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sldIdLst>
    <p:sldId id="256" r:id="rId5"/>
    <p:sldId id="257" r:id="rId6"/>
    <p:sldId id="324" r:id="rId7"/>
    <p:sldId id="316" r:id="rId8"/>
    <p:sldId id="317" r:id="rId9"/>
    <p:sldId id="373" r:id="rId10"/>
    <p:sldId id="320" r:id="rId11"/>
    <p:sldId id="318" r:id="rId12"/>
    <p:sldId id="302" r:id="rId13"/>
    <p:sldId id="321" r:id="rId14"/>
    <p:sldId id="303" r:id="rId15"/>
    <p:sldId id="322" r:id="rId16"/>
    <p:sldId id="367" r:id="rId17"/>
    <p:sldId id="325" r:id="rId18"/>
    <p:sldId id="326" r:id="rId19"/>
    <p:sldId id="327" r:id="rId20"/>
    <p:sldId id="328" r:id="rId21"/>
    <p:sldId id="329" r:id="rId22"/>
    <p:sldId id="263" r:id="rId23"/>
    <p:sldId id="330" r:id="rId24"/>
    <p:sldId id="331" r:id="rId25"/>
    <p:sldId id="332" r:id="rId26"/>
    <p:sldId id="333" r:id="rId27"/>
    <p:sldId id="334" r:id="rId28"/>
    <p:sldId id="335" r:id="rId29"/>
    <p:sldId id="337" r:id="rId30"/>
    <p:sldId id="339" r:id="rId31"/>
    <p:sldId id="341" r:id="rId32"/>
    <p:sldId id="338" r:id="rId33"/>
    <p:sldId id="340" r:id="rId34"/>
    <p:sldId id="343" r:id="rId35"/>
    <p:sldId id="344" r:id="rId36"/>
    <p:sldId id="274" r:id="rId37"/>
    <p:sldId id="345" r:id="rId38"/>
    <p:sldId id="342" r:id="rId39"/>
    <p:sldId id="349" r:id="rId40"/>
    <p:sldId id="348" r:id="rId41"/>
    <p:sldId id="350" r:id="rId42"/>
    <p:sldId id="336" r:id="rId43"/>
    <p:sldId id="323" r:id="rId44"/>
    <p:sldId id="368" r:id="rId45"/>
    <p:sldId id="352" r:id="rId46"/>
    <p:sldId id="353" r:id="rId47"/>
    <p:sldId id="354" r:id="rId48"/>
    <p:sldId id="355" r:id="rId49"/>
    <p:sldId id="356" r:id="rId50"/>
    <p:sldId id="357" r:id="rId51"/>
    <p:sldId id="358" r:id="rId52"/>
    <p:sldId id="359" r:id="rId53"/>
    <p:sldId id="362" r:id="rId54"/>
    <p:sldId id="363" r:id="rId55"/>
    <p:sldId id="365" r:id="rId56"/>
    <p:sldId id="366" r:id="rId57"/>
    <p:sldId id="364" r:id="rId58"/>
    <p:sldId id="361" r:id="rId59"/>
    <p:sldId id="369" r:id="rId60"/>
    <p:sldId id="360" r:id="rId61"/>
    <p:sldId id="299" r:id="rId62"/>
    <p:sldId id="351" r:id="rId63"/>
    <p:sldId id="371" r:id="rId64"/>
    <p:sldId id="374" r:id="rId65"/>
    <p:sldId id="375" r:id="rId66"/>
    <p:sldId id="377" r:id="rId67"/>
    <p:sldId id="376" r:id="rId68"/>
    <p:sldId id="386" r:id="rId69"/>
    <p:sldId id="387" r:id="rId70"/>
    <p:sldId id="382" r:id="rId71"/>
    <p:sldId id="388" r:id="rId72"/>
    <p:sldId id="389" r:id="rId73"/>
    <p:sldId id="385" r:id="rId74"/>
    <p:sldId id="380" r:id="rId75"/>
    <p:sldId id="390" r:id="rId7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2" autoAdjust="0"/>
    <p:restoredTop sz="68831" autoAdjust="0"/>
  </p:normalViewPr>
  <p:slideViewPr>
    <p:cSldViewPr snapToGrid="0">
      <p:cViewPr varScale="1">
        <p:scale>
          <a:sx n="49" d="100"/>
          <a:sy n="49" d="100"/>
        </p:scale>
        <p:origin x="7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8.xml.rels><?xml version="1.0" encoding="UTF-8" standalone="yes"?>
<Relationships xmlns="http://schemas.openxmlformats.org/package/2006/relationships"><Relationship Id="rId1" Type="http://schemas.openxmlformats.org/officeDocument/2006/relationships/hyperlink" Target="https://www.preventingburnout.com/fr/la-methodologie" TargetMode="External"/></Relationships>
</file>

<file path=ppt/diagrams/_rels/drawing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1" Type="http://schemas.openxmlformats.org/officeDocument/2006/relationships/hyperlink" Target="https://www.preventingburnout.com/fr/la-methodologi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2F810-9949-45DE-B2BA-012E899D09C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E697760-D25F-451D-B72D-B380B8F70698}">
      <dgm:prSet/>
      <dgm:spPr/>
      <dgm:t>
        <a:bodyPr/>
        <a:lstStyle/>
        <a:p>
          <a:r>
            <a:rPr lang="en-US"/>
            <a:t>This process is favorized by the contemporary organization of work </a:t>
          </a:r>
        </a:p>
      </dgm:t>
    </dgm:pt>
    <dgm:pt modelId="{B562CC5E-CD63-4EA3-A378-A63E3F4FAF07}" type="parTrans" cxnId="{4C366110-F176-4157-99A0-D61E4C5547C6}">
      <dgm:prSet/>
      <dgm:spPr/>
      <dgm:t>
        <a:bodyPr/>
        <a:lstStyle/>
        <a:p>
          <a:endParaRPr lang="en-US"/>
        </a:p>
      </dgm:t>
    </dgm:pt>
    <dgm:pt modelId="{69CF79AE-612A-4E87-960F-A3D31C2458FA}" type="sibTrans" cxnId="{4C366110-F176-4157-99A0-D61E4C5547C6}">
      <dgm:prSet/>
      <dgm:spPr/>
      <dgm:t>
        <a:bodyPr/>
        <a:lstStyle/>
        <a:p>
          <a:endParaRPr lang="en-US"/>
        </a:p>
      </dgm:t>
    </dgm:pt>
    <dgm:pt modelId="{AE7069D9-6098-46CC-8FED-78EA008BA524}">
      <dgm:prSet/>
      <dgm:spPr/>
      <dgm:t>
        <a:bodyPr/>
        <a:lstStyle/>
        <a:p>
          <a:r>
            <a:rPr lang="en-US"/>
            <a:t>No moods, business is business</a:t>
          </a:r>
        </a:p>
      </dgm:t>
    </dgm:pt>
    <dgm:pt modelId="{0C94E641-7D9A-4C03-9616-432CABF8C08D}" type="parTrans" cxnId="{47517D9E-C627-4344-8EEA-88EF7BF43219}">
      <dgm:prSet/>
      <dgm:spPr/>
      <dgm:t>
        <a:bodyPr/>
        <a:lstStyle/>
        <a:p>
          <a:endParaRPr lang="en-US"/>
        </a:p>
      </dgm:t>
    </dgm:pt>
    <dgm:pt modelId="{CD9A6F5C-C106-43DA-9C60-1792DD6AE5EA}" type="sibTrans" cxnId="{47517D9E-C627-4344-8EEA-88EF7BF43219}">
      <dgm:prSet/>
      <dgm:spPr/>
      <dgm:t>
        <a:bodyPr/>
        <a:lstStyle/>
        <a:p>
          <a:endParaRPr lang="en-US"/>
        </a:p>
      </dgm:t>
    </dgm:pt>
    <dgm:pt modelId="{33A5CBBC-7034-4687-8438-7501660A316F}">
      <dgm:prSet/>
      <dgm:spPr/>
      <dgm:t>
        <a:bodyPr/>
        <a:lstStyle/>
        <a:p>
          <a:r>
            <a:rPr lang="en-US"/>
            <a:t>It's the business that counts </a:t>
          </a:r>
        </a:p>
      </dgm:t>
    </dgm:pt>
    <dgm:pt modelId="{CF72F558-CF6D-40D8-9194-0A246E322C35}" type="parTrans" cxnId="{3804104A-FC3C-486C-94BE-CBFF66F236CE}">
      <dgm:prSet/>
      <dgm:spPr/>
      <dgm:t>
        <a:bodyPr/>
        <a:lstStyle/>
        <a:p>
          <a:endParaRPr lang="en-US"/>
        </a:p>
      </dgm:t>
    </dgm:pt>
    <dgm:pt modelId="{34C96F11-93DA-481E-93D2-D117742F7620}" type="sibTrans" cxnId="{3804104A-FC3C-486C-94BE-CBFF66F236CE}">
      <dgm:prSet/>
      <dgm:spPr/>
      <dgm:t>
        <a:bodyPr/>
        <a:lstStyle/>
        <a:p>
          <a:endParaRPr lang="en-US"/>
        </a:p>
      </dgm:t>
    </dgm:pt>
    <dgm:pt modelId="{6DA74998-3E4D-4BC3-9FFA-AA1A0D0D37EB}">
      <dgm:prSet/>
      <dgm:spPr/>
      <dgm:t>
        <a:bodyPr/>
        <a:lstStyle/>
        <a:p>
          <a:r>
            <a:rPr lang="en-US"/>
            <a:t>Achieve the goals set by the company (not by you)</a:t>
          </a:r>
        </a:p>
      </dgm:t>
    </dgm:pt>
    <dgm:pt modelId="{207302BC-1E97-4620-A1AE-6C582DE558E8}" type="parTrans" cxnId="{7673C0F8-2D8C-4FCE-B8DA-C27D91CB5AA7}">
      <dgm:prSet/>
      <dgm:spPr/>
      <dgm:t>
        <a:bodyPr/>
        <a:lstStyle/>
        <a:p>
          <a:endParaRPr lang="en-US"/>
        </a:p>
      </dgm:t>
    </dgm:pt>
    <dgm:pt modelId="{E08B2136-E7AE-427C-A6A6-82B003EA2D30}" type="sibTrans" cxnId="{7673C0F8-2D8C-4FCE-B8DA-C27D91CB5AA7}">
      <dgm:prSet/>
      <dgm:spPr/>
      <dgm:t>
        <a:bodyPr/>
        <a:lstStyle/>
        <a:p>
          <a:endParaRPr lang="en-US"/>
        </a:p>
      </dgm:t>
    </dgm:pt>
    <dgm:pt modelId="{9AC265B6-056C-4206-A4B5-21DC3F95DA5C}" type="pres">
      <dgm:prSet presAssocID="{40F2F810-9949-45DE-B2BA-012E899D09C7}" presName="linear" presStyleCnt="0">
        <dgm:presLayoutVars>
          <dgm:animLvl val="lvl"/>
          <dgm:resizeHandles val="exact"/>
        </dgm:presLayoutVars>
      </dgm:prSet>
      <dgm:spPr/>
    </dgm:pt>
    <dgm:pt modelId="{D6B97407-0FC3-4A18-9CFB-D4B3184496C7}" type="pres">
      <dgm:prSet presAssocID="{3E697760-D25F-451D-B72D-B380B8F70698}" presName="parentText" presStyleLbl="node1" presStyleIdx="0" presStyleCnt="1">
        <dgm:presLayoutVars>
          <dgm:chMax val="0"/>
          <dgm:bulletEnabled val="1"/>
        </dgm:presLayoutVars>
      </dgm:prSet>
      <dgm:spPr/>
    </dgm:pt>
    <dgm:pt modelId="{B7434A49-7C7B-4E52-8C4F-2BAACD5680E5}" type="pres">
      <dgm:prSet presAssocID="{3E697760-D25F-451D-B72D-B380B8F70698}" presName="childText" presStyleLbl="revTx" presStyleIdx="0" presStyleCnt="1">
        <dgm:presLayoutVars>
          <dgm:bulletEnabled val="1"/>
        </dgm:presLayoutVars>
      </dgm:prSet>
      <dgm:spPr/>
    </dgm:pt>
  </dgm:ptLst>
  <dgm:cxnLst>
    <dgm:cxn modelId="{4C366110-F176-4157-99A0-D61E4C5547C6}" srcId="{40F2F810-9949-45DE-B2BA-012E899D09C7}" destId="{3E697760-D25F-451D-B72D-B380B8F70698}" srcOrd="0" destOrd="0" parTransId="{B562CC5E-CD63-4EA3-A378-A63E3F4FAF07}" sibTransId="{69CF79AE-612A-4E87-960F-A3D31C2458FA}"/>
    <dgm:cxn modelId="{7425EE16-DAB9-4B15-B416-A0C6357FEA44}" type="presOf" srcId="{33A5CBBC-7034-4687-8438-7501660A316F}" destId="{B7434A49-7C7B-4E52-8C4F-2BAACD5680E5}" srcOrd="0" destOrd="1" presId="urn:microsoft.com/office/officeart/2005/8/layout/vList2"/>
    <dgm:cxn modelId="{5DCAC81C-8AA9-4AA0-BECC-E455E676A68B}" type="presOf" srcId="{40F2F810-9949-45DE-B2BA-012E899D09C7}" destId="{9AC265B6-056C-4206-A4B5-21DC3F95DA5C}" srcOrd="0" destOrd="0" presId="urn:microsoft.com/office/officeart/2005/8/layout/vList2"/>
    <dgm:cxn modelId="{9E16675E-6779-49AE-85B7-CC481AD69293}" type="presOf" srcId="{AE7069D9-6098-46CC-8FED-78EA008BA524}" destId="{B7434A49-7C7B-4E52-8C4F-2BAACD5680E5}" srcOrd="0" destOrd="0" presId="urn:microsoft.com/office/officeart/2005/8/layout/vList2"/>
    <dgm:cxn modelId="{3804104A-FC3C-486C-94BE-CBFF66F236CE}" srcId="{3E697760-D25F-451D-B72D-B380B8F70698}" destId="{33A5CBBC-7034-4687-8438-7501660A316F}" srcOrd="1" destOrd="0" parTransId="{CF72F558-CF6D-40D8-9194-0A246E322C35}" sibTransId="{34C96F11-93DA-481E-93D2-D117742F7620}"/>
    <dgm:cxn modelId="{47517D9E-C627-4344-8EEA-88EF7BF43219}" srcId="{3E697760-D25F-451D-B72D-B380B8F70698}" destId="{AE7069D9-6098-46CC-8FED-78EA008BA524}" srcOrd="0" destOrd="0" parTransId="{0C94E641-7D9A-4C03-9616-432CABF8C08D}" sibTransId="{CD9A6F5C-C106-43DA-9C60-1792DD6AE5EA}"/>
    <dgm:cxn modelId="{3F970BCB-6B17-430C-BDEC-C30B854FDD4D}" type="presOf" srcId="{3E697760-D25F-451D-B72D-B380B8F70698}" destId="{D6B97407-0FC3-4A18-9CFB-D4B3184496C7}" srcOrd="0" destOrd="0" presId="urn:microsoft.com/office/officeart/2005/8/layout/vList2"/>
    <dgm:cxn modelId="{8DA8E5DC-2F1C-4BF3-8814-F675258D144A}" type="presOf" srcId="{6DA74998-3E4D-4BC3-9FFA-AA1A0D0D37EB}" destId="{B7434A49-7C7B-4E52-8C4F-2BAACD5680E5}" srcOrd="0" destOrd="2" presId="urn:microsoft.com/office/officeart/2005/8/layout/vList2"/>
    <dgm:cxn modelId="{7673C0F8-2D8C-4FCE-B8DA-C27D91CB5AA7}" srcId="{3E697760-D25F-451D-B72D-B380B8F70698}" destId="{6DA74998-3E4D-4BC3-9FFA-AA1A0D0D37EB}" srcOrd="2" destOrd="0" parTransId="{207302BC-1E97-4620-A1AE-6C582DE558E8}" sibTransId="{E08B2136-E7AE-427C-A6A6-82B003EA2D30}"/>
    <dgm:cxn modelId="{68609385-D526-41B1-BF34-C95DA4317A5B}" type="presParOf" srcId="{9AC265B6-056C-4206-A4B5-21DC3F95DA5C}" destId="{D6B97407-0FC3-4A18-9CFB-D4B3184496C7}" srcOrd="0" destOrd="0" presId="urn:microsoft.com/office/officeart/2005/8/layout/vList2"/>
    <dgm:cxn modelId="{285A5DEB-A2BD-451D-B2B9-90C6EB23E34D}" type="presParOf" srcId="{9AC265B6-056C-4206-A4B5-21DC3F95DA5C}" destId="{B7434A49-7C7B-4E52-8C4F-2BAACD5680E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5B0D7D-E3DE-443B-B5B0-253950D2A2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4B2BC7B-51C1-47DA-A052-761680DF1FF6}">
      <dgm:prSet/>
      <dgm:spPr/>
      <dgm:t>
        <a:bodyPr/>
        <a:lstStyle/>
        <a:p>
          <a:pPr>
            <a:lnSpc>
              <a:spcPct val="100000"/>
            </a:lnSpc>
          </a:pPr>
          <a:r>
            <a:rPr lang="en-US" dirty="0"/>
            <a:t>Lack of a universally recognized definition </a:t>
          </a:r>
        </a:p>
      </dgm:t>
    </dgm:pt>
    <dgm:pt modelId="{80A9182E-D175-4007-BAB8-01265E1AE05B}" type="parTrans" cxnId="{2629FD2C-10DC-423E-A321-19C013709E06}">
      <dgm:prSet/>
      <dgm:spPr/>
      <dgm:t>
        <a:bodyPr/>
        <a:lstStyle/>
        <a:p>
          <a:endParaRPr lang="en-US"/>
        </a:p>
      </dgm:t>
    </dgm:pt>
    <dgm:pt modelId="{6BD29F90-9E17-47F2-A883-8AEBE4783ACB}" type="sibTrans" cxnId="{2629FD2C-10DC-423E-A321-19C013709E06}">
      <dgm:prSet/>
      <dgm:spPr/>
      <dgm:t>
        <a:bodyPr/>
        <a:lstStyle/>
        <a:p>
          <a:endParaRPr lang="en-US"/>
        </a:p>
      </dgm:t>
    </dgm:pt>
    <dgm:pt modelId="{4A47AE35-1D12-4EA3-A046-532A57180064}">
      <dgm:prSet/>
      <dgm:spPr/>
      <dgm:t>
        <a:bodyPr/>
        <a:lstStyle/>
        <a:p>
          <a:pPr>
            <a:lnSpc>
              <a:spcPct val="100000"/>
            </a:lnSpc>
          </a:pPr>
          <a:r>
            <a:rPr lang="en-US" dirty="0"/>
            <a:t>Lack official diagnostic criteria standards </a:t>
          </a:r>
        </a:p>
      </dgm:t>
    </dgm:pt>
    <dgm:pt modelId="{84667D73-9EDD-41CF-AD7B-F964C1DAEA47}" type="parTrans" cxnId="{EE49026E-AFAE-4805-96CB-067F9825663E}">
      <dgm:prSet/>
      <dgm:spPr/>
      <dgm:t>
        <a:bodyPr/>
        <a:lstStyle/>
        <a:p>
          <a:endParaRPr lang="en-US"/>
        </a:p>
      </dgm:t>
    </dgm:pt>
    <dgm:pt modelId="{5191FDF2-7099-44E2-A75A-FD96B2EFBB5B}" type="sibTrans" cxnId="{EE49026E-AFAE-4805-96CB-067F9825663E}">
      <dgm:prSet/>
      <dgm:spPr/>
      <dgm:t>
        <a:bodyPr/>
        <a:lstStyle/>
        <a:p>
          <a:endParaRPr lang="en-US"/>
        </a:p>
      </dgm:t>
    </dgm:pt>
    <dgm:pt modelId="{AA251599-90B9-4C36-884D-63CB0CDE4317}">
      <dgm:prSet/>
      <dgm:spPr/>
      <dgm:t>
        <a:bodyPr/>
        <a:lstStyle/>
        <a:p>
          <a:pPr>
            <a:lnSpc>
              <a:spcPct val="100000"/>
            </a:lnSpc>
          </a:pPr>
          <a:r>
            <a:rPr lang="en-US" dirty="0"/>
            <a:t>Difficult to have prevalence figures for burnout.</a:t>
          </a:r>
        </a:p>
      </dgm:t>
    </dgm:pt>
    <dgm:pt modelId="{78F24709-5ADA-4966-AF7B-6203EBC23F8F}" type="parTrans" cxnId="{CF68529B-3233-4696-A34F-463DA312B750}">
      <dgm:prSet/>
      <dgm:spPr/>
      <dgm:t>
        <a:bodyPr/>
        <a:lstStyle/>
        <a:p>
          <a:endParaRPr lang="en-US"/>
        </a:p>
      </dgm:t>
    </dgm:pt>
    <dgm:pt modelId="{79BDEA1D-818C-4626-86D9-FC4D2E87C088}" type="sibTrans" cxnId="{CF68529B-3233-4696-A34F-463DA312B750}">
      <dgm:prSet/>
      <dgm:spPr/>
      <dgm:t>
        <a:bodyPr/>
        <a:lstStyle/>
        <a:p>
          <a:endParaRPr lang="en-US"/>
        </a:p>
      </dgm:t>
    </dgm:pt>
    <dgm:pt modelId="{73EABA7C-2C59-4F2D-83D1-17AD28BAC81D}">
      <dgm:prSet/>
      <dgm:spPr/>
      <dgm:t>
        <a:bodyPr/>
        <a:lstStyle/>
        <a:p>
          <a:pPr>
            <a:lnSpc>
              <a:spcPct val="100000"/>
            </a:lnSpc>
          </a:pPr>
          <a:r>
            <a:rPr lang="en-US" dirty="0"/>
            <a:t>For the moment, there is no reliable and scientifically valid estimate of the prevalence of burnout. </a:t>
          </a:r>
        </a:p>
      </dgm:t>
    </dgm:pt>
    <dgm:pt modelId="{7F76ABC9-2D97-45D7-85A8-07A3B19B3483}" type="parTrans" cxnId="{A050C6BB-6F67-4845-AE21-88EC00C4DD87}">
      <dgm:prSet/>
      <dgm:spPr/>
      <dgm:t>
        <a:bodyPr/>
        <a:lstStyle/>
        <a:p>
          <a:endParaRPr lang="en-US"/>
        </a:p>
      </dgm:t>
    </dgm:pt>
    <dgm:pt modelId="{91063EA7-3A8D-494B-AFB8-9241A66E1AC2}" type="sibTrans" cxnId="{A050C6BB-6F67-4845-AE21-88EC00C4DD87}">
      <dgm:prSet/>
      <dgm:spPr/>
      <dgm:t>
        <a:bodyPr/>
        <a:lstStyle/>
        <a:p>
          <a:endParaRPr lang="en-US"/>
        </a:p>
      </dgm:t>
    </dgm:pt>
    <dgm:pt modelId="{E4772CC4-1902-490A-9DFC-13BBE2B0674A}" type="pres">
      <dgm:prSet presAssocID="{205B0D7D-E3DE-443B-B5B0-253950D2A27C}" presName="root" presStyleCnt="0">
        <dgm:presLayoutVars>
          <dgm:dir/>
          <dgm:resizeHandles val="exact"/>
        </dgm:presLayoutVars>
      </dgm:prSet>
      <dgm:spPr/>
    </dgm:pt>
    <dgm:pt modelId="{A89A6619-38B2-4F57-B5B7-28218E867EDF}" type="pres">
      <dgm:prSet presAssocID="{24B2BC7B-51C1-47DA-A052-761680DF1FF6}" presName="compNode" presStyleCnt="0"/>
      <dgm:spPr/>
    </dgm:pt>
    <dgm:pt modelId="{F86A2749-F4C3-42FE-98CB-9B1201DB5A7D}" type="pres">
      <dgm:prSet presAssocID="{24B2BC7B-51C1-47DA-A052-761680DF1FF6}" presName="bgRect" presStyleLbl="bgShp" presStyleIdx="0" presStyleCnt="4"/>
      <dgm:spPr/>
    </dgm:pt>
    <dgm:pt modelId="{721E2FC4-6C28-46B6-A228-B262100E800C}" type="pres">
      <dgm:prSet presAssocID="{24B2BC7B-51C1-47DA-A052-761680DF1FF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B4BBB08E-A26A-4E96-BFA6-C613FEFCFE40}" type="pres">
      <dgm:prSet presAssocID="{24B2BC7B-51C1-47DA-A052-761680DF1FF6}" presName="spaceRect" presStyleCnt="0"/>
      <dgm:spPr/>
    </dgm:pt>
    <dgm:pt modelId="{F3B07B8A-085E-4844-BFCF-708D32F5C3C6}" type="pres">
      <dgm:prSet presAssocID="{24B2BC7B-51C1-47DA-A052-761680DF1FF6}" presName="parTx" presStyleLbl="revTx" presStyleIdx="0" presStyleCnt="4">
        <dgm:presLayoutVars>
          <dgm:chMax val="0"/>
          <dgm:chPref val="0"/>
        </dgm:presLayoutVars>
      </dgm:prSet>
      <dgm:spPr/>
    </dgm:pt>
    <dgm:pt modelId="{E9EB5183-A1BD-40B8-A82E-F658A850C55F}" type="pres">
      <dgm:prSet presAssocID="{6BD29F90-9E17-47F2-A883-8AEBE4783ACB}" presName="sibTrans" presStyleCnt="0"/>
      <dgm:spPr/>
    </dgm:pt>
    <dgm:pt modelId="{3FBA5EE3-A28A-43A9-A52E-32CF353AE690}" type="pres">
      <dgm:prSet presAssocID="{4A47AE35-1D12-4EA3-A046-532A57180064}" presName="compNode" presStyleCnt="0"/>
      <dgm:spPr/>
    </dgm:pt>
    <dgm:pt modelId="{7A17A9B4-611F-4550-A62C-B0C1B38527AE}" type="pres">
      <dgm:prSet presAssocID="{4A47AE35-1D12-4EA3-A046-532A57180064}" presName="bgRect" presStyleLbl="bgShp" presStyleIdx="1" presStyleCnt="4"/>
      <dgm:spPr/>
    </dgm:pt>
    <dgm:pt modelId="{2CED8507-F47B-4CB8-B3ED-1CAC57BEFB98}" type="pres">
      <dgm:prSet presAssocID="{4A47AE35-1D12-4EA3-A046-532A571800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9CC53B38-B49C-4540-AD3D-C44C79DFD43C}" type="pres">
      <dgm:prSet presAssocID="{4A47AE35-1D12-4EA3-A046-532A57180064}" presName="spaceRect" presStyleCnt="0"/>
      <dgm:spPr/>
    </dgm:pt>
    <dgm:pt modelId="{863B986A-D934-44B9-B63D-4FB52126A198}" type="pres">
      <dgm:prSet presAssocID="{4A47AE35-1D12-4EA3-A046-532A57180064}" presName="parTx" presStyleLbl="revTx" presStyleIdx="1" presStyleCnt="4">
        <dgm:presLayoutVars>
          <dgm:chMax val="0"/>
          <dgm:chPref val="0"/>
        </dgm:presLayoutVars>
      </dgm:prSet>
      <dgm:spPr/>
    </dgm:pt>
    <dgm:pt modelId="{31E15D83-860A-425C-98A6-F45AFFF52197}" type="pres">
      <dgm:prSet presAssocID="{5191FDF2-7099-44E2-A75A-FD96B2EFBB5B}" presName="sibTrans" presStyleCnt="0"/>
      <dgm:spPr/>
    </dgm:pt>
    <dgm:pt modelId="{8BCC7890-A714-4ECD-8B43-115D8465EF21}" type="pres">
      <dgm:prSet presAssocID="{AA251599-90B9-4C36-884D-63CB0CDE4317}" presName="compNode" presStyleCnt="0"/>
      <dgm:spPr/>
    </dgm:pt>
    <dgm:pt modelId="{2DA8529D-2715-4F90-91C3-CD2C34A0030E}" type="pres">
      <dgm:prSet presAssocID="{AA251599-90B9-4C36-884D-63CB0CDE4317}" presName="bgRect" presStyleLbl="bgShp" presStyleIdx="2" presStyleCnt="4"/>
      <dgm:spPr/>
    </dgm:pt>
    <dgm:pt modelId="{9BCC07FA-D2DA-4E5A-A9B4-7A9070FE2885}" type="pres">
      <dgm:prSet presAssocID="{AA251599-90B9-4C36-884D-63CB0CDE43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5D2F36B4-4BE3-4183-A3EC-9A33425B7DEA}" type="pres">
      <dgm:prSet presAssocID="{AA251599-90B9-4C36-884D-63CB0CDE4317}" presName="spaceRect" presStyleCnt="0"/>
      <dgm:spPr/>
    </dgm:pt>
    <dgm:pt modelId="{C9373B01-D64A-4ED4-8369-542A61155819}" type="pres">
      <dgm:prSet presAssocID="{AA251599-90B9-4C36-884D-63CB0CDE4317}" presName="parTx" presStyleLbl="revTx" presStyleIdx="2" presStyleCnt="4">
        <dgm:presLayoutVars>
          <dgm:chMax val="0"/>
          <dgm:chPref val="0"/>
        </dgm:presLayoutVars>
      </dgm:prSet>
      <dgm:spPr/>
    </dgm:pt>
    <dgm:pt modelId="{A30C76D0-E610-44E4-9DA4-B47734E61592}" type="pres">
      <dgm:prSet presAssocID="{79BDEA1D-818C-4626-86D9-FC4D2E87C088}" presName="sibTrans" presStyleCnt="0"/>
      <dgm:spPr/>
    </dgm:pt>
    <dgm:pt modelId="{02FF5E12-156C-4765-8605-49EBE7528E65}" type="pres">
      <dgm:prSet presAssocID="{73EABA7C-2C59-4F2D-83D1-17AD28BAC81D}" presName="compNode" presStyleCnt="0"/>
      <dgm:spPr/>
    </dgm:pt>
    <dgm:pt modelId="{3E2032AF-82A1-4648-B371-A964B17F559D}" type="pres">
      <dgm:prSet presAssocID="{73EABA7C-2C59-4F2D-83D1-17AD28BAC81D}" presName="bgRect" presStyleLbl="bgShp" presStyleIdx="3" presStyleCnt="4"/>
      <dgm:spPr/>
    </dgm:pt>
    <dgm:pt modelId="{247F5C48-2A34-447F-90D2-B8C430960BC1}" type="pres">
      <dgm:prSet presAssocID="{73EABA7C-2C59-4F2D-83D1-17AD28BAC8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717E3B04-92D9-41C7-AAD9-B064BD4F6ED3}" type="pres">
      <dgm:prSet presAssocID="{73EABA7C-2C59-4F2D-83D1-17AD28BAC81D}" presName="spaceRect" presStyleCnt="0"/>
      <dgm:spPr/>
    </dgm:pt>
    <dgm:pt modelId="{080C44AD-DC45-4664-8CC6-6C3F4E8BFEC8}" type="pres">
      <dgm:prSet presAssocID="{73EABA7C-2C59-4F2D-83D1-17AD28BAC81D}" presName="parTx" presStyleLbl="revTx" presStyleIdx="3" presStyleCnt="4">
        <dgm:presLayoutVars>
          <dgm:chMax val="0"/>
          <dgm:chPref val="0"/>
        </dgm:presLayoutVars>
      </dgm:prSet>
      <dgm:spPr/>
    </dgm:pt>
  </dgm:ptLst>
  <dgm:cxnLst>
    <dgm:cxn modelId="{5DF1E401-A78F-4BED-AEB6-1D6BCAC998AB}" type="presOf" srcId="{4A47AE35-1D12-4EA3-A046-532A57180064}" destId="{863B986A-D934-44B9-B63D-4FB52126A198}" srcOrd="0" destOrd="0" presId="urn:microsoft.com/office/officeart/2018/2/layout/IconVerticalSolidList"/>
    <dgm:cxn modelId="{BDFA3E21-DE7C-4D38-B55A-B69A648EF3D6}" type="presOf" srcId="{205B0D7D-E3DE-443B-B5B0-253950D2A27C}" destId="{E4772CC4-1902-490A-9DFC-13BBE2B0674A}" srcOrd="0" destOrd="0" presId="urn:microsoft.com/office/officeart/2018/2/layout/IconVerticalSolidList"/>
    <dgm:cxn modelId="{2629FD2C-10DC-423E-A321-19C013709E06}" srcId="{205B0D7D-E3DE-443B-B5B0-253950D2A27C}" destId="{24B2BC7B-51C1-47DA-A052-761680DF1FF6}" srcOrd="0" destOrd="0" parTransId="{80A9182E-D175-4007-BAB8-01265E1AE05B}" sibTransId="{6BD29F90-9E17-47F2-A883-8AEBE4783ACB}"/>
    <dgm:cxn modelId="{ABB68A60-58AC-47C3-8638-FA6B386C03BC}" type="presOf" srcId="{24B2BC7B-51C1-47DA-A052-761680DF1FF6}" destId="{F3B07B8A-085E-4844-BFCF-708D32F5C3C6}" srcOrd="0" destOrd="0" presId="urn:microsoft.com/office/officeart/2018/2/layout/IconVerticalSolidList"/>
    <dgm:cxn modelId="{269DA065-A0A9-4200-B0EF-A4F033E99090}" type="presOf" srcId="{AA251599-90B9-4C36-884D-63CB0CDE4317}" destId="{C9373B01-D64A-4ED4-8369-542A61155819}" srcOrd="0" destOrd="0" presId="urn:microsoft.com/office/officeart/2018/2/layout/IconVerticalSolidList"/>
    <dgm:cxn modelId="{EE49026E-AFAE-4805-96CB-067F9825663E}" srcId="{205B0D7D-E3DE-443B-B5B0-253950D2A27C}" destId="{4A47AE35-1D12-4EA3-A046-532A57180064}" srcOrd="1" destOrd="0" parTransId="{84667D73-9EDD-41CF-AD7B-F964C1DAEA47}" sibTransId="{5191FDF2-7099-44E2-A75A-FD96B2EFBB5B}"/>
    <dgm:cxn modelId="{CF68529B-3233-4696-A34F-463DA312B750}" srcId="{205B0D7D-E3DE-443B-B5B0-253950D2A27C}" destId="{AA251599-90B9-4C36-884D-63CB0CDE4317}" srcOrd="2" destOrd="0" parTransId="{78F24709-5ADA-4966-AF7B-6203EBC23F8F}" sibTransId="{79BDEA1D-818C-4626-86D9-FC4D2E87C088}"/>
    <dgm:cxn modelId="{A050C6BB-6F67-4845-AE21-88EC00C4DD87}" srcId="{205B0D7D-E3DE-443B-B5B0-253950D2A27C}" destId="{73EABA7C-2C59-4F2D-83D1-17AD28BAC81D}" srcOrd="3" destOrd="0" parTransId="{7F76ABC9-2D97-45D7-85A8-07A3B19B3483}" sibTransId="{91063EA7-3A8D-494B-AFB8-9241A66E1AC2}"/>
    <dgm:cxn modelId="{53A89BE4-DE9A-4DB1-BD02-5572F37F4EE4}" type="presOf" srcId="{73EABA7C-2C59-4F2D-83D1-17AD28BAC81D}" destId="{080C44AD-DC45-4664-8CC6-6C3F4E8BFEC8}" srcOrd="0" destOrd="0" presId="urn:microsoft.com/office/officeart/2018/2/layout/IconVerticalSolidList"/>
    <dgm:cxn modelId="{277A859C-3E81-4FFD-BC03-16077E21FCDD}" type="presParOf" srcId="{E4772CC4-1902-490A-9DFC-13BBE2B0674A}" destId="{A89A6619-38B2-4F57-B5B7-28218E867EDF}" srcOrd="0" destOrd="0" presId="urn:microsoft.com/office/officeart/2018/2/layout/IconVerticalSolidList"/>
    <dgm:cxn modelId="{8C071DD2-772E-41BE-8070-140DF922BFA6}" type="presParOf" srcId="{A89A6619-38B2-4F57-B5B7-28218E867EDF}" destId="{F86A2749-F4C3-42FE-98CB-9B1201DB5A7D}" srcOrd="0" destOrd="0" presId="urn:microsoft.com/office/officeart/2018/2/layout/IconVerticalSolidList"/>
    <dgm:cxn modelId="{FB5C846E-F9DB-4281-B0A1-AC7BCCE02072}" type="presParOf" srcId="{A89A6619-38B2-4F57-B5B7-28218E867EDF}" destId="{721E2FC4-6C28-46B6-A228-B262100E800C}" srcOrd="1" destOrd="0" presId="urn:microsoft.com/office/officeart/2018/2/layout/IconVerticalSolidList"/>
    <dgm:cxn modelId="{79DBC802-8BE2-44D9-A001-10781555104D}" type="presParOf" srcId="{A89A6619-38B2-4F57-B5B7-28218E867EDF}" destId="{B4BBB08E-A26A-4E96-BFA6-C613FEFCFE40}" srcOrd="2" destOrd="0" presId="urn:microsoft.com/office/officeart/2018/2/layout/IconVerticalSolidList"/>
    <dgm:cxn modelId="{E121056C-1444-47C8-9C22-0D69E8DDAA60}" type="presParOf" srcId="{A89A6619-38B2-4F57-B5B7-28218E867EDF}" destId="{F3B07B8A-085E-4844-BFCF-708D32F5C3C6}" srcOrd="3" destOrd="0" presId="urn:microsoft.com/office/officeart/2018/2/layout/IconVerticalSolidList"/>
    <dgm:cxn modelId="{3B052304-4FE2-4153-90A4-23DD50C15AA2}" type="presParOf" srcId="{E4772CC4-1902-490A-9DFC-13BBE2B0674A}" destId="{E9EB5183-A1BD-40B8-A82E-F658A850C55F}" srcOrd="1" destOrd="0" presId="urn:microsoft.com/office/officeart/2018/2/layout/IconVerticalSolidList"/>
    <dgm:cxn modelId="{504F431B-AB51-4A08-A4DF-5E3CF5C0C558}" type="presParOf" srcId="{E4772CC4-1902-490A-9DFC-13BBE2B0674A}" destId="{3FBA5EE3-A28A-43A9-A52E-32CF353AE690}" srcOrd="2" destOrd="0" presId="urn:microsoft.com/office/officeart/2018/2/layout/IconVerticalSolidList"/>
    <dgm:cxn modelId="{DEA0962D-7E57-45E5-BADB-D35829C576D3}" type="presParOf" srcId="{3FBA5EE3-A28A-43A9-A52E-32CF353AE690}" destId="{7A17A9B4-611F-4550-A62C-B0C1B38527AE}" srcOrd="0" destOrd="0" presId="urn:microsoft.com/office/officeart/2018/2/layout/IconVerticalSolidList"/>
    <dgm:cxn modelId="{DF00DFD5-246C-47CF-83BE-4AE08D6A748A}" type="presParOf" srcId="{3FBA5EE3-A28A-43A9-A52E-32CF353AE690}" destId="{2CED8507-F47B-4CB8-B3ED-1CAC57BEFB98}" srcOrd="1" destOrd="0" presId="urn:microsoft.com/office/officeart/2018/2/layout/IconVerticalSolidList"/>
    <dgm:cxn modelId="{776DEB63-9D99-448F-8545-08C168672A40}" type="presParOf" srcId="{3FBA5EE3-A28A-43A9-A52E-32CF353AE690}" destId="{9CC53B38-B49C-4540-AD3D-C44C79DFD43C}" srcOrd="2" destOrd="0" presId="urn:microsoft.com/office/officeart/2018/2/layout/IconVerticalSolidList"/>
    <dgm:cxn modelId="{B0E6395F-86F8-41A2-9CED-E60443686978}" type="presParOf" srcId="{3FBA5EE3-A28A-43A9-A52E-32CF353AE690}" destId="{863B986A-D934-44B9-B63D-4FB52126A198}" srcOrd="3" destOrd="0" presId="urn:microsoft.com/office/officeart/2018/2/layout/IconVerticalSolidList"/>
    <dgm:cxn modelId="{08373C8A-5470-4AC9-B000-48A2451934D5}" type="presParOf" srcId="{E4772CC4-1902-490A-9DFC-13BBE2B0674A}" destId="{31E15D83-860A-425C-98A6-F45AFFF52197}" srcOrd="3" destOrd="0" presId="urn:microsoft.com/office/officeart/2018/2/layout/IconVerticalSolidList"/>
    <dgm:cxn modelId="{5BF2794A-73CB-4FA9-BAF0-45DD614ED8DA}" type="presParOf" srcId="{E4772CC4-1902-490A-9DFC-13BBE2B0674A}" destId="{8BCC7890-A714-4ECD-8B43-115D8465EF21}" srcOrd="4" destOrd="0" presId="urn:microsoft.com/office/officeart/2018/2/layout/IconVerticalSolidList"/>
    <dgm:cxn modelId="{497BE135-DAAB-4702-A576-034B6EAF4147}" type="presParOf" srcId="{8BCC7890-A714-4ECD-8B43-115D8465EF21}" destId="{2DA8529D-2715-4F90-91C3-CD2C34A0030E}" srcOrd="0" destOrd="0" presId="urn:microsoft.com/office/officeart/2018/2/layout/IconVerticalSolidList"/>
    <dgm:cxn modelId="{745E3B4A-53DE-4EC4-865A-0244D3EBB272}" type="presParOf" srcId="{8BCC7890-A714-4ECD-8B43-115D8465EF21}" destId="{9BCC07FA-D2DA-4E5A-A9B4-7A9070FE2885}" srcOrd="1" destOrd="0" presId="urn:microsoft.com/office/officeart/2018/2/layout/IconVerticalSolidList"/>
    <dgm:cxn modelId="{10E01B4A-7E75-4615-A0E4-11E3F997FF0A}" type="presParOf" srcId="{8BCC7890-A714-4ECD-8B43-115D8465EF21}" destId="{5D2F36B4-4BE3-4183-A3EC-9A33425B7DEA}" srcOrd="2" destOrd="0" presId="urn:microsoft.com/office/officeart/2018/2/layout/IconVerticalSolidList"/>
    <dgm:cxn modelId="{77A06974-DCF1-47A8-9A97-D0D12F13044C}" type="presParOf" srcId="{8BCC7890-A714-4ECD-8B43-115D8465EF21}" destId="{C9373B01-D64A-4ED4-8369-542A61155819}" srcOrd="3" destOrd="0" presId="urn:microsoft.com/office/officeart/2018/2/layout/IconVerticalSolidList"/>
    <dgm:cxn modelId="{A73AEF3F-101B-4813-B826-DDC782C0B41C}" type="presParOf" srcId="{E4772CC4-1902-490A-9DFC-13BBE2B0674A}" destId="{A30C76D0-E610-44E4-9DA4-B47734E61592}" srcOrd="5" destOrd="0" presId="urn:microsoft.com/office/officeart/2018/2/layout/IconVerticalSolidList"/>
    <dgm:cxn modelId="{02CA48A4-0912-4166-AA5B-43D30AE0F90F}" type="presParOf" srcId="{E4772CC4-1902-490A-9DFC-13BBE2B0674A}" destId="{02FF5E12-156C-4765-8605-49EBE7528E65}" srcOrd="6" destOrd="0" presId="urn:microsoft.com/office/officeart/2018/2/layout/IconVerticalSolidList"/>
    <dgm:cxn modelId="{4762252D-400F-4080-B006-30FE254A3D82}" type="presParOf" srcId="{02FF5E12-156C-4765-8605-49EBE7528E65}" destId="{3E2032AF-82A1-4648-B371-A964B17F559D}" srcOrd="0" destOrd="0" presId="urn:microsoft.com/office/officeart/2018/2/layout/IconVerticalSolidList"/>
    <dgm:cxn modelId="{60095B50-86D6-4441-A8D9-C0662399B6A3}" type="presParOf" srcId="{02FF5E12-156C-4765-8605-49EBE7528E65}" destId="{247F5C48-2A34-447F-90D2-B8C430960BC1}" srcOrd="1" destOrd="0" presId="urn:microsoft.com/office/officeart/2018/2/layout/IconVerticalSolidList"/>
    <dgm:cxn modelId="{4A8DE0BA-95C4-4B6E-BB06-D01930CF5CE4}" type="presParOf" srcId="{02FF5E12-156C-4765-8605-49EBE7528E65}" destId="{717E3B04-92D9-41C7-AAD9-B064BD4F6ED3}" srcOrd="2" destOrd="0" presId="urn:microsoft.com/office/officeart/2018/2/layout/IconVerticalSolidList"/>
    <dgm:cxn modelId="{0D3191C7-7152-4BC1-8E3C-C6121FDF04CB}" type="presParOf" srcId="{02FF5E12-156C-4765-8605-49EBE7528E65}" destId="{080C44AD-DC45-4664-8CC6-6C3F4E8BFE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55F510-B4AC-4DAA-BBFB-025D3DCB9DB5}"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DF09A5D6-85C4-4AA3-85CC-425457E4128F}">
      <dgm:prSet/>
      <dgm:spPr/>
      <dgm:t>
        <a:bodyPr/>
        <a:lstStyle/>
        <a:p>
          <a:r>
            <a:rPr lang="en-US"/>
            <a:t>72% of employees say they feel stress</a:t>
          </a:r>
        </a:p>
      </dgm:t>
    </dgm:pt>
    <dgm:pt modelId="{04A1AC52-F687-4475-888D-89D2E208AEED}" type="parTrans" cxnId="{EB53E6B6-C825-4881-A8AB-B337C40A23F9}">
      <dgm:prSet/>
      <dgm:spPr/>
      <dgm:t>
        <a:bodyPr/>
        <a:lstStyle/>
        <a:p>
          <a:endParaRPr lang="en-US"/>
        </a:p>
      </dgm:t>
    </dgm:pt>
    <dgm:pt modelId="{B80E0DD5-3568-40FC-A3B9-AC2A8626A16C}" type="sibTrans" cxnId="{EB53E6B6-C825-4881-A8AB-B337C40A23F9}">
      <dgm:prSet/>
      <dgm:spPr/>
      <dgm:t>
        <a:bodyPr/>
        <a:lstStyle/>
        <a:p>
          <a:endParaRPr lang="en-US"/>
        </a:p>
      </dgm:t>
    </dgm:pt>
    <dgm:pt modelId="{F50A8C69-0A9F-4FF4-9329-2E646861971D}">
      <dgm:prSet/>
      <dgm:spPr/>
      <dgm:t>
        <a:bodyPr/>
        <a:lstStyle/>
        <a:p>
          <a:r>
            <a:rPr lang="en-US"/>
            <a:t>86% of executives say they are more and more stressed</a:t>
          </a:r>
        </a:p>
      </dgm:t>
    </dgm:pt>
    <dgm:pt modelId="{EF8CA4F4-EC2B-421E-8903-4226E183A360}" type="parTrans" cxnId="{CBD18406-F784-44C9-AB90-897E67348FEC}">
      <dgm:prSet/>
      <dgm:spPr/>
      <dgm:t>
        <a:bodyPr/>
        <a:lstStyle/>
        <a:p>
          <a:endParaRPr lang="en-US"/>
        </a:p>
      </dgm:t>
    </dgm:pt>
    <dgm:pt modelId="{590599F0-32F0-4D58-AB1B-F0AFEF1DCCD9}" type="sibTrans" cxnId="{CBD18406-F784-44C9-AB90-897E67348FEC}">
      <dgm:prSet/>
      <dgm:spPr/>
      <dgm:t>
        <a:bodyPr/>
        <a:lstStyle/>
        <a:p>
          <a:endParaRPr lang="en-US"/>
        </a:p>
      </dgm:t>
    </dgm:pt>
    <dgm:pt modelId="{1579FB3E-AC3B-4638-9B20-4389D83BD645}">
      <dgm:prSet/>
      <dgm:spPr/>
      <dgm:t>
        <a:bodyPr/>
        <a:lstStyle/>
        <a:p>
          <a:r>
            <a:rPr lang="en-US"/>
            <a:t>Two out of three workers sleep poorly from Sunday to Monday</a:t>
          </a:r>
        </a:p>
      </dgm:t>
    </dgm:pt>
    <dgm:pt modelId="{496B4697-B78E-4733-9B38-09FAF691C5A3}" type="parTrans" cxnId="{4B9F15A4-7CF5-49F1-ADED-B0227187DC41}">
      <dgm:prSet/>
      <dgm:spPr/>
      <dgm:t>
        <a:bodyPr/>
        <a:lstStyle/>
        <a:p>
          <a:endParaRPr lang="en-US"/>
        </a:p>
      </dgm:t>
    </dgm:pt>
    <dgm:pt modelId="{03BA0D1E-34F7-45BA-A566-FD058CD7CC02}" type="sibTrans" cxnId="{4B9F15A4-7CF5-49F1-ADED-B0227187DC41}">
      <dgm:prSet/>
      <dgm:spPr/>
      <dgm:t>
        <a:bodyPr/>
        <a:lstStyle/>
        <a:p>
          <a:endParaRPr lang="en-US"/>
        </a:p>
      </dgm:t>
    </dgm:pt>
    <dgm:pt modelId="{FCF878DA-A947-431D-BB02-11287E6D7397}">
      <dgm:prSet/>
      <dgm:spPr/>
      <dgm:t>
        <a:bodyPr/>
        <a:lstStyle/>
        <a:p>
          <a:r>
            <a:rPr lang="en-US"/>
            <a:t>The European Union estimates the cost of stress in member countries to more than 20 billion euros</a:t>
          </a:r>
        </a:p>
      </dgm:t>
    </dgm:pt>
    <dgm:pt modelId="{CBE45D45-3D20-4AC2-B04F-631C8378D01D}" type="parTrans" cxnId="{9CD7EF9A-EF9B-4D89-89E3-22B192CB7467}">
      <dgm:prSet/>
      <dgm:spPr/>
      <dgm:t>
        <a:bodyPr/>
        <a:lstStyle/>
        <a:p>
          <a:endParaRPr lang="en-US"/>
        </a:p>
      </dgm:t>
    </dgm:pt>
    <dgm:pt modelId="{31123D1B-3531-4013-848B-01BA4CE00D30}" type="sibTrans" cxnId="{9CD7EF9A-EF9B-4D89-89E3-22B192CB7467}">
      <dgm:prSet/>
      <dgm:spPr/>
      <dgm:t>
        <a:bodyPr/>
        <a:lstStyle/>
        <a:p>
          <a:endParaRPr lang="en-US"/>
        </a:p>
      </dgm:t>
    </dgm:pt>
    <dgm:pt modelId="{6DB8C7FF-3717-49D4-817D-DF0DDDB77F55}" type="pres">
      <dgm:prSet presAssocID="{C455F510-B4AC-4DAA-BBFB-025D3DCB9DB5}" presName="matrix" presStyleCnt="0">
        <dgm:presLayoutVars>
          <dgm:chMax val="1"/>
          <dgm:dir/>
          <dgm:resizeHandles val="exact"/>
        </dgm:presLayoutVars>
      </dgm:prSet>
      <dgm:spPr/>
    </dgm:pt>
    <dgm:pt modelId="{13F17F87-E2E3-465E-891A-498BF73F31B5}" type="pres">
      <dgm:prSet presAssocID="{C455F510-B4AC-4DAA-BBFB-025D3DCB9DB5}" presName="diamond" presStyleLbl="bgShp" presStyleIdx="0" presStyleCnt="1"/>
      <dgm:spPr/>
    </dgm:pt>
    <dgm:pt modelId="{7240E8E5-C9B6-44A5-90CD-23EFCF819938}" type="pres">
      <dgm:prSet presAssocID="{C455F510-B4AC-4DAA-BBFB-025D3DCB9DB5}" presName="quad1" presStyleLbl="node1" presStyleIdx="0" presStyleCnt="4">
        <dgm:presLayoutVars>
          <dgm:chMax val="0"/>
          <dgm:chPref val="0"/>
          <dgm:bulletEnabled val="1"/>
        </dgm:presLayoutVars>
      </dgm:prSet>
      <dgm:spPr/>
    </dgm:pt>
    <dgm:pt modelId="{30268DB5-EECD-4473-ACEA-C2B1D304D85B}" type="pres">
      <dgm:prSet presAssocID="{C455F510-B4AC-4DAA-BBFB-025D3DCB9DB5}" presName="quad2" presStyleLbl="node1" presStyleIdx="1" presStyleCnt="4">
        <dgm:presLayoutVars>
          <dgm:chMax val="0"/>
          <dgm:chPref val="0"/>
          <dgm:bulletEnabled val="1"/>
        </dgm:presLayoutVars>
      </dgm:prSet>
      <dgm:spPr/>
    </dgm:pt>
    <dgm:pt modelId="{F4F35767-93FD-41CA-BC03-EF97FEAED9BB}" type="pres">
      <dgm:prSet presAssocID="{C455F510-B4AC-4DAA-BBFB-025D3DCB9DB5}" presName="quad3" presStyleLbl="node1" presStyleIdx="2" presStyleCnt="4">
        <dgm:presLayoutVars>
          <dgm:chMax val="0"/>
          <dgm:chPref val="0"/>
          <dgm:bulletEnabled val="1"/>
        </dgm:presLayoutVars>
      </dgm:prSet>
      <dgm:spPr/>
    </dgm:pt>
    <dgm:pt modelId="{9AC34181-BCF8-4E2D-8BED-16A8C740071F}" type="pres">
      <dgm:prSet presAssocID="{C455F510-B4AC-4DAA-BBFB-025D3DCB9DB5}" presName="quad4" presStyleLbl="node1" presStyleIdx="3" presStyleCnt="4">
        <dgm:presLayoutVars>
          <dgm:chMax val="0"/>
          <dgm:chPref val="0"/>
          <dgm:bulletEnabled val="1"/>
        </dgm:presLayoutVars>
      </dgm:prSet>
      <dgm:spPr/>
    </dgm:pt>
  </dgm:ptLst>
  <dgm:cxnLst>
    <dgm:cxn modelId="{CBD18406-F784-44C9-AB90-897E67348FEC}" srcId="{C455F510-B4AC-4DAA-BBFB-025D3DCB9DB5}" destId="{F50A8C69-0A9F-4FF4-9329-2E646861971D}" srcOrd="1" destOrd="0" parTransId="{EF8CA4F4-EC2B-421E-8903-4226E183A360}" sibTransId="{590599F0-32F0-4D58-AB1B-F0AFEF1DCCD9}"/>
    <dgm:cxn modelId="{FB0D880B-1D22-48B8-918C-1AAF9707426F}" type="presOf" srcId="{FCF878DA-A947-431D-BB02-11287E6D7397}" destId="{9AC34181-BCF8-4E2D-8BED-16A8C740071F}" srcOrd="0" destOrd="0" presId="urn:microsoft.com/office/officeart/2005/8/layout/matrix3"/>
    <dgm:cxn modelId="{5F726327-3B21-4A1A-848D-D178C127835C}" type="presOf" srcId="{C455F510-B4AC-4DAA-BBFB-025D3DCB9DB5}" destId="{6DB8C7FF-3717-49D4-817D-DF0DDDB77F55}" srcOrd="0" destOrd="0" presId="urn:microsoft.com/office/officeart/2005/8/layout/matrix3"/>
    <dgm:cxn modelId="{F929AF62-6C63-4B23-B0E0-3F8FE30FE905}" type="presOf" srcId="{F50A8C69-0A9F-4FF4-9329-2E646861971D}" destId="{30268DB5-EECD-4473-ACEA-C2B1D304D85B}" srcOrd="0" destOrd="0" presId="urn:microsoft.com/office/officeart/2005/8/layout/matrix3"/>
    <dgm:cxn modelId="{9CD7EF9A-EF9B-4D89-89E3-22B192CB7467}" srcId="{C455F510-B4AC-4DAA-BBFB-025D3DCB9DB5}" destId="{FCF878DA-A947-431D-BB02-11287E6D7397}" srcOrd="3" destOrd="0" parTransId="{CBE45D45-3D20-4AC2-B04F-631C8378D01D}" sibTransId="{31123D1B-3531-4013-848B-01BA4CE00D30}"/>
    <dgm:cxn modelId="{4B9F15A4-7CF5-49F1-ADED-B0227187DC41}" srcId="{C455F510-B4AC-4DAA-BBFB-025D3DCB9DB5}" destId="{1579FB3E-AC3B-4638-9B20-4389D83BD645}" srcOrd="2" destOrd="0" parTransId="{496B4697-B78E-4733-9B38-09FAF691C5A3}" sibTransId="{03BA0D1E-34F7-45BA-A566-FD058CD7CC02}"/>
    <dgm:cxn modelId="{EB53E6B6-C825-4881-A8AB-B337C40A23F9}" srcId="{C455F510-B4AC-4DAA-BBFB-025D3DCB9DB5}" destId="{DF09A5D6-85C4-4AA3-85CC-425457E4128F}" srcOrd="0" destOrd="0" parTransId="{04A1AC52-F687-4475-888D-89D2E208AEED}" sibTransId="{B80E0DD5-3568-40FC-A3B9-AC2A8626A16C}"/>
    <dgm:cxn modelId="{5E01EBD7-7F9C-409D-B2B1-16C983800841}" type="presOf" srcId="{DF09A5D6-85C4-4AA3-85CC-425457E4128F}" destId="{7240E8E5-C9B6-44A5-90CD-23EFCF819938}" srcOrd="0" destOrd="0" presId="urn:microsoft.com/office/officeart/2005/8/layout/matrix3"/>
    <dgm:cxn modelId="{0E9465E2-0863-4EBA-8D4D-1E43731A14AD}" type="presOf" srcId="{1579FB3E-AC3B-4638-9B20-4389D83BD645}" destId="{F4F35767-93FD-41CA-BC03-EF97FEAED9BB}" srcOrd="0" destOrd="0" presId="urn:microsoft.com/office/officeart/2005/8/layout/matrix3"/>
    <dgm:cxn modelId="{3BA97647-D1FF-4379-A4B8-28652A513AF3}" type="presParOf" srcId="{6DB8C7FF-3717-49D4-817D-DF0DDDB77F55}" destId="{13F17F87-E2E3-465E-891A-498BF73F31B5}" srcOrd="0" destOrd="0" presId="urn:microsoft.com/office/officeart/2005/8/layout/matrix3"/>
    <dgm:cxn modelId="{0CFEF17B-1C55-4BDA-B9A0-8C5B4596A8B6}" type="presParOf" srcId="{6DB8C7FF-3717-49D4-817D-DF0DDDB77F55}" destId="{7240E8E5-C9B6-44A5-90CD-23EFCF819938}" srcOrd="1" destOrd="0" presId="urn:microsoft.com/office/officeart/2005/8/layout/matrix3"/>
    <dgm:cxn modelId="{C2C37986-DDA5-44F1-8158-108E65FA7279}" type="presParOf" srcId="{6DB8C7FF-3717-49D4-817D-DF0DDDB77F55}" destId="{30268DB5-EECD-4473-ACEA-C2B1D304D85B}" srcOrd="2" destOrd="0" presId="urn:microsoft.com/office/officeart/2005/8/layout/matrix3"/>
    <dgm:cxn modelId="{60206CB8-7F4D-4623-8E9A-7D580A82532B}" type="presParOf" srcId="{6DB8C7FF-3717-49D4-817D-DF0DDDB77F55}" destId="{F4F35767-93FD-41CA-BC03-EF97FEAED9BB}" srcOrd="3" destOrd="0" presId="urn:microsoft.com/office/officeart/2005/8/layout/matrix3"/>
    <dgm:cxn modelId="{7CB01560-07A3-4C62-8C7F-74D30823A47E}" type="presParOf" srcId="{6DB8C7FF-3717-49D4-817D-DF0DDDB77F55}" destId="{9AC34181-BCF8-4E2D-8BED-16A8C740071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A9236B-31B3-4C83-A4BD-5ED4C5E298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B1A9C73-3C50-4863-A48B-524E030A2ED8}">
      <dgm:prSet/>
      <dgm:spPr/>
      <dgm:t>
        <a:bodyPr/>
        <a:lstStyle/>
        <a:p>
          <a:r>
            <a:rPr lang="fr-BE"/>
            <a:t>Can make a person more vulnerable to burnout </a:t>
          </a:r>
          <a:endParaRPr lang="en-US"/>
        </a:p>
      </dgm:t>
    </dgm:pt>
    <dgm:pt modelId="{C6DC1DB2-57AB-4F61-9B6E-07EF2C8632A9}" type="parTrans" cxnId="{E25E614B-29FD-4EA1-8A95-743935101A6A}">
      <dgm:prSet/>
      <dgm:spPr/>
      <dgm:t>
        <a:bodyPr/>
        <a:lstStyle/>
        <a:p>
          <a:endParaRPr lang="en-US"/>
        </a:p>
      </dgm:t>
    </dgm:pt>
    <dgm:pt modelId="{D201775A-22C6-4A50-BE19-23F0BAD75F0F}" type="sibTrans" cxnId="{E25E614B-29FD-4EA1-8A95-743935101A6A}">
      <dgm:prSet/>
      <dgm:spPr/>
      <dgm:t>
        <a:bodyPr/>
        <a:lstStyle/>
        <a:p>
          <a:endParaRPr lang="en-US"/>
        </a:p>
      </dgm:t>
    </dgm:pt>
    <dgm:pt modelId="{BAE86E6F-7716-42C5-983C-52929B0C60FB}">
      <dgm:prSet/>
      <dgm:spPr/>
      <dgm:t>
        <a:bodyPr/>
        <a:lstStyle/>
        <a:p>
          <a:r>
            <a:rPr lang="fr-BE"/>
            <a:t>Can strengthen an individual</a:t>
          </a:r>
          <a:endParaRPr lang="en-US"/>
        </a:p>
      </dgm:t>
    </dgm:pt>
    <dgm:pt modelId="{F0CE5033-8C40-44C1-8E52-F1AD4B857413}" type="parTrans" cxnId="{3E220A5B-5054-4EE9-BBB5-A2BE79E3BCEE}">
      <dgm:prSet/>
      <dgm:spPr/>
      <dgm:t>
        <a:bodyPr/>
        <a:lstStyle/>
        <a:p>
          <a:endParaRPr lang="en-US"/>
        </a:p>
      </dgm:t>
    </dgm:pt>
    <dgm:pt modelId="{9DCC73E5-8C44-4471-8B5B-7BB95FFF06F5}" type="sibTrans" cxnId="{3E220A5B-5054-4EE9-BBB5-A2BE79E3BCEE}">
      <dgm:prSet/>
      <dgm:spPr/>
      <dgm:t>
        <a:bodyPr/>
        <a:lstStyle/>
        <a:p>
          <a:endParaRPr lang="en-US"/>
        </a:p>
      </dgm:t>
    </dgm:pt>
    <dgm:pt modelId="{CB5FD777-983C-4878-BABA-77DF3C6943B2}">
      <dgm:prSet/>
      <dgm:spPr/>
      <dgm:t>
        <a:bodyPr/>
        <a:lstStyle/>
        <a:p>
          <a:r>
            <a:rPr lang="fr-BE"/>
            <a:t>The individual factors are:</a:t>
          </a:r>
          <a:endParaRPr lang="en-US"/>
        </a:p>
      </dgm:t>
    </dgm:pt>
    <dgm:pt modelId="{4C0A148A-67BA-4710-91B4-1116F786B069}" type="parTrans" cxnId="{77804C36-41DC-4C2D-92B4-3F896131F0FB}">
      <dgm:prSet/>
      <dgm:spPr/>
      <dgm:t>
        <a:bodyPr/>
        <a:lstStyle/>
        <a:p>
          <a:endParaRPr lang="en-US"/>
        </a:p>
      </dgm:t>
    </dgm:pt>
    <dgm:pt modelId="{400191C9-173C-4FAB-80F6-02EE28520C05}" type="sibTrans" cxnId="{77804C36-41DC-4C2D-92B4-3F896131F0FB}">
      <dgm:prSet/>
      <dgm:spPr/>
      <dgm:t>
        <a:bodyPr/>
        <a:lstStyle/>
        <a:p>
          <a:endParaRPr lang="en-US"/>
        </a:p>
      </dgm:t>
    </dgm:pt>
    <dgm:pt modelId="{3E8160A6-655A-44DE-8AB4-8D283F45A669}">
      <dgm:prSet/>
      <dgm:spPr/>
      <dgm:t>
        <a:bodyPr/>
        <a:lstStyle/>
        <a:p>
          <a:r>
            <a:rPr lang="fr-BE" dirty="0" err="1"/>
            <a:t>Personality</a:t>
          </a:r>
          <a:endParaRPr lang="en-US" dirty="0"/>
        </a:p>
      </dgm:t>
    </dgm:pt>
    <dgm:pt modelId="{AC2360A2-3706-44D3-90AB-20A9B6ADE2A7}" type="parTrans" cxnId="{37EA581C-7817-4A24-A9A9-19D6B1781EC2}">
      <dgm:prSet/>
      <dgm:spPr/>
      <dgm:t>
        <a:bodyPr/>
        <a:lstStyle/>
        <a:p>
          <a:endParaRPr lang="en-US"/>
        </a:p>
      </dgm:t>
    </dgm:pt>
    <dgm:pt modelId="{2C2D8472-98BE-4A31-85D4-0C45E8D0617E}" type="sibTrans" cxnId="{37EA581C-7817-4A24-A9A9-19D6B1781EC2}">
      <dgm:prSet/>
      <dgm:spPr/>
      <dgm:t>
        <a:bodyPr/>
        <a:lstStyle/>
        <a:p>
          <a:endParaRPr lang="en-US"/>
        </a:p>
      </dgm:t>
    </dgm:pt>
    <dgm:pt modelId="{A806FBCF-91D5-4625-9957-3AE8F2F4EAAB}">
      <dgm:prSet/>
      <dgm:spPr/>
      <dgm:t>
        <a:bodyPr/>
        <a:lstStyle/>
        <a:p>
          <a:r>
            <a:rPr lang="fr-BE"/>
            <a:t>Demographic characteristics </a:t>
          </a:r>
          <a:endParaRPr lang="en-US"/>
        </a:p>
      </dgm:t>
    </dgm:pt>
    <dgm:pt modelId="{3AA6BA6C-4B6C-4096-AD20-BCDC55D1D03A}" type="parTrans" cxnId="{7B2A8A63-5228-43E5-B23E-342E1D6CD3C0}">
      <dgm:prSet/>
      <dgm:spPr/>
      <dgm:t>
        <a:bodyPr/>
        <a:lstStyle/>
        <a:p>
          <a:endParaRPr lang="en-US"/>
        </a:p>
      </dgm:t>
    </dgm:pt>
    <dgm:pt modelId="{26AAD506-3BB1-4513-B1C1-E0D2866FA4D1}" type="sibTrans" cxnId="{7B2A8A63-5228-43E5-B23E-342E1D6CD3C0}">
      <dgm:prSet/>
      <dgm:spPr/>
      <dgm:t>
        <a:bodyPr/>
        <a:lstStyle/>
        <a:p>
          <a:endParaRPr lang="en-US"/>
        </a:p>
      </dgm:t>
    </dgm:pt>
    <dgm:pt modelId="{4C415CE0-FF1A-4FC4-B693-F21AA23AA3BE}">
      <dgm:prSet/>
      <dgm:spPr/>
      <dgm:t>
        <a:bodyPr/>
        <a:lstStyle/>
        <a:p>
          <a:r>
            <a:rPr lang="fr-BE" dirty="0"/>
            <a:t>Attitudes </a:t>
          </a:r>
          <a:r>
            <a:rPr lang="fr-BE" dirty="0" err="1"/>
            <a:t>towards</a:t>
          </a:r>
          <a:r>
            <a:rPr lang="fr-BE" dirty="0"/>
            <a:t> </a:t>
          </a:r>
          <a:r>
            <a:rPr lang="fr-BE" dirty="0" err="1"/>
            <a:t>work</a:t>
          </a:r>
          <a:endParaRPr lang="en-US" dirty="0"/>
        </a:p>
      </dgm:t>
    </dgm:pt>
    <dgm:pt modelId="{CEDA57CD-BDB0-40FA-8E75-2EB802B44028}" type="parTrans" cxnId="{E2355422-9888-4086-8850-0D11D31EC98F}">
      <dgm:prSet/>
      <dgm:spPr/>
      <dgm:t>
        <a:bodyPr/>
        <a:lstStyle/>
        <a:p>
          <a:endParaRPr lang="en-US"/>
        </a:p>
      </dgm:t>
    </dgm:pt>
    <dgm:pt modelId="{BB444836-2398-4BC3-AD14-7038F48CD035}" type="sibTrans" cxnId="{E2355422-9888-4086-8850-0D11D31EC98F}">
      <dgm:prSet/>
      <dgm:spPr/>
      <dgm:t>
        <a:bodyPr/>
        <a:lstStyle/>
        <a:p>
          <a:endParaRPr lang="en-US"/>
        </a:p>
      </dgm:t>
    </dgm:pt>
    <dgm:pt modelId="{5641AC66-86D4-43BF-9435-C20B55C182A6}" type="pres">
      <dgm:prSet presAssocID="{C8A9236B-31B3-4C83-A4BD-5ED4C5E2985C}" presName="linear" presStyleCnt="0">
        <dgm:presLayoutVars>
          <dgm:animLvl val="lvl"/>
          <dgm:resizeHandles val="exact"/>
        </dgm:presLayoutVars>
      </dgm:prSet>
      <dgm:spPr/>
    </dgm:pt>
    <dgm:pt modelId="{2A3F3851-75A4-47AC-A7EF-1766A9307423}" type="pres">
      <dgm:prSet presAssocID="{3B1A9C73-3C50-4863-A48B-524E030A2ED8}" presName="parentText" presStyleLbl="node1" presStyleIdx="0" presStyleCnt="3">
        <dgm:presLayoutVars>
          <dgm:chMax val="0"/>
          <dgm:bulletEnabled val="1"/>
        </dgm:presLayoutVars>
      </dgm:prSet>
      <dgm:spPr/>
    </dgm:pt>
    <dgm:pt modelId="{21E47934-7C81-4E80-970D-B9273227F6E0}" type="pres">
      <dgm:prSet presAssocID="{D201775A-22C6-4A50-BE19-23F0BAD75F0F}" presName="spacer" presStyleCnt="0"/>
      <dgm:spPr/>
    </dgm:pt>
    <dgm:pt modelId="{BE98E521-2A03-48B3-91A0-903EBD97984C}" type="pres">
      <dgm:prSet presAssocID="{BAE86E6F-7716-42C5-983C-52929B0C60FB}" presName="parentText" presStyleLbl="node1" presStyleIdx="1" presStyleCnt="3">
        <dgm:presLayoutVars>
          <dgm:chMax val="0"/>
          <dgm:bulletEnabled val="1"/>
        </dgm:presLayoutVars>
      </dgm:prSet>
      <dgm:spPr/>
    </dgm:pt>
    <dgm:pt modelId="{6E4544EE-D777-414D-9E04-62F843E713FE}" type="pres">
      <dgm:prSet presAssocID="{9DCC73E5-8C44-4471-8B5B-7BB95FFF06F5}" presName="spacer" presStyleCnt="0"/>
      <dgm:spPr/>
    </dgm:pt>
    <dgm:pt modelId="{91603A96-CB59-4458-8708-066954CA9516}" type="pres">
      <dgm:prSet presAssocID="{CB5FD777-983C-4878-BABA-77DF3C6943B2}" presName="parentText" presStyleLbl="node1" presStyleIdx="2" presStyleCnt="3">
        <dgm:presLayoutVars>
          <dgm:chMax val="0"/>
          <dgm:bulletEnabled val="1"/>
        </dgm:presLayoutVars>
      </dgm:prSet>
      <dgm:spPr/>
    </dgm:pt>
    <dgm:pt modelId="{341A6484-4A48-4B01-8669-BFEAFFC2DFB9}" type="pres">
      <dgm:prSet presAssocID="{CB5FD777-983C-4878-BABA-77DF3C6943B2}" presName="childText" presStyleLbl="revTx" presStyleIdx="0" presStyleCnt="1">
        <dgm:presLayoutVars>
          <dgm:bulletEnabled val="1"/>
        </dgm:presLayoutVars>
      </dgm:prSet>
      <dgm:spPr/>
    </dgm:pt>
  </dgm:ptLst>
  <dgm:cxnLst>
    <dgm:cxn modelId="{8FC9FD17-AA75-4F6B-BD3E-5332D211BC46}" type="presOf" srcId="{CB5FD777-983C-4878-BABA-77DF3C6943B2}" destId="{91603A96-CB59-4458-8708-066954CA9516}" srcOrd="0" destOrd="0" presId="urn:microsoft.com/office/officeart/2005/8/layout/vList2"/>
    <dgm:cxn modelId="{37EA581C-7817-4A24-A9A9-19D6B1781EC2}" srcId="{CB5FD777-983C-4878-BABA-77DF3C6943B2}" destId="{3E8160A6-655A-44DE-8AB4-8D283F45A669}" srcOrd="0" destOrd="0" parTransId="{AC2360A2-3706-44D3-90AB-20A9B6ADE2A7}" sibTransId="{2C2D8472-98BE-4A31-85D4-0C45E8D0617E}"/>
    <dgm:cxn modelId="{E2355422-9888-4086-8850-0D11D31EC98F}" srcId="{CB5FD777-983C-4878-BABA-77DF3C6943B2}" destId="{4C415CE0-FF1A-4FC4-B693-F21AA23AA3BE}" srcOrd="2" destOrd="0" parTransId="{CEDA57CD-BDB0-40FA-8E75-2EB802B44028}" sibTransId="{BB444836-2398-4BC3-AD14-7038F48CD035}"/>
    <dgm:cxn modelId="{77804C36-41DC-4C2D-92B4-3F896131F0FB}" srcId="{C8A9236B-31B3-4C83-A4BD-5ED4C5E2985C}" destId="{CB5FD777-983C-4878-BABA-77DF3C6943B2}" srcOrd="2" destOrd="0" parTransId="{4C0A148A-67BA-4710-91B4-1116F786B069}" sibTransId="{400191C9-173C-4FAB-80F6-02EE28520C05}"/>
    <dgm:cxn modelId="{3E220A5B-5054-4EE9-BBB5-A2BE79E3BCEE}" srcId="{C8A9236B-31B3-4C83-A4BD-5ED4C5E2985C}" destId="{BAE86E6F-7716-42C5-983C-52929B0C60FB}" srcOrd="1" destOrd="0" parTransId="{F0CE5033-8C40-44C1-8E52-F1AD4B857413}" sibTransId="{9DCC73E5-8C44-4471-8B5B-7BB95FFF06F5}"/>
    <dgm:cxn modelId="{7B2A8A63-5228-43E5-B23E-342E1D6CD3C0}" srcId="{CB5FD777-983C-4878-BABA-77DF3C6943B2}" destId="{A806FBCF-91D5-4625-9957-3AE8F2F4EAAB}" srcOrd="1" destOrd="0" parTransId="{3AA6BA6C-4B6C-4096-AD20-BCDC55D1D03A}" sibTransId="{26AAD506-3BB1-4513-B1C1-E0D2866FA4D1}"/>
    <dgm:cxn modelId="{E25E614B-29FD-4EA1-8A95-743935101A6A}" srcId="{C8A9236B-31B3-4C83-A4BD-5ED4C5E2985C}" destId="{3B1A9C73-3C50-4863-A48B-524E030A2ED8}" srcOrd="0" destOrd="0" parTransId="{C6DC1DB2-57AB-4F61-9B6E-07EF2C8632A9}" sibTransId="{D201775A-22C6-4A50-BE19-23F0BAD75F0F}"/>
    <dgm:cxn modelId="{FF25EB8C-A960-43FC-8929-1D291E5618F5}" type="presOf" srcId="{A806FBCF-91D5-4625-9957-3AE8F2F4EAAB}" destId="{341A6484-4A48-4B01-8669-BFEAFFC2DFB9}" srcOrd="0" destOrd="1" presId="urn:microsoft.com/office/officeart/2005/8/layout/vList2"/>
    <dgm:cxn modelId="{FF21BB97-B628-4A03-B24B-6805C273F312}" type="presOf" srcId="{4C415CE0-FF1A-4FC4-B693-F21AA23AA3BE}" destId="{341A6484-4A48-4B01-8669-BFEAFFC2DFB9}" srcOrd="0" destOrd="2" presId="urn:microsoft.com/office/officeart/2005/8/layout/vList2"/>
    <dgm:cxn modelId="{1B279CA1-8795-4D02-B97A-69A71C2E34A3}" type="presOf" srcId="{3B1A9C73-3C50-4863-A48B-524E030A2ED8}" destId="{2A3F3851-75A4-47AC-A7EF-1766A9307423}" srcOrd="0" destOrd="0" presId="urn:microsoft.com/office/officeart/2005/8/layout/vList2"/>
    <dgm:cxn modelId="{F000B9B7-B5CB-44BE-ABEE-9708DFA96CA5}" type="presOf" srcId="{C8A9236B-31B3-4C83-A4BD-5ED4C5E2985C}" destId="{5641AC66-86D4-43BF-9435-C20B55C182A6}" srcOrd="0" destOrd="0" presId="urn:microsoft.com/office/officeart/2005/8/layout/vList2"/>
    <dgm:cxn modelId="{BE875FD8-9997-4C5F-9412-799623D97B8C}" type="presOf" srcId="{BAE86E6F-7716-42C5-983C-52929B0C60FB}" destId="{BE98E521-2A03-48B3-91A0-903EBD97984C}" srcOrd="0" destOrd="0" presId="urn:microsoft.com/office/officeart/2005/8/layout/vList2"/>
    <dgm:cxn modelId="{56E768DE-36FE-4C26-9F4F-1082E9D5BA1E}" type="presOf" srcId="{3E8160A6-655A-44DE-8AB4-8D283F45A669}" destId="{341A6484-4A48-4B01-8669-BFEAFFC2DFB9}" srcOrd="0" destOrd="0" presId="urn:microsoft.com/office/officeart/2005/8/layout/vList2"/>
    <dgm:cxn modelId="{6DC37B5B-FEE2-4BF9-B86F-D1195D6070E9}" type="presParOf" srcId="{5641AC66-86D4-43BF-9435-C20B55C182A6}" destId="{2A3F3851-75A4-47AC-A7EF-1766A9307423}" srcOrd="0" destOrd="0" presId="urn:microsoft.com/office/officeart/2005/8/layout/vList2"/>
    <dgm:cxn modelId="{DA4635A6-D08C-45FB-B054-2B03BBFFAF76}" type="presParOf" srcId="{5641AC66-86D4-43BF-9435-C20B55C182A6}" destId="{21E47934-7C81-4E80-970D-B9273227F6E0}" srcOrd="1" destOrd="0" presId="urn:microsoft.com/office/officeart/2005/8/layout/vList2"/>
    <dgm:cxn modelId="{3804C117-0242-419C-B397-AD1279FB1D4C}" type="presParOf" srcId="{5641AC66-86D4-43BF-9435-C20B55C182A6}" destId="{BE98E521-2A03-48B3-91A0-903EBD97984C}" srcOrd="2" destOrd="0" presId="urn:microsoft.com/office/officeart/2005/8/layout/vList2"/>
    <dgm:cxn modelId="{76593243-15EC-4117-9A48-79EC7B07B79D}" type="presParOf" srcId="{5641AC66-86D4-43BF-9435-C20B55C182A6}" destId="{6E4544EE-D777-414D-9E04-62F843E713FE}" srcOrd="3" destOrd="0" presId="urn:microsoft.com/office/officeart/2005/8/layout/vList2"/>
    <dgm:cxn modelId="{F97A9044-C0AE-46DC-87BA-AF02CB02C354}" type="presParOf" srcId="{5641AC66-86D4-43BF-9435-C20B55C182A6}" destId="{91603A96-CB59-4458-8708-066954CA9516}" srcOrd="4" destOrd="0" presId="urn:microsoft.com/office/officeart/2005/8/layout/vList2"/>
    <dgm:cxn modelId="{C27FA0CC-E550-4FA0-A120-9C2FFD3C7A3C}" type="presParOf" srcId="{5641AC66-86D4-43BF-9435-C20B55C182A6}" destId="{341A6484-4A48-4B01-8669-BFEAFFC2DFB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F054D1-5569-497A-BCBE-D85BD306B25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8FEB2C4-5198-4F41-971D-F61F471685F6}">
      <dgm:prSet/>
      <dgm:spPr/>
      <dgm:t>
        <a:bodyPr/>
        <a:lstStyle/>
        <a:p>
          <a:r>
            <a:rPr lang="fr-BE"/>
            <a:t>Affect</a:t>
          </a:r>
          <a:endParaRPr lang="en-US"/>
        </a:p>
      </dgm:t>
    </dgm:pt>
    <dgm:pt modelId="{20C8BC6D-CD0B-4488-B758-1101323D5917}" type="parTrans" cxnId="{208C5B6D-1DFC-4A6D-8B92-D5719F980BCC}">
      <dgm:prSet/>
      <dgm:spPr/>
      <dgm:t>
        <a:bodyPr/>
        <a:lstStyle/>
        <a:p>
          <a:endParaRPr lang="en-US"/>
        </a:p>
      </dgm:t>
    </dgm:pt>
    <dgm:pt modelId="{CDD82092-00BE-428B-B623-118B7976310A}" type="sibTrans" cxnId="{208C5B6D-1DFC-4A6D-8B92-D5719F980BCC}">
      <dgm:prSet/>
      <dgm:spPr/>
      <dgm:t>
        <a:bodyPr/>
        <a:lstStyle/>
        <a:p>
          <a:endParaRPr lang="en-US"/>
        </a:p>
      </dgm:t>
    </dgm:pt>
    <dgm:pt modelId="{5FC6C9FF-59F9-4593-A0DD-ADE9A30DF8BE}">
      <dgm:prSet/>
      <dgm:spPr/>
      <dgm:t>
        <a:bodyPr/>
        <a:lstStyle/>
        <a:p>
          <a:r>
            <a:rPr lang="fr-BE"/>
            <a:t>Tendency to feel negative emotions </a:t>
          </a:r>
          <a:endParaRPr lang="en-US"/>
        </a:p>
      </dgm:t>
    </dgm:pt>
    <dgm:pt modelId="{433B1CA8-620E-48F5-8B6C-0B09E107E1F1}" type="parTrans" cxnId="{2D4B4892-522E-4455-8901-DD6F2E004706}">
      <dgm:prSet/>
      <dgm:spPr/>
      <dgm:t>
        <a:bodyPr/>
        <a:lstStyle/>
        <a:p>
          <a:endParaRPr lang="en-US"/>
        </a:p>
      </dgm:t>
    </dgm:pt>
    <dgm:pt modelId="{97090884-21B2-4F33-ABF0-C57B1BDDF342}" type="sibTrans" cxnId="{2D4B4892-522E-4455-8901-DD6F2E004706}">
      <dgm:prSet/>
      <dgm:spPr/>
      <dgm:t>
        <a:bodyPr/>
        <a:lstStyle/>
        <a:p>
          <a:endParaRPr lang="en-US"/>
        </a:p>
      </dgm:t>
    </dgm:pt>
    <dgm:pt modelId="{E302FB12-4053-4D60-AD3F-24ABAE234C35}">
      <dgm:prSet/>
      <dgm:spPr/>
      <dgm:t>
        <a:bodyPr/>
        <a:lstStyle/>
        <a:p>
          <a:r>
            <a:rPr lang="fr-BE"/>
            <a:t>Identification to the organization</a:t>
          </a:r>
          <a:endParaRPr lang="en-US"/>
        </a:p>
      </dgm:t>
    </dgm:pt>
    <dgm:pt modelId="{547CD023-C671-4649-9E25-C6E4840811BD}" type="parTrans" cxnId="{1271FD3C-0B0D-4D8F-9870-FB372C77266E}">
      <dgm:prSet/>
      <dgm:spPr/>
      <dgm:t>
        <a:bodyPr/>
        <a:lstStyle/>
        <a:p>
          <a:endParaRPr lang="en-US"/>
        </a:p>
      </dgm:t>
    </dgm:pt>
    <dgm:pt modelId="{CCB69576-284D-4538-81AB-F3E8AE22F7E0}" type="sibTrans" cxnId="{1271FD3C-0B0D-4D8F-9870-FB372C77266E}">
      <dgm:prSet/>
      <dgm:spPr/>
      <dgm:t>
        <a:bodyPr/>
        <a:lstStyle/>
        <a:p>
          <a:endParaRPr lang="en-US"/>
        </a:p>
      </dgm:t>
    </dgm:pt>
    <dgm:pt modelId="{55846DE2-3323-4657-8F2E-6660B19C9B3F}">
      <dgm:prSet/>
      <dgm:spPr/>
      <dgm:t>
        <a:bodyPr/>
        <a:lstStyle/>
        <a:p>
          <a:r>
            <a:rPr lang="fr-BE"/>
            <a:t>Involvement/ implication</a:t>
          </a:r>
          <a:endParaRPr lang="en-US"/>
        </a:p>
      </dgm:t>
    </dgm:pt>
    <dgm:pt modelId="{CC9783C7-55E2-4AEE-ADEC-027DF553B5D4}" type="parTrans" cxnId="{522F662A-F19A-4933-8013-381F2ACC68C4}">
      <dgm:prSet/>
      <dgm:spPr/>
      <dgm:t>
        <a:bodyPr/>
        <a:lstStyle/>
        <a:p>
          <a:endParaRPr lang="en-US"/>
        </a:p>
      </dgm:t>
    </dgm:pt>
    <dgm:pt modelId="{B222CA49-B809-4E2C-8146-88F10154AACC}" type="sibTrans" cxnId="{522F662A-F19A-4933-8013-381F2ACC68C4}">
      <dgm:prSet/>
      <dgm:spPr/>
      <dgm:t>
        <a:bodyPr/>
        <a:lstStyle/>
        <a:p>
          <a:endParaRPr lang="en-US"/>
        </a:p>
      </dgm:t>
    </dgm:pt>
    <dgm:pt modelId="{3AD6ABCB-B22C-4F9B-BAAE-767F0599229D}">
      <dgm:prSet/>
      <dgm:spPr/>
      <dgm:t>
        <a:bodyPr/>
        <a:lstStyle/>
        <a:p>
          <a:r>
            <a:rPr lang="fr-BE"/>
            <a:t>Psychological</a:t>
          </a:r>
          <a:endParaRPr lang="en-US"/>
        </a:p>
      </dgm:t>
    </dgm:pt>
    <dgm:pt modelId="{D8893CCB-1015-4913-A8B7-B4E477A43CB9}" type="parTrans" cxnId="{ACEE6EF8-1635-4673-A209-5EBFC0A7932F}">
      <dgm:prSet/>
      <dgm:spPr/>
      <dgm:t>
        <a:bodyPr/>
        <a:lstStyle/>
        <a:p>
          <a:endParaRPr lang="en-US"/>
        </a:p>
      </dgm:t>
    </dgm:pt>
    <dgm:pt modelId="{29E7462C-1EEE-4B60-855E-4C030B8B0EDB}" type="sibTrans" cxnId="{ACEE6EF8-1635-4673-A209-5EBFC0A7932F}">
      <dgm:prSet/>
      <dgm:spPr/>
      <dgm:t>
        <a:bodyPr/>
        <a:lstStyle/>
        <a:p>
          <a:endParaRPr lang="en-US"/>
        </a:p>
      </dgm:t>
    </dgm:pt>
    <dgm:pt modelId="{F7EE94B3-6E15-4BBB-8C7F-89F85903DEE2}">
      <dgm:prSet/>
      <dgm:spPr/>
      <dgm:t>
        <a:bodyPr/>
        <a:lstStyle/>
        <a:p>
          <a:r>
            <a:rPr lang="fr-BE"/>
            <a:t>continuity</a:t>
          </a:r>
          <a:endParaRPr lang="en-US"/>
        </a:p>
      </dgm:t>
    </dgm:pt>
    <dgm:pt modelId="{BAD8CECF-5A44-4330-A664-B83243362579}" type="parTrans" cxnId="{3475135E-0954-4094-AA3B-DF73FC51372D}">
      <dgm:prSet/>
      <dgm:spPr/>
      <dgm:t>
        <a:bodyPr/>
        <a:lstStyle/>
        <a:p>
          <a:endParaRPr lang="en-US"/>
        </a:p>
      </dgm:t>
    </dgm:pt>
    <dgm:pt modelId="{FF2F2876-5D8E-45F1-88D1-16DBAB886B06}" type="sibTrans" cxnId="{3475135E-0954-4094-AA3B-DF73FC51372D}">
      <dgm:prSet/>
      <dgm:spPr/>
      <dgm:t>
        <a:bodyPr/>
        <a:lstStyle/>
        <a:p>
          <a:endParaRPr lang="en-US"/>
        </a:p>
      </dgm:t>
    </dgm:pt>
    <dgm:pt modelId="{44B3B60D-5030-40D2-B930-27BC520246F5}">
      <dgm:prSet/>
      <dgm:spPr/>
      <dgm:t>
        <a:bodyPr/>
        <a:lstStyle/>
        <a:p>
          <a:r>
            <a:rPr lang="fr-BE"/>
            <a:t>Passion</a:t>
          </a:r>
          <a:endParaRPr lang="en-US"/>
        </a:p>
      </dgm:t>
    </dgm:pt>
    <dgm:pt modelId="{E439811E-E41D-43AA-9C30-13A97833E814}" type="parTrans" cxnId="{9A0EC76A-3049-474F-AA62-0EFE5275D042}">
      <dgm:prSet/>
      <dgm:spPr/>
      <dgm:t>
        <a:bodyPr/>
        <a:lstStyle/>
        <a:p>
          <a:endParaRPr lang="en-US"/>
        </a:p>
      </dgm:t>
    </dgm:pt>
    <dgm:pt modelId="{A4531377-C92B-485E-AC07-19B7D617B09A}" type="sibTrans" cxnId="{9A0EC76A-3049-474F-AA62-0EFE5275D042}">
      <dgm:prSet/>
      <dgm:spPr/>
      <dgm:t>
        <a:bodyPr/>
        <a:lstStyle/>
        <a:p>
          <a:endParaRPr lang="en-US"/>
        </a:p>
      </dgm:t>
    </dgm:pt>
    <dgm:pt modelId="{A7BC808A-8CBD-4DEB-8A1E-D829985BDF7D}">
      <dgm:prSet/>
      <dgm:spPr/>
      <dgm:t>
        <a:bodyPr/>
        <a:lstStyle/>
        <a:p>
          <a:r>
            <a:rPr lang="fr-BE"/>
            <a:t>Increasing vulnerability to burnout if the individual has no impact on the activity for which he/she is passionate.</a:t>
          </a:r>
          <a:endParaRPr lang="en-US"/>
        </a:p>
      </dgm:t>
    </dgm:pt>
    <dgm:pt modelId="{8596C92B-8F9A-4B19-9BAB-0FCBFF5862C7}" type="parTrans" cxnId="{1CE1A647-F245-490F-A094-6045EDFEEC35}">
      <dgm:prSet/>
      <dgm:spPr/>
      <dgm:t>
        <a:bodyPr/>
        <a:lstStyle/>
        <a:p>
          <a:endParaRPr lang="en-US"/>
        </a:p>
      </dgm:t>
    </dgm:pt>
    <dgm:pt modelId="{21551CA3-E9B5-4DB7-9768-7E9D9E2DD3FF}" type="sibTrans" cxnId="{1CE1A647-F245-490F-A094-6045EDFEEC35}">
      <dgm:prSet/>
      <dgm:spPr/>
      <dgm:t>
        <a:bodyPr/>
        <a:lstStyle/>
        <a:p>
          <a:endParaRPr lang="en-US"/>
        </a:p>
      </dgm:t>
    </dgm:pt>
    <dgm:pt modelId="{5712EE98-F143-4035-B1DE-48A776C91B7C}">
      <dgm:prSet/>
      <dgm:spPr/>
      <dgm:t>
        <a:bodyPr/>
        <a:lstStyle/>
        <a:p>
          <a:r>
            <a:rPr lang="fr-BE"/>
            <a:t>Commitment</a:t>
          </a:r>
          <a:endParaRPr lang="en-US"/>
        </a:p>
      </dgm:t>
    </dgm:pt>
    <dgm:pt modelId="{C06CC1C0-8F42-4277-9DE6-84A3C0DDB2DE}" type="parTrans" cxnId="{3283C7F4-978C-443B-8658-67EAE4A9F093}">
      <dgm:prSet/>
      <dgm:spPr/>
      <dgm:t>
        <a:bodyPr/>
        <a:lstStyle/>
        <a:p>
          <a:endParaRPr lang="en-US"/>
        </a:p>
      </dgm:t>
    </dgm:pt>
    <dgm:pt modelId="{ECE6F88B-6AA6-410E-8931-63263A83D780}" type="sibTrans" cxnId="{3283C7F4-978C-443B-8658-67EAE4A9F093}">
      <dgm:prSet/>
      <dgm:spPr/>
      <dgm:t>
        <a:bodyPr/>
        <a:lstStyle/>
        <a:p>
          <a:endParaRPr lang="en-US"/>
        </a:p>
      </dgm:t>
    </dgm:pt>
    <dgm:pt modelId="{1477D485-69A3-471C-95FE-CBD3E5EACA66}">
      <dgm:prSet/>
      <dgm:spPr/>
      <dgm:t>
        <a:bodyPr/>
        <a:lstStyle/>
        <a:p>
          <a:r>
            <a:rPr lang="fr-BE"/>
            <a:t>Job satisfaction</a:t>
          </a:r>
          <a:endParaRPr lang="en-US"/>
        </a:p>
      </dgm:t>
    </dgm:pt>
    <dgm:pt modelId="{BF9450F2-3F98-48F0-8831-77157E20CD18}" type="parTrans" cxnId="{CE6A4C8B-9C07-4B8B-84D8-C5634837A2C9}">
      <dgm:prSet/>
      <dgm:spPr/>
      <dgm:t>
        <a:bodyPr/>
        <a:lstStyle/>
        <a:p>
          <a:endParaRPr lang="en-US"/>
        </a:p>
      </dgm:t>
    </dgm:pt>
    <dgm:pt modelId="{4E2D820D-15F4-4A33-B86E-8D257B847860}" type="sibTrans" cxnId="{CE6A4C8B-9C07-4B8B-84D8-C5634837A2C9}">
      <dgm:prSet/>
      <dgm:spPr/>
      <dgm:t>
        <a:bodyPr/>
        <a:lstStyle/>
        <a:p>
          <a:endParaRPr lang="en-US"/>
        </a:p>
      </dgm:t>
    </dgm:pt>
    <dgm:pt modelId="{C0F9579E-2188-4949-AF4E-368AD8AC5410}">
      <dgm:prSet/>
      <dgm:spPr/>
      <dgm:t>
        <a:bodyPr/>
        <a:lstStyle/>
        <a:p>
          <a:r>
            <a:rPr lang="fr-BE"/>
            <a:t>Low </a:t>
          </a:r>
          <a:r>
            <a:rPr lang="fr-BE">
              <a:sym typeface="Wingdings" panose="05000000000000000000" pitchFamily="2" charset="2"/>
            </a:rPr>
            <a:t></a:t>
          </a:r>
          <a:r>
            <a:rPr lang="fr-BE"/>
            <a:t> higher risk of burnout</a:t>
          </a:r>
          <a:endParaRPr lang="en-US"/>
        </a:p>
      </dgm:t>
    </dgm:pt>
    <dgm:pt modelId="{3F7F61F7-1949-4DDA-9F43-A743249EBD4C}" type="parTrans" cxnId="{C7DED74C-98C6-41F5-BDD8-19CA67D2469A}">
      <dgm:prSet/>
      <dgm:spPr/>
      <dgm:t>
        <a:bodyPr/>
        <a:lstStyle/>
        <a:p>
          <a:endParaRPr lang="en-US"/>
        </a:p>
      </dgm:t>
    </dgm:pt>
    <dgm:pt modelId="{698B42C3-A13D-4634-853C-CA3DE722D205}" type="sibTrans" cxnId="{C7DED74C-98C6-41F5-BDD8-19CA67D2469A}">
      <dgm:prSet/>
      <dgm:spPr/>
      <dgm:t>
        <a:bodyPr/>
        <a:lstStyle/>
        <a:p>
          <a:endParaRPr lang="en-US"/>
        </a:p>
      </dgm:t>
    </dgm:pt>
    <dgm:pt modelId="{67D55BF9-1ABB-4487-B574-76D21B125DBD}" type="pres">
      <dgm:prSet presAssocID="{D8F054D1-5569-497A-BCBE-D85BD306B25A}" presName="linear" presStyleCnt="0">
        <dgm:presLayoutVars>
          <dgm:animLvl val="lvl"/>
          <dgm:resizeHandles val="exact"/>
        </dgm:presLayoutVars>
      </dgm:prSet>
      <dgm:spPr/>
    </dgm:pt>
    <dgm:pt modelId="{58BF73D8-B17F-4A27-B9B3-28C358AC8F4D}" type="pres">
      <dgm:prSet presAssocID="{88FEB2C4-5198-4F41-971D-F61F471685F6}" presName="parentText" presStyleLbl="node1" presStyleIdx="0" presStyleCnt="6">
        <dgm:presLayoutVars>
          <dgm:chMax val="0"/>
          <dgm:bulletEnabled val="1"/>
        </dgm:presLayoutVars>
      </dgm:prSet>
      <dgm:spPr/>
    </dgm:pt>
    <dgm:pt modelId="{96904D5A-056B-4CC0-B8C4-BB9D49B65490}" type="pres">
      <dgm:prSet presAssocID="{88FEB2C4-5198-4F41-971D-F61F471685F6}" presName="childText" presStyleLbl="revTx" presStyleIdx="0" presStyleCnt="4">
        <dgm:presLayoutVars>
          <dgm:bulletEnabled val="1"/>
        </dgm:presLayoutVars>
      </dgm:prSet>
      <dgm:spPr/>
    </dgm:pt>
    <dgm:pt modelId="{81D36D83-2431-415B-A02B-97B0319ABC4A}" type="pres">
      <dgm:prSet presAssocID="{E302FB12-4053-4D60-AD3F-24ABAE234C35}" presName="parentText" presStyleLbl="node1" presStyleIdx="1" presStyleCnt="6">
        <dgm:presLayoutVars>
          <dgm:chMax val="0"/>
          <dgm:bulletEnabled val="1"/>
        </dgm:presLayoutVars>
      </dgm:prSet>
      <dgm:spPr/>
    </dgm:pt>
    <dgm:pt modelId="{29160D67-FC4D-44E3-AE91-FA4B1A4E6893}" type="pres">
      <dgm:prSet presAssocID="{CCB69576-284D-4538-81AB-F3E8AE22F7E0}" presName="spacer" presStyleCnt="0"/>
      <dgm:spPr/>
    </dgm:pt>
    <dgm:pt modelId="{6B9A6AFA-AD32-4297-861D-E801941331FE}" type="pres">
      <dgm:prSet presAssocID="{55846DE2-3323-4657-8F2E-6660B19C9B3F}" presName="parentText" presStyleLbl="node1" presStyleIdx="2" presStyleCnt="6">
        <dgm:presLayoutVars>
          <dgm:chMax val="0"/>
          <dgm:bulletEnabled val="1"/>
        </dgm:presLayoutVars>
      </dgm:prSet>
      <dgm:spPr/>
    </dgm:pt>
    <dgm:pt modelId="{C37CBE88-585A-4E70-8101-6F84101B2458}" type="pres">
      <dgm:prSet presAssocID="{55846DE2-3323-4657-8F2E-6660B19C9B3F}" presName="childText" presStyleLbl="revTx" presStyleIdx="1" presStyleCnt="4">
        <dgm:presLayoutVars>
          <dgm:bulletEnabled val="1"/>
        </dgm:presLayoutVars>
      </dgm:prSet>
      <dgm:spPr/>
    </dgm:pt>
    <dgm:pt modelId="{07DA4E2B-7783-40B7-BEE3-40CACFF4804F}" type="pres">
      <dgm:prSet presAssocID="{44B3B60D-5030-40D2-B930-27BC520246F5}" presName="parentText" presStyleLbl="node1" presStyleIdx="3" presStyleCnt="6">
        <dgm:presLayoutVars>
          <dgm:chMax val="0"/>
          <dgm:bulletEnabled val="1"/>
        </dgm:presLayoutVars>
      </dgm:prSet>
      <dgm:spPr/>
    </dgm:pt>
    <dgm:pt modelId="{88EE04C3-D129-4DA7-A802-A23BAF541863}" type="pres">
      <dgm:prSet presAssocID="{44B3B60D-5030-40D2-B930-27BC520246F5}" presName="childText" presStyleLbl="revTx" presStyleIdx="2" presStyleCnt="4">
        <dgm:presLayoutVars>
          <dgm:bulletEnabled val="1"/>
        </dgm:presLayoutVars>
      </dgm:prSet>
      <dgm:spPr/>
    </dgm:pt>
    <dgm:pt modelId="{1933EFB6-685B-4CA6-92EA-7E0099B98BE5}" type="pres">
      <dgm:prSet presAssocID="{5712EE98-F143-4035-B1DE-48A776C91B7C}" presName="parentText" presStyleLbl="node1" presStyleIdx="4" presStyleCnt="6">
        <dgm:presLayoutVars>
          <dgm:chMax val="0"/>
          <dgm:bulletEnabled val="1"/>
        </dgm:presLayoutVars>
      </dgm:prSet>
      <dgm:spPr/>
    </dgm:pt>
    <dgm:pt modelId="{71F050C8-2C51-49CF-98ED-3D842394510E}" type="pres">
      <dgm:prSet presAssocID="{ECE6F88B-6AA6-410E-8931-63263A83D780}" presName="spacer" presStyleCnt="0"/>
      <dgm:spPr/>
    </dgm:pt>
    <dgm:pt modelId="{51944863-A45A-4DF0-BC42-08DF03238447}" type="pres">
      <dgm:prSet presAssocID="{1477D485-69A3-471C-95FE-CBD3E5EACA66}" presName="parentText" presStyleLbl="node1" presStyleIdx="5" presStyleCnt="6">
        <dgm:presLayoutVars>
          <dgm:chMax val="0"/>
          <dgm:bulletEnabled val="1"/>
        </dgm:presLayoutVars>
      </dgm:prSet>
      <dgm:spPr/>
    </dgm:pt>
    <dgm:pt modelId="{A2CFDD48-FD28-46A9-885E-77EBE8987E56}" type="pres">
      <dgm:prSet presAssocID="{1477D485-69A3-471C-95FE-CBD3E5EACA66}" presName="childText" presStyleLbl="revTx" presStyleIdx="3" presStyleCnt="4">
        <dgm:presLayoutVars>
          <dgm:bulletEnabled val="1"/>
        </dgm:presLayoutVars>
      </dgm:prSet>
      <dgm:spPr/>
    </dgm:pt>
  </dgm:ptLst>
  <dgm:cxnLst>
    <dgm:cxn modelId="{438F131A-BD3B-4C76-8EFF-A9C979756D86}" type="presOf" srcId="{5FC6C9FF-59F9-4593-A0DD-ADE9A30DF8BE}" destId="{96904D5A-056B-4CC0-B8C4-BB9D49B65490}" srcOrd="0" destOrd="0" presId="urn:microsoft.com/office/officeart/2005/8/layout/vList2"/>
    <dgm:cxn modelId="{F81E9D1B-0D16-4971-8FCD-DB6A673A3B0D}" type="presOf" srcId="{D8F054D1-5569-497A-BCBE-D85BD306B25A}" destId="{67D55BF9-1ABB-4487-B574-76D21B125DBD}" srcOrd="0" destOrd="0" presId="urn:microsoft.com/office/officeart/2005/8/layout/vList2"/>
    <dgm:cxn modelId="{522F662A-F19A-4933-8013-381F2ACC68C4}" srcId="{D8F054D1-5569-497A-BCBE-D85BD306B25A}" destId="{55846DE2-3323-4657-8F2E-6660B19C9B3F}" srcOrd="2" destOrd="0" parTransId="{CC9783C7-55E2-4AEE-ADEC-027DF553B5D4}" sibTransId="{B222CA49-B809-4E2C-8146-88F10154AACC}"/>
    <dgm:cxn modelId="{E5220B3A-3D40-40CE-8648-C7CAFD8D3844}" type="presOf" srcId="{44B3B60D-5030-40D2-B930-27BC520246F5}" destId="{07DA4E2B-7783-40B7-BEE3-40CACFF4804F}" srcOrd="0" destOrd="0" presId="urn:microsoft.com/office/officeart/2005/8/layout/vList2"/>
    <dgm:cxn modelId="{1271FD3C-0B0D-4D8F-9870-FB372C77266E}" srcId="{D8F054D1-5569-497A-BCBE-D85BD306B25A}" destId="{E302FB12-4053-4D60-AD3F-24ABAE234C35}" srcOrd="1" destOrd="0" parTransId="{547CD023-C671-4649-9E25-C6E4840811BD}" sibTransId="{CCB69576-284D-4538-81AB-F3E8AE22F7E0}"/>
    <dgm:cxn modelId="{3475135E-0954-4094-AA3B-DF73FC51372D}" srcId="{55846DE2-3323-4657-8F2E-6660B19C9B3F}" destId="{F7EE94B3-6E15-4BBB-8C7F-89F85903DEE2}" srcOrd="1" destOrd="0" parTransId="{BAD8CECF-5A44-4330-A664-B83243362579}" sibTransId="{FF2F2876-5D8E-45F1-88D1-16DBAB886B06}"/>
    <dgm:cxn modelId="{7E33FE45-3DCC-47FB-AF75-8409E7961B27}" type="presOf" srcId="{3AD6ABCB-B22C-4F9B-BAAE-767F0599229D}" destId="{C37CBE88-585A-4E70-8101-6F84101B2458}" srcOrd="0" destOrd="0" presId="urn:microsoft.com/office/officeart/2005/8/layout/vList2"/>
    <dgm:cxn modelId="{1CE1A647-F245-490F-A094-6045EDFEEC35}" srcId="{44B3B60D-5030-40D2-B930-27BC520246F5}" destId="{A7BC808A-8CBD-4DEB-8A1E-D829985BDF7D}" srcOrd="0" destOrd="0" parTransId="{8596C92B-8F9A-4B19-9BAB-0FCBFF5862C7}" sibTransId="{21551CA3-E9B5-4DB7-9768-7E9D9E2DD3FF}"/>
    <dgm:cxn modelId="{9A0EC76A-3049-474F-AA62-0EFE5275D042}" srcId="{D8F054D1-5569-497A-BCBE-D85BD306B25A}" destId="{44B3B60D-5030-40D2-B930-27BC520246F5}" srcOrd="3" destOrd="0" parTransId="{E439811E-E41D-43AA-9C30-13A97833E814}" sibTransId="{A4531377-C92B-485E-AC07-19B7D617B09A}"/>
    <dgm:cxn modelId="{D6F0C16B-F4D9-4937-990C-CF0E15522FEF}" type="presOf" srcId="{5712EE98-F143-4035-B1DE-48A776C91B7C}" destId="{1933EFB6-685B-4CA6-92EA-7E0099B98BE5}" srcOrd="0" destOrd="0" presId="urn:microsoft.com/office/officeart/2005/8/layout/vList2"/>
    <dgm:cxn modelId="{C7DED74C-98C6-41F5-BDD8-19CA67D2469A}" srcId="{1477D485-69A3-471C-95FE-CBD3E5EACA66}" destId="{C0F9579E-2188-4949-AF4E-368AD8AC5410}" srcOrd="0" destOrd="0" parTransId="{3F7F61F7-1949-4DDA-9F43-A743249EBD4C}" sibTransId="{698B42C3-A13D-4634-853C-CA3DE722D205}"/>
    <dgm:cxn modelId="{208C5B6D-1DFC-4A6D-8B92-D5719F980BCC}" srcId="{D8F054D1-5569-497A-BCBE-D85BD306B25A}" destId="{88FEB2C4-5198-4F41-971D-F61F471685F6}" srcOrd="0" destOrd="0" parTransId="{20C8BC6D-CD0B-4488-B758-1101323D5917}" sibTransId="{CDD82092-00BE-428B-B623-118B7976310A}"/>
    <dgm:cxn modelId="{D030DE57-380E-4DF1-9764-11FA2F37B7E2}" type="presOf" srcId="{88FEB2C4-5198-4F41-971D-F61F471685F6}" destId="{58BF73D8-B17F-4A27-B9B3-28C358AC8F4D}" srcOrd="0" destOrd="0" presId="urn:microsoft.com/office/officeart/2005/8/layout/vList2"/>
    <dgm:cxn modelId="{722CDA7A-F62A-48E4-B143-C00AB1295109}" type="presOf" srcId="{1477D485-69A3-471C-95FE-CBD3E5EACA66}" destId="{51944863-A45A-4DF0-BC42-08DF03238447}" srcOrd="0" destOrd="0" presId="urn:microsoft.com/office/officeart/2005/8/layout/vList2"/>
    <dgm:cxn modelId="{00455185-C0DE-46B1-8E0F-DEB009988ACD}" type="presOf" srcId="{F7EE94B3-6E15-4BBB-8C7F-89F85903DEE2}" destId="{C37CBE88-585A-4E70-8101-6F84101B2458}" srcOrd="0" destOrd="1" presId="urn:microsoft.com/office/officeart/2005/8/layout/vList2"/>
    <dgm:cxn modelId="{831A4C8A-D31E-43C4-A535-F309F391740F}" type="presOf" srcId="{E302FB12-4053-4D60-AD3F-24ABAE234C35}" destId="{81D36D83-2431-415B-A02B-97B0319ABC4A}" srcOrd="0" destOrd="0" presId="urn:microsoft.com/office/officeart/2005/8/layout/vList2"/>
    <dgm:cxn modelId="{CE6A4C8B-9C07-4B8B-84D8-C5634837A2C9}" srcId="{D8F054D1-5569-497A-BCBE-D85BD306B25A}" destId="{1477D485-69A3-471C-95FE-CBD3E5EACA66}" srcOrd="5" destOrd="0" parTransId="{BF9450F2-3F98-48F0-8831-77157E20CD18}" sibTransId="{4E2D820D-15F4-4A33-B86E-8D257B847860}"/>
    <dgm:cxn modelId="{25AD0092-3974-4BF7-9554-A7A7BEC1A91C}" type="presOf" srcId="{C0F9579E-2188-4949-AF4E-368AD8AC5410}" destId="{A2CFDD48-FD28-46A9-885E-77EBE8987E56}" srcOrd="0" destOrd="0" presId="urn:microsoft.com/office/officeart/2005/8/layout/vList2"/>
    <dgm:cxn modelId="{2D4B4892-522E-4455-8901-DD6F2E004706}" srcId="{88FEB2C4-5198-4F41-971D-F61F471685F6}" destId="{5FC6C9FF-59F9-4593-A0DD-ADE9A30DF8BE}" srcOrd="0" destOrd="0" parTransId="{433B1CA8-620E-48F5-8B6C-0B09E107E1F1}" sibTransId="{97090884-21B2-4F33-ABF0-C57B1BDDF342}"/>
    <dgm:cxn modelId="{5FA47DB0-BF75-4AB8-9415-9B5B2551D29C}" type="presOf" srcId="{A7BC808A-8CBD-4DEB-8A1E-D829985BDF7D}" destId="{88EE04C3-D129-4DA7-A802-A23BAF541863}" srcOrd="0" destOrd="0" presId="urn:microsoft.com/office/officeart/2005/8/layout/vList2"/>
    <dgm:cxn modelId="{C11646E0-220E-4208-B497-956941B99A59}" type="presOf" srcId="{55846DE2-3323-4657-8F2E-6660B19C9B3F}" destId="{6B9A6AFA-AD32-4297-861D-E801941331FE}" srcOrd="0" destOrd="0" presId="urn:microsoft.com/office/officeart/2005/8/layout/vList2"/>
    <dgm:cxn modelId="{3283C7F4-978C-443B-8658-67EAE4A9F093}" srcId="{D8F054D1-5569-497A-BCBE-D85BD306B25A}" destId="{5712EE98-F143-4035-B1DE-48A776C91B7C}" srcOrd="4" destOrd="0" parTransId="{C06CC1C0-8F42-4277-9DE6-84A3C0DDB2DE}" sibTransId="{ECE6F88B-6AA6-410E-8931-63263A83D780}"/>
    <dgm:cxn modelId="{ACEE6EF8-1635-4673-A209-5EBFC0A7932F}" srcId="{55846DE2-3323-4657-8F2E-6660B19C9B3F}" destId="{3AD6ABCB-B22C-4F9B-BAAE-767F0599229D}" srcOrd="0" destOrd="0" parTransId="{D8893CCB-1015-4913-A8B7-B4E477A43CB9}" sibTransId="{29E7462C-1EEE-4B60-855E-4C030B8B0EDB}"/>
    <dgm:cxn modelId="{716CAC37-2731-48A6-8F9A-C1F623C4472A}" type="presParOf" srcId="{67D55BF9-1ABB-4487-B574-76D21B125DBD}" destId="{58BF73D8-B17F-4A27-B9B3-28C358AC8F4D}" srcOrd="0" destOrd="0" presId="urn:microsoft.com/office/officeart/2005/8/layout/vList2"/>
    <dgm:cxn modelId="{CB862DC5-8F5D-4A3A-878E-03FBDC6B8978}" type="presParOf" srcId="{67D55BF9-1ABB-4487-B574-76D21B125DBD}" destId="{96904D5A-056B-4CC0-B8C4-BB9D49B65490}" srcOrd="1" destOrd="0" presId="urn:microsoft.com/office/officeart/2005/8/layout/vList2"/>
    <dgm:cxn modelId="{734D7957-1B8E-4CA5-B610-AAA18854B408}" type="presParOf" srcId="{67D55BF9-1ABB-4487-B574-76D21B125DBD}" destId="{81D36D83-2431-415B-A02B-97B0319ABC4A}" srcOrd="2" destOrd="0" presId="urn:microsoft.com/office/officeart/2005/8/layout/vList2"/>
    <dgm:cxn modelId="{6C4FBB0E-ADEE-4D55-83CA-19BCFD633CEB}" type="presParOf" srcId="{67D55BF9-1ABB-4487-B574-76D21B125DBD}" destId="{29160D67-FC4D-44E3-AE91-FA4B1A4E6893}" srcOrd="3" destOrd="0" presId="urn:microsoft.com/office/officeart/2005/8/layout/vList2"/>
    <dgm:cxn modelId="{54732D59-4FB5-40AC-B7EF-61E3B8DA51E8}" type="presParOf" srcId="{67D55BF9-1ABB-4487-B574-76D21B125DBD}" destId="{6B9A6AFA-AD32-4297-861D-E801941331FE}" srcOrd="4" destOrd="0" presId="urn:microsoft.com/office/officeart/2005/8/layout/vList2"/>
    <dgm:cxn modelId="{893F29D3-7EFE-40BD-A481-5B2E0A59DD14}" type="presParOf" srcId="{67D55BF9-1ABB-4487-B574-76D21B125DBD}" destId="{C37CBE88-585A-4E70-8101-6F84101B2458}" srcOrd="5" destOrd="0" presId="urn:microsoft.com/office/officeart/2005/8/layout/vList2"/>
    <dgm:cxn modelId="{669D6617-353D-4FA2-B251-5FE3A8103F8D}" type="presParOf" srcId="{67D55BF9-1ABB-4487-B574-76D21B125DBD}" destId="{07DA4E2B-7783-40B7-BEE3-40CACFF4804F}" srcOrd="6" destOrd="0" presId="urn:microsoft.com/office/officeart/2005/8/layout/vList2"/>
    <dgm:cxn modelId="{53B7092C-0327-4A27-B537-C5815F576E52}" type="presParOf" srcId="{67D55BF9-1ABB-4487-B574-76D21B125DBD}" destId="{88EE04C3-D129-4DA7-A802-A23BAF541863}" srcOrd="7" destOrd="0" presId="urn:microsoft.com/office/officeart/2005/8/layout/vList2"/>
    <dgm:cxn modelId="{E94CF780-A62F-4CA7-B54E-F5029E8A2023}" type="presParOf" srcId="{67D55BF9-1ABB-4487-B574-76D21B125DBD}" destId="{1933EFB6-685B-4CA6-92EA-7E0099B98BE5}" srcOrd="8" destOrd="0" presId="urn:microsoft.com/office/officeart/2005/8/layout/vList2"/>
    <dgm:cxn modelId="{2EFAD411-CE14-4CD1-B6FD-AF058953E253}" type="presParOf" srcId="{67D55BF9-1ABB-4487-B574-76D21B125DBD}" destId="{71F050C8-2C51-49CF-98ED-3D842394510E}" srcOrd="9" destOrd="0" presId="urn:microsoft.com/office/officeart/2005/8/layout/vList2"/>
    <dgm:cxn modelId="{3F791381-5EC4-4A0E-98CC-C148E82560FD}" type="presParOf" srcId="{67D55BF9-1ABB-4487-B574-76D21B125DBD}" destId="{51944863-A45A-4DF0-BC42-08DF03238447}" srcOrd="10" destOrd="0" presId="urn:microsoft.com/office/officeart/2005/8/layout/vList2"/>
    <dgm:cxn modelId="{F5ED67E5-EB8A-45F2-ADD2-C1A890BB79B6}" type="presParOf" srcId="{67D55BF9-1ABB-4487-B574-76D21B125DBD}" destId="{A2CFDD48-FD28-46A9-885E-77EBE8987E56}"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7029A8-E1BE-4A9B-B9BE-46AC09610BA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22D90F7-B640-448A-BF1D-ED3C95690426}">
      <dgm:prSet/>
      <dgm:spPr/>
      <dgm:t>
        <a:bodyPr/>
        <a:lstStyle/>
        <a:p>
          <a:r>
            <a:rPr lang="fr-BE"/>
            <a:t>Burnout is linked to changes in society</a:t>
          </a:r>
          <a:endParaRPr lang="en-US"/>
        </a:p>
      </dgm:t>
    </dgm:pt>
    <dgm:pt modelId="{78BBA1C3-DF01-45E9-B558-9627A2D172CB}" type="parTrans" cxnId="{62F54E35-E8C2-4F5C-8B44-3E95C966EAA1}">
      <dgm:prSet/>
      <dgm:spPr/>
      <dgm:t>
        <a:bodyPr/>
        <a:lstStyle/>
        <a:p>
          <a:endParaRPr lang="en-US"/>
        </a:p>
      </dgm:t>
    </dgm:pt>
    <dgm:pt modelId="{91C080F2-7DA0-4717-805A-AAA2E67E771E}" type="sibTrans" cxnId="{62F54E35-E8C2-4F5C-8B44-3E95C966EAA1}">
      <dgm:prSet/>
      <dgm:spPr/>
      <dgm:t>
        <a:bodyPr/>
        <a:lstStyle/>
        <a:p>
          <a:endParaRPr lang="en-US"/>
        </a:p>
      </dgm:t>
    </dgm:pt>
    <dgm:pt modelId="{7A5EDE42-E31D-46D3-BE82-3F8AA7A9275A}">
      <dgm:prSet/>
      <dgm:spPr/>
      <dgm:t>
        <a:bodyPr/>
        <a:lstStyle/>
        <a:p>
          <a:r>
            <a:rPr lang="fr-BE"/>
            <a:t>Several types:</a:t>
          </a:r>
          <a:endParaRPr lang="en-US"/>
        </a:p>
      </dgm:t>
    </dgm:pt>
    <dgm:pt modelId="{61C9CC41-6A51-44F4-9563-DFE006CE06EA}" type="parTrans" cxnId="{F8D7E291-A0A4-4B7A-B3D5-4853F628D0E3}">
      <dgm:prSet/>
      <dgm:spPr/>
      <dgm:t>
        <a:bodyPr/>
        <a:lstStyle/>
        <a:p>
          <a:endParaRPr lang="en-US"/>
        </a:p>
      </dgm:t>
    </dgm:pt>
    <dgm:pt modelId="{E681E7B6-46FF-4408-B188-0A2CB8AC5293}" type="sibTrans" cxnId="{F8D7E291-A0A4-4B7A-B3D5-4853F628D0E3}">
      <dgm:prSet/>
      <dgm:spPr/>
      <dgm:t>
        <a:bodyPr/>
        <a:lstStyle/>
        <a:p>
          <a:endParaRPr lang="en-US"/>
        </a:p>
      </dgm:t>
    </dgm:pt>
    <dgm:pt modelId="{AD3258FE-B5EF-46BB-94FB-A3CA536AED82}">
      <dgm:prSet/>
      <dgm:spPr/>
      <dgm:t>
        <a:bodyPr/>
        <a:lstStyle/>
        <a:p>
          <a:r>
            <a:rPr lang="fr-BE"/>
            <a:t>Increased time pressure</a:t>
          </a:r>
          <a:endParaRPr lang="en-US"/>
        </a:p>
      </dgm:t>
    </dgm:pt>
    <dgm:pt modelId="{9A0C7146-E88A-4B11-876E-6577589111F0}" type="parTrans" cxnId="{E663CAF7-B3AF-42D4-A8BB-4876C60AE870}">
      <dgm:prSet/>
      <dgm:spPr/>
      <dgm:t>
        <a:bodyPr/>
        <a:lstStyle/>
        <a:p>
          <a:endParaRPr lang="en-US"/>
        </a:p>
      </dgm:t>
    </dgm:pt>
    <dgm:pt modelId="{5D508F4A-BBCE-40F2-BE18-D31E67B14532}" type="sibTrans" cxnId="{E663CAF7-B3AF-42D4-A8BB-4876C60AE870}">
      <dgm:prSet/>
      <dgm:spPr/>
      <dgm:t>
        <a:bodyPr/>
        <a:lstStyle/>
        <a:p>
          <a:endParaRPr lang="en-US"/>
        </a:p>
      </dgm:t>
    </dgm:pt>
    <dgm:pt modelId="{E260A7E1-7C9E-459F-BF86-B84D91095584}">
      <dgm:prSet/>
      <dgm:spPr/>
      <dgm:t>
        <a:bodyPr/>
        <a:lstStyle/>
        <a:p>
          <a:r>
            <a:rPr lang="fr-BE"/>
            <a:t>Increased multi-tasking</a:t>
          </a:r>
          <a:endParaRPr lang="en-US"/>
        </a:p>
      </dgm:t>
    </dgm:pt>
    <dgm:pt modelId="{D071E89B-BD9D-429D-AF76-D8AE44398037}" type="parTrans" cxnId="{8247F574-97F1-4AFF-BC59-0E5DE3BE3E68}">
      <dgm:prSet/>
      <dgm:spPr/>
      <dgm:t>
        <a:bodyPr/>
        <a:lstStyle/>
        <a:p>
          <a:endParaRPr lang="en-US"/>
        </a:p>
      </dgm:t>
    </dgm:pt>
    <dgm:pt modelId="{5855802A-C844-499B-B0B1-2D7184BC2949}" type="sibTrans" cxnId="{8247F574-97F1-4AFF-BC59-0E5DE3BE3E68}">
      <dgm:prSet/>
      <dgm:spPr/>
      <dgm:t>
        <a:bodyPr/>
        <a:lstStyle/>
        <a:p>
          <a:endParaRPr lang="en-US"/>
        </a:p>
      </dgm:t>
    </dgm:pt>
    <dgm:pt modelId="{63AE0978-4A99-4CF6-ADD2-EDFECC57B699}">
      <dgm:prSet/>
      <dgm:spPr/>
      <dgm:t>
        <a:bodyPr/>
        <a:lstStyle/>
        <a:p>
          <a:r>
            <a:rPr lang="fr-BE"/>
            <a:t>Reinforcement of individualism</a:t>
          </a:r>
          <a:endParaRPr lang="en-US"/>
        </a:p>
      </dgm:t>
    </dgm:pt>
    <dgm:pt modelId="{DEFF9ABE-B0A7-449E-BE27-33C54AEEC3FA}" type="parTrans" cxnId="{F51D3B9F-5A10-416A-9CEE-CFCAFADF5BBD}">
      <dgm:prSet/>
      <dgm:spPr/>
      <dgm:t>
        <a:bodyPr/>
        <a:lstStyle/>
        <a:p>
          <a:endParaRPr lang="en-US"/>
        </a:p>
      </dgm:t>
    </dgm:pt>
    <dgm:pt modelId="{DC543376-48F4-49B0-A6F2-4410036C3449}" type="sibTrans" cxnId="{F51D3B9F-5A10-416A-9CEE-CFCAFADF5BBD}">
      <dgm:prSet/>
      <dgm:spPr/>
      <dgm:t>
        <a:bodyPr/>
        <a:lstStyle/>
        <a:p>
          <a:endParaRPr lang="en-US"/>
        </a:p>
      </dgm:t>
    </dgm:pt>
    <dgm:pt modelId="{9095BAAE-4082-4D42-B7C0-4BBFCA71C226}">
      <dgm:prSet/>
      <dgm:spPr/>
      <dgm:t>
        <a:bodyPr/>
        <a:lstStyle/>
        <a:p>
          <a:r>
            <a:rPr lang="fr-BE"/>
            <a:t>Intensifying competition</a:t>
          </a:r>
          <a:endParaRPr lang="en-US"/>
        </a:p>
      </dgm:t>
    </dgm:pt>
    <dgm:pt modelId="{E0F02FD9-2019-4F67-8D5E-27E5ECF6B441}" type="parTrans" cxnId="{E2BFE42B-672B-403B-861C-520A70996748}">
      <dgm:prSet/>
      <dgm:spPr/>
      <dgm:t>
        <a:bodyPr/>
        <a:lstStyle/>
        <a:p>
          <a:endParaRPr lang="en-US"/>
        </a:p>
      </dgm:t>
    </dgm:pt>
    <dgm:pt modelId="{0BEF8D33-87D6-4756-9BED-6918217AA413}" type="sibTrans" cxnId="{E2BFE42B-672B-403B-861C-520A70996748}">
      <dgm:prSet/>
      <dgm:spPr/>
      <dgm:t>
        <a:bodyPr/>
        <a:lstStyle/>
        <a:p>
          <a:endParaRPr lang="en-US"/>
        </a:p>
      </dgm:t>
    </dgm:pt>
    <dgm:pt modelId="{EC2F9010-5490-4972-8D5F-EA86219881A3}">
      <dgm:prSet/>
      <dgm:spPr/>
      <dgm:t>
        <a:bodyPr/>
        <a:lstStyle/>
        <a:p>
          <a:r>
            <a:rPr lang="fr-BE"/>
            <a:t>Digitalisation/technological development</a:t>
          </a:r>
          <a:endParaRPr lang="en-US"/>
        </a:p>
      </dgm:t>
    </dgm:pt>
    <dgm:pt modelId="{8137518E-F3A7-47F8-A025-54A2315112C5}" type="parTrans" cxnId="{FDAD21EE-7A03-4C27-B88C-D7B4E1D4C8F7}">
      <dgm:prSet/>
      <dgm:spPr/>
      <dgm:t>
        <a:bodyPr/>
        <a:lstStyle/>
        <a:p>
          <a:endParaRPr lang="en-US"/>
        </a:p>
      </dgm:t>
    </dgm:pt>
    <dgm:pt modelId="{02AFEA32-D30C-4357-9D7B-61128CF16C0C}" type="sibTrans" cxnId="{FDAD21EE-7A03-4C27-B88C-D7B4E1D4C8F7}">
      <dgm:prSet/>
      <dgm:spPr/>
      <dgm:t>
        <a:bodyPr/>
        <a:lstStyle/>
        <a:p>
          <a:endParaRPr lang="en-US"/>
        </a:p>
      </dgm:t>
    </dgm:pt>
    <dgm:pt modelId="{1F89F993-5D4A-43E6-B63C-E72247AB1D73}">
      <dgm:prSet/>
      <dgm:spPr/>
      <dgm:t>
        <a:bodyPr/>
        <a:lstStyle/>
        <a:p>
          <a:r>
            <a:rPr lang="fr-BE"/>
            <a:t>Performance pressure</a:t>
          </a:r>
          <a:endParaRPr lang="en-US"/>
        </a:p>
      </dgm:t>
    </dgm:pt>
    <dgm:pt modelId="{12034F6E-4670-473D-8644-226FC23DA346}" type="parTrans" cxnId="{30AD8D1B-7EAA-4D2A-9A87-A15CD69CE563}">
      <dgm:prSet/>
      <dgm:spPr/>
      <dgm:t>
        <a:bodyPr/>
        <a:lstStyle/>
        <a:p>
          <a:endParaRPr lang="en-US"/>
        </a:p>
      </dgm:t>
    </dgm:pt>
    <dgm:pt modelId="{4E43C357-26F7-4326-B17F-F141AF2580A2}" type="sibTrans" cxnId="{30AD8D1B-7EAA-4D2A-9A87-A15CD69CE563}">
      <dgm:prSet/>
      <dgm:spPr/>
      <dgm:t>
        <a:bodyPr/>
        <a:lstStyle/>
        <a:p>
          <a:endParaRPr lang="en-US"/>
        </a:p>
      </dgm:t>
    </dgm:pt>
    <dgm:pt modelId="{FE3C6543-5E00-47EE-BF1A-AEF8DBA8A73D}">
      <dgm:prSet/>
      <dgm:spPr/>
      <dgm:t>
        <a:bodyPr/>
        <a:lstStyle/>
        <a:p>
          <a:r>
            <a:rPr lang="fr-BE"/>
            <a:t>Importance of success</a:t>
          </a:r>
          <a:endParaRPr lang="en-US"/>
        </a:p>
      </dgm:t>
    </dgm:pt>
    <dgm:pt modelId="{95846CC1-4994-4252-B9A6-C118438BBC34}" type="parTrans" cxnId="{045C5CD6-A969-4B91-9E93-1AFA976F002B}">
      <dgm:prSet/>
      <dgm:spPr/>
      <dgm:t>
        <a:bodyPr/>
        <a:lstStyle/>
        <a:p>
          <a:endParaRPr lang="en-US"/>
        </a:p>
      </dgm:t>
    </dgm:pt>
    <dgm:pt modelId="{06668AA1-FAA4-447D-B94F-425307A16595}" type="sibTrans" cxnId="{045C5CD6-A969-4B91-9E93-1AFA976F002B}">
      <dgm:prSet/>
      <dgm:spPr/>
      <dgm:t>
        <a:bodyPr/>
        <a:lstStyle/>
        <a:p>
          <a:endParaRPr lang="en-US"/>
        </a:p>
      </dgm:t>
    </dgm:pt>
    <dgm:pt modelId="{8ADD3334-DE12-4EB3-9C9E-867A9D8C61B7}" type="pres">
      <dgm:prSet presAssocID="{387029A8-E1BE-4A9B-B9BE-46AC09610BAE}" presName="linear" presStyleCnt="0">
        <dgm:presLayoutVars>
          <dgm:animLvl val="lvl"/>
          <dgm:resizeHandles val="exact"/>
        </dgm:presLayoutVars>
      </dgm:prSet>
      <dgm:spPr/>
    </dgm:pt>
    <dgm:pt modelId="{8EBED3E1-DCDF-4557-8BFA-3F16D4380994}" type="pres">
      <dgm:prSet presAssocID="{122D90F7-B640-448A-BF1D-ED3C95690426}" presName="parentText" presStyleLbl="node1" presStyleIdx="0" presStyleCnt="2">
        <dgm:presLayoutVars>
          <dgm:chMax val="0"/>
          <dgm:bulletEnabled val="1"/>
        </dgm:presLayoutVars>
      </dgm:prSet>
      <dgm:spPr/>
    </dgm:pt>
    <dgm:pt modelId="{3E49E844-51DA-44E4-BF28-EAF380C069C8}" type="pres">
      <dgm:prSet presAssocID="{91C080F2-7DA0-4717-805A-AAA2E67E771E}" presName="spacer" presStyleCnt="0"/>
      <dgm:spPr/>
    </dgm:pt>
    <dgm:pt modelId="{7CD87390-0A61-4894-B152-317C6FE3EFF5}" type="pres">
      <dgm:prSet presAssocID="{7A5EDE42-E31D-46D3-BE82-3F8AA7A9275A}" presName="parentText" presStyleLbl="node1" presStyleIdx="1" presStyleCnt="2">
        <dgm:presLayoutVars>
          <dgm:chMax val="0"/>
          <dgm:bulletEnabled val="1"/>
        </dgm:presLayoutVars>
      </dgm:prSet>
      <dgm:spPr/>
    </dgm:pt>
    <dgm:pt modelId="{DDF662D1-504C-4E93-BBBE-9E2DAD8CB8B0}" type="pres">
      <dgm:prSet presAssocID="{7A5EDE42-E31D-46D3-BE82-3F8AA7A9275A}" presName="childText" presStyleLbl="revTx" presStyleIdx="0" presStyleCnt="1">
        <dgm:presLayoutVars>
          <dgm:bulletEnabled val="1"/>
        </dgm:presLayoutVars>
      </dgm:prSet>
      <dgm:spPr/>
    </dgm:pt>
  </dgm:ptLst>
  <dgm:cxnLst>
    <dgm:cxn modelId="{74DD1A18-227B-4FD4-9F9A-709D75D674B9}" type="presOf" srcId="{122D90F7-B640-448A-BF1D-ED3C95690426}" destId="{8EBED3E1-DCDF-4557-8BFA-3F16D4380994}" srcOrd="0" destOrd="0" presId="urn:microsoft.com/office/officeart/2005/8/layout/vList2"/>
    <dgm:cxn modelId="{30AD8D1B-7EAA-4D2A-9A87-A15CD69CE563}" srcId="{7A5EDE42-E31D-46D3-BE82-3F8AA7A9275A}" destId="{1F89F993-5D4A-43E6-B63C-E72247AB1D73}" srcOrd="5" destOrd="0" parTransId="{12034F6E-4670-473D-8644-226FC23DA346}" sibTransId="{4E43C357-26F7-4326-B17F-F141AF2580A2}"/>
    <dgm:cxn modelId="{E2BFE42B-672B-403B-861C-520A70996748}" srcId="{7A5EDE42-E31D-46D3-BE82-3F8AA7A9275A}" destId="{9095BAAE-4082-4D42-B7C0-4BBFCA71C226}" srcOrd="3" destOrd="0" parTransId="{E0F02FD9-2019-4F67-8D5E-27E5ECF6B441}" sibTransId="{0BEF8D33-87D6-4756-9BED-6918217AA413}"/>
    <dgm:cxn modelId="{62F54E35-E8C2-4F5C-8B44-3E95C966EAA1}" srcId="{387029A8-E1BE-4A9B-B9BE-46AC09610BAE}" destId="{122D90F7-B640-448A-BF1D-ED3C95690426}" srcOrd="0" destOrd="0" parTransId="{78BBA1C3-DF01-45E9-B558-9627A2D172CB}" sibTransId="{91C080F2-7DA0-4717-805A-AAA2E67E771E}"/>
    <dgm:cxn modelId="{E8D7AF3E-F019-4237-A82C-3162B8833BBB}" type="presOf" srcId="{7A5EDE42-E31D-46D3-BE82-3F8AA7A9275A}" destId="{7CD87390-0A61-4894-B152-317C6FE3EFF5}" srcOrd="0" destOrd="0" presId="urn:microsoft.com/office/officeart/2005/8/layout/vList2"/>
    <dgm:cxn modelId="{80684E63-A4D3-4F06-806D-091B42BC1BC0}" type="presOf" srcId="{9095BAAE-4082-4D42-B7C0-4BBFCA71C226}" destId="{DDF662D1-504C-4E93-BBBE-9E2DAD8CB8B0}" srcOrd="0" destOrd="3" presId="urn:microsoft.com/office/officeart/2005/8/layout/vList2"/>
    <dgm:cxn modelId="{8247F574-97F1-4AFF-BC59-0E5DE3BE3E68}" srcId="{7A5EDE42-E31D-46D3-BE82-3F8AA7A9275A}" destId="{E260A7E1-7C9E-459F-BF86-B84D91095584}" srcOrd="1" destOrd="0" parTransId="{D071E89B-BD9D-429D-AF76-D8AE44398037}" sibTransId="{5855802A-C844-499B-B0B1-2D7184BC2949}"/>
    <dgm:cxn modelId="{B04A427E-631F-4073-9E6E-EBAC218A1C49}" type="presOf" srcId="{E260A7E1-7C9E-459F-BF86-B84D91095584}" destId="{DDF662D1-504C-4E93-BBBE-9E2DAD8CB8B0}" srcOrd="0" destOrd="1" presId="urn:microsoft.com/office/officeart/2005/8/layout/vList2"/>
    <dgm:cxn modelId="{B1492D82-A520-48BC-B4AA-A845F6D63924}" type="presOf" srcId="{FE3C6543-5E00-47EE-BF1A-AEF8DBA8A73D}" destId="{DDF662D1-504C-4E93-BBBE-9E2DAD8CB8B0}" srcOrd="0" destOrd="6" presId="urn:microsoft.com/office/officeart/2005/8/layout/vList2"/>
    <dgm:cxn modelId="{984C3185-ED8E-42D8-82E1-D690A2E17676}" type="presOf" srcId="{1F89F993-5D4A-43E6-B63C-E72247AB1D73}" destId="{DDF662D1-504C-4E93-BBBE-9E2DAD8CB8B0}" srcOrd="0" destOrd="5" presId="urn:microsoft.com/office/officeart/2005/8/layout/vList2"/>
    <dgm:cxn modelId="{9B4F6B8C-2D9A-4380-95F1-B60BDA99BFDD}" type="presOf" srcId="{AD3258FE-B5EF-46BB-94FB-A3CA536AED82}" destId="{DDF662D1-504C-4E93-BBBE-9E2DAD8CB8B0}" srcOrd="0" destOrd="0" presId="urn:microsoft.com/office/officeart/2005/8/layout/vList2"/>
    <dgm:cxn modelId="{F8D7E291-A0A4-4B7A-B3D5-4853F628D0E3}" srcId="{387029A8-E1BE-4A9B-B9BE-46AC09610BAE}" destId="{7A5EDE42-E31D-46D3-BE82-3F8AA7A9275A}" srcOrd="1" destOrd="0" parTransId="{61C9CC41-6A51-44F4-9563-DFE006CE06EA}" sibTransId="{E681E7B6-46FF-4408-B188-0A2CB8AC5293}"/>
    <dgm:cxn modelId="{F51D3B9F-5A10-416A-9CEE-CFCAFADF5BBD}" srcId="{7A5EDE42-E31D-46D3-BE82-3F8AA7A9275A}" destId="{63AE0978-4A99-4CF6-ADD2-EDFECC57B699}" srcOrd="2" destOrd="0" parTransId="{DEFF9ABE-B0A7-449E-BE27-33C54AEEC3FA}" sibTransId="{DC543376-48F4-49B0-A6F2-4410036C3449}"/>
    <dgm:cxn modelId="{E0A938C6-96C8-4D58-B867-AC4579C570D2}" type="presOf" srcId="{EC2F9010-5490-4972-8D5F-EA86219881A3}" destId="{DDF662D1-504C-4E93-BBBE-9E2DAD8CB8B0}" srcOrd="0" destOrd="4" presId="urn:microsoft.com/office/officeart/2005/8/layout/vList2"/>
    <dgm:cxn modelId="{045C5CD6-A969-4B91-9E93-1AFA976F002B}" srcId="{7A5EDE42-E31D-46D3-BE82-3F8AA7A9275A}" destId="{FE3C6543-5E00-47EE-BF1A-AEF8DBA8A73D}" srcOrd="6" destOrd="0" parTransId="{95846CC1-4994-4252-B9A6-C118438BBC34}" sibTransId="{06668AA1-FAA4-447D-B94F-425307A16595}"/>
    <dgm:cxn modelId="{FDAD21EE-7A03-4C27-B88C-D7B4E1D4C8F7}" srcId="{7A5EDE42-E31D-46D3-BE82-3F8AA7A9275A}" destId="{EC2F9010-5490-4972-8D5F-EA86219881A3}" srcOrd="4" destOrd="0" parTransId="{8137518E-F3A7-47F8-A025-54A2315112C5}" sibTransId="{02AFEA32-D30C-4357-9D7B-61128CF16C0C}"/>
    <dgm:cxn modelId="{864B3CF3-75F2-417D-A27B-3983EC941FA2}" type="presOf" srcId="{63AE0978-4A99-4CF6-ADD2-EDFECC57B699}" destId="{DDF662D1-504C-4E93-BBBE-9E2DAD8CB8B0}" srcOrd="0" destOrd="2" presId="urn:microsoft.com/office/officeart/2005/8/layout/vList2"/>
    <dgm:cxn modelId="{E663CAF7-B3AF-42D4-A8BB-4876C60AE870}" srcId="{7A5EDE42-E31D-46D3-BE82-3F8AA7A9275A}" destId="{AD3258FE-B5EF-46BB-94FB-A3CA536AED82}" srcOrd="0" destOrd="0" parTransId="{9A0C7146-E88A-4B11-876E-6577589111F0}" sibTransId="{5D508F4A-BBCE-40F2-BE18-D31E67B14532}"/>
    <dgm:cxn modelId="{14050DF9-7157-40E5-9166-CA03E370C900}" type="presOf" srcId="{387029A8-E1BE-4A9B-B9BE-46AC09610BAE}" destId="{8ADD3334-DE12-4EB3-9C9E-867A9D8C61B7}" srcOrd="0" destOrd="0" presId="urn:microsoft.com/office/officeart/2005/8/layout/vList2"/>
    <dgm:cxn modelId="{A0BF3FCD-F805-4D0E-BB4A-E7FC313C048A}" type="presParOf" srcId="{8ADD3334-DE12-4EB3-9C9E-867A9D8C61B7}" destId="{8EBED3E1-DCDF-4557-8BFA-3F16D4380994}" srcOrd="0" destOrd="0" presId="urn:microsoft.com/office/officeart/2005/8/layout/vList2"/>
    <dgm:cxn modelId="{18D60267-D7F4-4D1F-9001-FAA21C2A0F07}" type="presParOf" srcId="{8ADD3334-DE12-4EB3-9C9E-867A9D8C61B7}" destId="{3E49E844-51DA-44E4-BF28-EAF380C069C8}" srcOrd="1" destOrd="0" presId="urn:microsoft.com/office/officeart/2005/8/layout/vList2"/>
    <dgm:cxn modelId="{3E717921-9E77-4A38-B6E5-ABAAFD508CAE}" type="presParOf" srcId="{8ADD3334-DE12-4EB3-9C9E-867A9D8C61B7}" destId="{7CD87390-0A61-4894-B152-317C6FE3EFF5}" srcOrd="2" destOrd="0" presId="urn:microsoft.com/office/officeart/2005/8/layout/vList2"/>
    <dgm:cxn modelId="{B3D1ECA0-8B37-4E39-B677-9B755D735B03}" type="presParOf" srcId="{8ADD3334-DE12-4EB3-9C9E-867A9D8C61B7}" destId="{DDF662D1-504C-4E93-BBBE-9E2DAD8CB8B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3C4146-07FA-4B28-90BD-D51795600DF1}"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706D188A-3882-4764-8C8D-F20E985A0ABB}">
      <dgm:prSet/>
      <dgm:spPr/>
      <dgm:t>
        <a:bodyPr/>
        <a:lstStyle/>
        <a:p>
          <a:r>
            <a:rPr lang="en-US"/>
            <a:t>Reminder: Burnout is defined in a particular professional and organizational context and results from a prolonged exposure to a set of factors, which causes an imbalance between the resources available to the individual and the demands of his work.</a:t>
          </a:r>
        </a:p>
      </dgm:t>
    </dgm:pt>
    <dgm:pt modelId="{247A3030-917A-4493-8A7E-801B2BBC0C72}" type="parTrans" cxnId="{B44F3C16-7C72-4AE7-A700-77D5E3BFEB3F}">
      <dgm:prSet/>
      <dgm:spPr/>
      <dgm:t>
        <a:bodyPr/>
        <a:lstStyle/>
        <a:p>
          <a:endParaRPr lang="en-US"/>
        </a:p>
      </dgm:t>
    </dgm:pt>
    <dgm:pt modelId="{5F399378-6CD5-4C7D-98E2-9D504D844FC9}" type="sibTrans" cxnId="{B44F3C16-7C72-4AE7-A700-77D5E3BFEB3F}">
      <dgm:prSet/>
      <dgm:spPr/>
      <dgm:t>
        <a:bodyPr/>
        <a:lstStyle/>
        <a:p>
          <a:endParaRPr lang="en-US"/>
        </a:p>
      </dgm:t>
    </dgm:pt>
    <dgm:pt modelId="{6E9348CB-5368-4752-AE6B-74D2B6242FD7}">
      <dgm:prSet/>
      <dgm:spPr/>
      <dgm:t>
        <a:bodyPr/>
        <a:lstStyle/>
        <a:p>
          <a:r>
            <a:rPr lang="en-US"/>
            <a:t>Situational factors</a:t>
          </a:r>
        </a:p>
      </dgm:t>
    </dgm:pt>
    <dgm:pt modelId="{0446A0E0-9438-499A-A222-D3D7865B8041}" type="parTrans" cxnId="{537908AF-E209-4A18-A5FA-BB2CA8435572}">
      <dgm:prSet/>
      <dgm:spPr/>
      <dgm:t>
        <a:bodyPr/>
        <a:lstStyle/>
        <a:p>
          <a:endParaRPr lang="en-US"/>
        </a:p>
      </dgm:t>
    </dgm:pt>
    <dgm:pt modelId="{E2E3FC0E-B1A0-466D-B1C9-90DF720F1A70}" type="sibTrans" cxnId="{537908AF-E209-4A18-A5FA-BB2CA8435572}">
      <dgm:prSet/>
      <dgm:spPr/>
      <dgm:t>
        <a:bodyPr/>
        <a:lstStyle/>
        <a:p>
          <a:endParaRPr lang="en-US"/>
        </a:p>
      </dgm:t>
    </dgm:pt>
    <dgm:pt modelId="{D3B929C4-74C3-4507-B5CE-BB89E955E4AC}">
      <dgm:prSet/>
      <dgm:spPr/>
      <dgm:t>
        <a:bodyPr/>
        <a:lstStyle/>
        <a:p>
          <a:r>
            <a:rPr lang="en-US"/>
            <a:t>Organizational characteristics (rules, flexibility, job security)</a:t>
          </a:r>
        </a:p>
      </dgm:t>
    </dgm:pt>
    <dgm:pt modelId="{2AE00758-A22D-4324-B5CF-6D7057E12F26}" type="parTrans" cxnId="{26310F00-C24D-4D81-ABA0-FDB05E97FBE1}">
      <dgm:prSet/>
      <dgm:spPr/>
      <dgm:t>
        <a:bodyPr/>
        <a:lstStyle/>
        <a:p>
          <a:endParaRPr lang="en-US"/>
        </a:p>
      </dgm:t>
    </dgm:pt>
    <dgm:pt modelId="{DF0DC53F-05FF-4938-9711-C8C3C6DD8403}" type="sibTrans" cxnId="{26310F00-C24D-4D81-ABA0-FDB05E97FBE1}">
      <dgm:prSet/>
      <dgm:spPr/>
      <dgm:t>
        <a:bodyPr/>
        <a:lstStyle/>
        <a:p>
          <a:endParaRPr lang="en-US"/>
        </a:p>
      </dgm:t>
    </dgm:pt>
    <dgm:pt modelId="{CE8634FA-8C98-4DA3-B4B8-EE164BCB683E}">
      <dgm:prSet/>
      <dgm:spPr/>
      <dgm:t>
        <a:bodyPr/>
        <a:lstStyle/>
        <a:p>
          <a:r>
            <a:rPr lang="en-US"/>
            <a:t>Characteristics of the profession </a:t>
          </a:r>
        </a:p>
      </dgm:t>
    </dgm:pt>
    <dgm:pt modelId="{27F50AD0-B9AD-443D-8F50-BA3174EEFCDC}" type="parTrans" cxnId="{4A1CAF2C-993C-430B-87DE-757C93B058F3}">
      <dgm:prSet/>
      <dgm:spPr/>
      <dgm:t>
        <a:bodyPr/>
        <a:lstStyle/>
        <a:p>
          <a:endParaRPr lang="en-US"/>
        </a:p>
      </dgm:t>
    </dgm:pt>
    <dgm:pt modelId="{586F161C-8E10-4A59-8E82-31FC79EED2B0}" type="sibTrans" cxnId="{4A1CAF2C-993C-430B-87DE-757C93B058F3}">
      <dgm:prSet/>
      <dgm:spPr/>
      <dgm:t>
        <a:bodyPr/>
        <a:lstStyle/>
        <a:p>
          <a:endParaRPr lang="en-US"/>
        </a:p>
      </dgm:t>
    </dgm:pt>
    <dgm:pt modelId="{21009A4C-8E35-4087-A507-681E798AEDAA}">
      <dgm:prSet/>
      <dgm:spPr/>
      <dgm:t>
        <a:bodyPr/>
        <a:lstStyle/>
        <a:p>
          <a:r>
            <a:rPr lang="en-US"/>
            <a:t>Work-specific characteristics </a:t>
          </a:r>
        </a:p>
      </dgm:t>
    </dgm:pt>
    <dgm:pt modelId="{602FFD0C-53F0-435C-9F13-4B3B17BF7C07}" type="parTrans" cxnId="{AE9543A2-BDAA-4B47-8119-5F50F167BC0C}">
      <dgm:prSet/>
      <dgm:spPr/>
      <dgm:t>
        <a:bodyPr/>
        <a:lstStyle/>
        <a:p>
          <a:endParaRPr lang="en-US"/>
        </a:p>
      </dgm:t>
    </dgm:pt>
    <dgm:pt modelId="{337C8DA2-69D2-4D35-B493-5936A5270251}" type="sibTrans" cxnId="{AE9543A2-BDAA-4B47-8119-5F50F167BC0C}">
      <dgm:prSet/>
      <dgm:spPr/>
      <dgm:t>
        <a:bodyPr/>
        <a:lstStyle/>
        <a:p>
          <a:endParaRPr lang="en-US"/>
        </a:p>
      </dgm:t>
    </dgm:pt>
    <dgm:pt modelId="{D8ECA20D-0BB8-4CB4-BF16-CD3E4BB31112}" type="pres">
      <dgm:prSet presAssocID="{E63C4146-07FA-4B28-90BD-D51795600DF1}" presName="Name0" presStyleCnt="0">
        <dgm:presLayoutVars>
          <dgm:dir/>
          <dgm:animLvl val="lvl"/>
          <dgm:resizeHandles val="exact"/>
        </dgm:presLayoutVars>
      </dgm:prSet>
      <dgm:spPr/>
    </dgm:pt>
    <dgm:pt modelId="{81EFB5B9-64A9-4508-BBC0-D864C7A2B4EA}" type="pres">
      <dgm:prSet presAssocID="{6E9348CB-5368-4752-AE6B-74D2B6242FD7}" presName="boxAndChildren" presStyleCnt="0"/>
      <dgm:spPr/>
    </dgm:pt>
    <dgm:pt modelId="{5817BEEE-98A0-4827-9BAD-C7423DBB451A}" type="pres">
      <dgm:prSet presAssocID="{6E9348CB-5368-4752-AE6B-74D2B6242FD7}" presName="parentTextBox" presStyleLbl="node1" presStyleIdx="0" presStyleCnt="2"/>
      <dgm:spPr/>
    </dgm:pt>
    <dgm:pt modelId="{5DF2FBDF-C3DE-48D4-8DD7-A56B4AB7B73F}" type="pres">
      <dgm:prSet presAssocID="{6E9348CB-5368-4752-AE6B-74D2B6242FD7}" presName="entireBox" presStyleLbl="node1" presStyleIdx="0" presStyleCnt="2"/>
      <dgm:spPr/>
    </dgm:pt>
    <dgm:pt modelId="{E4FD206D-7255-451B-B65E-889EDB07E8D1}" type="pres">
      <dgm:prSet presAssocID="{6E9348CB-5368-4752-AE6B-74D2B6242FD7}" presName="descendantBox" presStyleCnt="0"/>
      <dgm:spPr/>
    </dgm:pt>
    <dgm:pt modelId="{3DBC2EA9-EB7D-4F8F-B912-58F543E6A71E}" type="pres">
      <dgm:prSet presAssocID="{D3B929C4-74C3-4507-B5CE-BB89E955E4AC}" presName="childTextBox" presStyleLbl="fgAccFollowNode1" presStyleIdx="0" presStyleCnt="3">
        <dgm:presLayoutVars>
          <dgm:bulletEnabled val="1"/>
        </dgm:presLayoutVars>
      </dgm:prSet>
      <dgm:spPr/>
    </dgm:pt>
    <dgm:pt modelId="{0D53D09F-3D6B-407F-8EC8-231070B48679}" type="pres">
      <dgm:prSet presAssocID="{CE8634FA-8C98-4DA3-B4B8-EE164BCB683E}" presName="childTextBox" presStyleLbl="fgAccFollowNode1" presStyleIdx="1" presStyleCnt="3">
        <dgm:presLayoutVars>
          <dgm:bulletEnabled val="1"/>
        </dgm:presLayoutVars>
      </dgm:prSet>
      <dgm:spPr/>
    </dgm:pt>
    <dgm:pt modelId="{66AA9F5E-15A6-483A-B017-C804CF83DC29}" type="pres">
      <dgm:prSet presAssocID="{21009A4C-8E35-4087-A507-681E798AEDAA}" presName="childTextBox" presStyleLbl="fgAccFollowNode1" presStyleIdx="2" presStyleCnt="3">
        <dgm:presLayoutVars>
          <dgm:bulletEnabled val="1"/>
        </dgm:presLayoutVars>
      </dgm:prSet>
      <dgm:spPr/>
    </dgm:pt>
    <dgm:pt modelId="{9E67C12E-B141-49AC-AC80-1DD578683EAA}" type="pres">
      <dgm:prSet presAssocID="{5F399378-6CD5-4C7D-98E2-9D504D844FC9}" presName="sp" presStyleCnt="0"/>
      <dgm:spPr/>
    </dgm:pt>
    <dgm:pt modelId="{9BEE3BBB-4A67-4477-AF9B-FFB0D357BC4D}" type="pres">
      <dgm:prSet presAssocID="{706D188A-3882-4764-8C8D-F20E985A0ABB}" presName="arrowAndChildren" presStyleCnt="0"/>
      <dgm:spPr/>
    </dgm:pt>
    <dgm:pt modelId="{FF78E7F0-74DD-461A-A759-B08C7A6918A3}" type="pres">
      <dgm:prSet presAssocID="{706D188A-3882-4764-8C8D-F20E985A0ABB}" presName="parentTextArrow" presStyleLbl="node1" presStyleIdx="1" presStyleCnt="2"/>
      <dgm:spPr/>
    </dgm:pt>
  </dgm:ptLst>
  <dgm:cxnLst>
    <dgm:cxn modelId="{26310F00-C24D-4D81-ABA0-FDB05E97FBE1}" srcId="{6E9348CB-5368-4752-AE6B-74D2B6242FD7}" destId="{D3B929C4-74C3-4507-B5CE-BB89E955E4AC}" srcOrd="0" destOrd="0" parTransId="{2AE00758-A22D-4324-B5CF-6D7057E12F26}" sibTransId="{DF0DC53F-05FF-4938-9711-C8C3C6DD8403}"/>
    <dgm:cxn modelId="{BA5CCA02-88A9-4584-BBBC-8D49479C0BB8}" type="presOf" srcId="{E63C4146-07FA-4B28-90BD-D51795600DF1}" destId="{D8ECA20D-0BB8-4CB4-BF16-CD3E4BB31112}" srcOrd="0" destOrd="0" presId="urn:microsoft.com/office/officeart/2005/8/layout/process4"/>
    <dgm:cxn modelId="{D40BFD11-49B3-4F71-B3F7-8BDD0D1D4003}" type="presOf" srcId="{D3B929C4-74C3-4507-B5CE-BB89E955E4AC}" destId="{3DBC2EA9-EB7D-4F8F-B912-58F543E6A71E}" srcOrd="0" destOrd="0" presId="urn:microsoft.com/office/officeart/2005/8/layout/process4"/>
    <dgm:cxn modelId="{B44F3C16-7C72-4AE7-A700-77D5E3BFEB3F}" srcId="{E63C4146-07FA-4B28-90BD-D51795600DF1}" destId="{706D188A-3882-4764-8C8D-F20E985A0ABB}" srcOrd="0" destOrd="0" parTransId="{247A3030-917A-4493-8A7E-801B2BBC0C72}" sibTransId="{5F399378-6CD5-4C7D-98E2-9D504D844FC9}"/>
    <dgm:cxn modelId="{6A008222-02AC-4972-9DC5-5C20E8257A99}" type="presOf" srcId="{21009A4C-8E35-4087-A507-681E798AEDAA}" destId="{66AA9F5E-15A6-483A-B017-C804CF83DC29}" srcOrd="0" destOrd="0" presId="urn:microsoft.com/office/officeart/2005/8/layout/process4"/>
    <dgm:cxn modelId="{4A1CAF2C-993C-430B-87DE-757C93B058F3}" srcId="{6E9348CB-5368-4752-AE6B-74D2B6242FD7}" destId="{CE8634FA-8C98-4DA3-B4B8-EE164BCB683E}" srcOrd="1" destOrd="0" parTransId="{27F50AD0-B9AD-443D-8F50-BA3174EEFCDC}" sibTransId="{586F161C-8E10-4A59-8E82-31FC79EED2B0}"/>
    <dgm:cxn modelId="{720CB464-AD4D-41F9-B2A9-8E4E505C39B1}" type="presOf" srcId="{6E9348CB-5368-4752-AE6B-74D2B6242FD7}" destId="{5817BEEE-98A0-4827-9BAD-C7423DBB451A}" srcOrd="0" destOrd="0" presId="urn:microsoft.com/office/officeart/2005/8/layout/process4"/>
    <dgm:cxn modelId="{7740AC89-0FC0-40B1-B96B-812B13FEDC20}" type="presOf" srcId="{CE8634FA-8C98-4DA3-B4B8-EE164BCB683E}" destId="{0D53D09F-3D6B-407F-8EC8-231070B48679}" srcOrd="0" destOrd="0" presId="urn:microsoft.com/office/officeart/2005/8/layout/process4"/>
    <dgm:cxn modelId="{CC70099C-DAA4-45C0-B5FE-BD0BEFF77F75}" type="presOf" srcId="{6E9348CB-5368-4752-AE6B-74D2B6242FD7}" destId="{5DF2FBDF-C3DE-48D4-8DD7-A56B4AB7B73F}" srcOrd="1" destOrd="0" presId="urn:microsoft.com/office/officeart/2005/8/layout/process4"/>
    <dgm:cxn modelId="{AE9543A2-BDAA-4B47-8119-5F50F167BC0C}" srcId="{6E9348CB-5368-4752-AE6B-74D2B6242FD7}" destId="{21009A4C-8E35-4087-A507-681E798AEDAA}" srcOrd="2" destOrd="0" parTransId="{602FFD0C-53F0-435C-9F13-4B3B17BF7C07}" sibTransId="{337C8DA2-69D2-4D35-B493-5936A5270251}"/>
    <dgm:cxn modelId="{537908AF-E209-4A18-A5FA-BB2CA8435572}" srcId="{E63C4146-07FA-4B28-90BD-D51795600DF1}" destId="{6E9348CB-5368-4752-AE6B-74D2B6242FD7}" srcOrd="1" destOrd="0" parTransId="{0446A0E0-9438-499A-A222-D3D7865B8041}" sibTransId="{E2E3FC0E-B1A0-466D-B1C9-90DF720F1A70}"/>
    <dgm:cxn modelId="{E5AF90DA-67DF-4B6B-B9E9-1311A422E5F7}" type="presOf" srcId="{706D188A-3882-4764-8C8D-F20E985A0ABB}" destId="{FF78E7F0-74DD-461A-A759-B08C7A6918A3}" srcOrd="0" destOrd="0" presId="urn:microsoft.com/office/officeart/2005/8/layout/process4"/>
    <dgm:cxn modelId="{7CB25217-BA4D-461E-B726-2E62D4BC7A22}" type="presParOf" srcId="{D8ECA20D-0BB8-4CB4-BF16-CD3E4BB31112}" destId="{81EFB5B9-64A9-4508-BBC0-D864C7A2B4EA}" srcOrd="0" destOrd="0" presId="urn:microsoft.com/office/officeart/2005/8/layout/process4"/>
    <dgm:cxn modelId="{9BB46B64-ACEC-4565-A79D-86E017E20F99}" type="presParOf" srcId="{81EFB5B9-64A9-4508-BBC0-D864C7A2B4EA}" destId="{5817BEEE-98A0-4827-9BAD-C7423DBB451A}" srcOrd="0" destOrd="0" presId="urn:microsoft.com/office/officeart/2005/8/layout/process4"/>
    <dgm:cxn modelId="{40CB41FB-929E-43CA-A7B0-683FB83E56C2}" type="presParOf" srcId="{81EFB5B9-64A9-4508-BBC0-D864C7A2B4EA}" destId="{5DF2FBDF-C3DE-48D4-8DD7-A56B4AB7B73F}" srcOrd="1" destOrd="0" presId="urn:microsoft.com/office/officeart/2005/8/layout/process4"/>
    <dgm:cxn modelId="{227C88F7-6371-403E-B185-5377567EDB6A}" type="presParOf" srcId="{81EFB5B9-64A9-4508-BBC0-D864C7A2B4EA}" destId="{E4FD206D-7255-451B-B65E-889EDB07E8D1}" srcOrd="2" destOrd="0" presId="urn:microsoft.com/office/officeart/2005/8/layout/process4"/>
    <dgm:cxn modelId="{3D00FACB-AC86-4AA2-9576-CB5E48E39406}" type="presParOf" srcId="{E4FD206D-7255-451B-B65E-889EDB07E8D1}" destId="{3DBC2EA9-EB7D-4F8F-B912-58F543E6A71E}" srcOrd="0" destOrd="0" presId="urn:microsoft.com/office/officeart/2005/8/layout/process4"/>
    <dgm:cxn modelId="{3DC1F8FB-CE8D-4EEB-85D0-E445A509BB91}" type="presParOf" srcId="{E4FD206D-7255-451B-B65E-889EDB07E8D1}" destId="{0D53D09F-3D6B-407F-8EC8-231070B48679}" srcOrd="1" destOrd="0" presId="urn:microsoft.com/office/officeart/2005/8/layout/process4"/>
    <dgm:cxn modelId="{36FB62DB-6B0F-426F-9F22-EED822C8E93A}" type="presParOf" srcId="{E4FD206D-7255-451B-B65E-889EDB07E8D1}" destId="{66AA9F5E-15A6-483A-B017-C804CF83DC29}" srcOrd="2" destOrd="0" presId="urn:microsoft.com/office/officeart/2005/8/layout/process4"/>
    <dgm:cxn modelId="{4FF9D589-EB83-42A7-B701-912D51230F94}" type="presParOf" srcId="{D8ECA20D-0BB8-4CB4-BF16-CD3E4BB31112}" destId="{9E67C12E-B141-49AC-AC80-1DD578683EAA}" srcOrd="1" destOrd="0" presId="urn:microsoft.com/office/officeart/2005/8/layout/process4"/>
    <dgm:cxn modelId="{6342994E-700B-4953-9349-CD7D66C62C8B}" type="presParOf" srcId="{D8ECA20D-0BB8-4CB4-BF16-CD3E4BB31112}" destId="{9BEE3BBB-4A67-4477-AF9B-FFB0D357BC4D}" srcOrd="2" destOrd="0" presId="urn:microsoft.com/office/officeart/2005/8/layout/process4"/>
    <dgm:cxn modelId="{3CEF037F-01DF-4C81-B5E7-FAF3A0A41611}" type="presParOf" srcId="{9BEE3BBB-4A67-4477-AF9B-FFB0D357BC4D}" destId="{FF78E7F0-74DD-461A-A759-B08C7A6918A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A05B17-FCED-43B1-B037-F1239F96257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A93864C-317F-4FCD-ACFC-8784BC387BF9}">
      <dgm:prSet/>
      <dgm:spPr/>
      <dgm:t>
        <a:bodyPr/>
        <a:lstStyle/>
        <a:p>
          <a:r>
            <a:rPr lang="en-US" b="1" dirty="0"/>
            <a:t>The work organization</a:t>
          </a:r>
        </a:p>
      </dgm:t>
    </dgm:pt>
    <dgm:pt modelId="{43965811-E63F-4746-B5FC-E88FE0FB87FB}" type="parTrans" cxnId="{60AF9808-4592-4F43-92A5-CBA43862F409}">
      <dgm:prSet/>
      <dgm:spPr/>
      <dgm:t>
        <a:bodyPr/>
        <a:lstStyle/>
        <a:p>
          <a:endParaRPr lang="en-US"/>
        </a:p>
      </dgm:t>
    </dgm:pt>
    <dgm:pt modelId="{93F81648-4A18-4037-8FFC-E6D81A88560B}" type="sibTrans" cxnId="{60AF9808-4592-4F43-92A5-CBA43862F409}">
      <dgm:prSet/>
      <dgm:spPr/>
      <dgm:t>
        <a:bodyPr/>
        <a:lstStyle/>
        <a:p>
          <a:endParaRPr lang="en-US"/>
        </a:p>
      </dgm:t>
    </dgm:pt>
    <dgm:pt modelId="{4D0EAEC7-9748-43E4-90E8-9B231B222C2C}">
      <dgm:prSet/>
      <dgm:spPr/>
      <dgm:t>
        <a:bodyPr/>
        <a:lstStyle/>
        <a:p>
          <a:r>
            <a:rPr lang="en-US"/>
            <a:t>the organizational structure (horizontal-vertical), </a:t>
          </a:r>
        </a:p>
      </dgm:t>
    </dgm:pt>
    <dgm:pt modelId="{6F7F97BC-8C62-4EE8-825D-FF04DB495C7E}" type="parTrans" cxnId="{7224B7D9-CD99-42C9-934C-479F5A836BAC}">
      <dgm:prSet/>
      <dgm:spPr/>
      <dgm:t>
        <a:bodyPr/>
        <a:lstStyle/>
        <a:p>
          <a:endParaRPr lang="en-US"/>
        </a:p>
      </dgm:t>
    </dgm:pt>
    <dgm:pt modelId="{551FE211-51E0-4244-A834-9AA0D5757B73}" type="sibTrans" cxnId="{7224B7D9-CD99-42C9-934C-479F5A836BAC}">
      <dgm:prSet/>
      <dgm:spPr/>
      <dgm:t>
        <a:bodyPr/>
        <a:lstStyle/>
        <a:p>
          <a:endParaRPr lang="en-US"/>
        </a:p>
      </dgm:t>
    </dgm:pt>
    <dgm:pt modelId="{BD40FF17-426E-4EA9-942B-70C5902D5AC7}">
      <dgm:prSet/>
      <dgm:spPr/>
      <dgm:t>
        <a:bodyPr/>
        <a:lstStyle/>
        <a:p>
          <a:r>
            <a:rPr lang="en-US"/>
            <a:t>Task distribution</a:t>
          </a:r>
        </a:p>
      </dgm:t>
    </dgm:pt>
    <dgm:pt modelId="{08116993-7968-45CD-A619-5FAC42A09382}" type="parTrans" cxnId="{EF41CF1C-FB3B-41E1-BDC5-55215A4D1917}">
      <dgm:prSet/>
      <dgm:spPr/>
      <dgm:t>
        <a:bodyPr/>
        <a:lstStyle/>
        <a:p>
          <a:endParaRPr lang="en-US"/>
        </a:p>
      </dgm:t>
    </dgm:pt>
    <dgm:pt modelId="{117B5BE0-3BD2-47E9-9CFF-97B93D893420}" type="sibTrans" cxnId="{EF41CF1C-FB3B-41E1-BDC5-55215A4D1917}">
      <dgm:prSet/>
      <dgm:spPr/>
      <dgm:t>
        <a:bodyPr/>
        <a:lstStyle/>
        <a:p>
          <a:endParaRPr lang="en-US"/>
        </a:p>
      </dgm:t>
    </dgm:pt>
    <dgm:pt modelId="{FA51F15F-386A-489D-85BD-D7AF576FD673}">
      <dgm:prSet/>
      <dgm:spPr/>
      <dgm:t>
        <a:bodyPr/>
        <a:lstStyle/>
        <a:p>
          <a:r>
            <a:rPr lang="en-US"/>
            <a:t>Work procedures</a:t>
          </a:r>
        </a:p>
      </dgm:t>
    </dgm:pt>
    <dgm:pt modelId="{BDB5BC7F-10C0-4986-93C0-529DBA80A069}" type="parTrans" cxnId="{5AF274DD-97E4-4CE4-80A5-8CEF98F6DD37}">
      <dgm:prSet/>
      <dgm:spPr/>
      <dgm:t>
        <a:bodyPr/>
        <a:lstStyle/>
        <a:p>
          <a:endParaRPr lang="en-US"/>
        </a:p>
      </dgm:t>
    </dgm:pt>
    <dgm:pt modelId="{6424080A-9BE8-4662-8C34-C1BDFA309E5B}" type="sibTrans" cxnId="{5AF274DD-97E4-4CE4-80A5-8CEF98F6DD37}">
      <dgm:prSet/>
      <dgm:spPr/>
      <dgm:t>
        <a:bodyPr/>
        <a:lstStyle/>
        <a:p>
          <a:endParaRPr lang="en-US"/>
        </a:p>
      </dgm:t>
    </dgm:pt>
    <dgm:pt modelId="{F649DCED-4511-4C2C-AABB-0E11D8CB5A01}">
      <dgm:prSet/>
      <dgm:spPr/>
      <dgm:t>
        <a:bodyPr/>
        <a:lstStyle/>
        <a:p>
          <a:r>
            <a:rPr lang="en-US"/>
            <a:t>Management </a:t>
          </a:r>
        </a:p>
      </dgm:t>
    </dgm:pt>
    <dgm:pt modelId="{E875CA5A-ADA3-4A9F-9DBD-EFA1B7133948}" type="parTrans" cxnId="{43F3FED6-4F38-4018-BB0C-03E839BBDACE}">
      <dgm:prSet/>
      <dgm:spPr/>
      <dgm:t>
        <a:bodyPr/>
        <a:lstStyle/>
        <a:p>
          <a:endParaRPr lang="en-US"/>
        </a:p>
      </dgm:t>
    </dgm:pt>
    <dgm:pt modelId="{54567D10-9998-4B0C-8838-99703A64C785}" type="sibTrans" cxnId="{43F3FED6-4F38-4018-BB0C-03E839BBDACE}">
      <dgm:prSet/>
      <dgm:spPr/>
      <dgm:t>
        <a:bodyPr/>
        <a:lstStyle/>
        <a:p>
          <a:endParaRPr lang="en-US"/>
        </a:p>
      </dgm:t>
    </dgm:pt>
    <dgm:pt modelId="{4FE79E32-FD95-40A2-BE64-AFA77B0D754B}">
      <dgm:prSet/>
      <dgm:spPr/>
      <dgm:t>
        <a:bodyPr/>
        <a:lstStyle/>
        <a:p>
          <a:r>
            <a:rPr lang="en-US" dirty="0"/>
            <a:t>Corporate culture</a:t>
          </a:r>
        </a:p>
      </dgm:t>
    </dgm:pt>
    <dgm:pt modelId="{70009405-27BA-44EA-9F8A-639FFBF77678}" type="parTrans" cxnId="{E12C80F1-7C1C-40E6-8CAE-1F980EDE6C4A}">
      <dgm:prSet/>
      <dgm:spPr/>
      <dgm:t>
        <a:bodyPr/>
        <a:lstStyle/>
        <a:p>
          <a:endParaRPr lang="en-US"/>
        </a:p>
      </dgm:t>
    </dgm:pt>
    <dgm:pt modelId="{A8EE34F2-A23F-49FC-A731-15F39C0FF78D}" type="sibTrans" cxnId="{E12C80F1-7C1C-40E6-8CAE-1F980EDE6C4A}">
      <dgm:prSet/>
      <dgm:spPr/>
      <dgm:t>
        <a:bodyPr/>
        <a:lstStyle/>
        <a:p>
          <a:endParaRPr lang="en-US"/>
        </a:p>
      </dgm:t>
    </dgm:pt>
    <dgm:pt modelId="{606286E3-F00C-4489-B0B5-2CE8ED24A1A1}">
      <dgm:prSet/>
      <dgm:spPr/>
      <dgm:t>
        <a:bodyPr/>
        <a:lstStyle/>
        <a:p>
          <a:r>
            <a:rPr lang="en-US"/>
            <a:t>the task of the worker as such: </a:t>
          </a:r>
        </a:p>
      </dgm:t>
    </dgm:pt>
    <dgm:pt modelId="{AA3F1E74-405C-4C31-8E16-4ED5219CFCD7}" type="parTrans" cxnId="{EB3D550D-05E6-4161-AC8C-899C06817EBE}">
      <dgm:prSet/>
      <dgm:spPr/>
      <dgm:t>
        <a:bodyPr/>
        <a:lstStyle/>
        <a:p>
          <a:endParaRPr lang="en-US"/>
        </a:p>
      </dgm:t>
    </dgm:pt>
    <dgm:pt modelId="{4CD3FD6B-380D-42EC-8937-9F6FFAA086B8}" type="sibTrans" cxnId="{EB3D550D-05E6-4161-AC8C-899C06817EBE}">
      <dgm:prSet/>
      <dgm:spPr/>
      <dgm:t>
        <a:bodyPr/>
        <a:lstStyle/>
        <a:p>
          <a:endParaRPr lang="en-US"/>
        </a:p>
      </dgm:t>
    </dgm:pt>
    <dgm:pt modelId="{1CECB386-5E5E-439C-B9C6-2E26C21D9661}">
      <dgm:prSet/>
      <dgm:spPr/>
      <dgm:t>
        <a:bodyPr/>
        <a:lstStyle/>
        <a:p>
          <a:r>
            <a:rPr lang="en-US"/>
            <a:t>the complexity and the variation of the tasks,</a:t>
          </a:r>
        </a:p>
      </dgm:t>
    </dgm:pt>
    <dgm:pt modelId="{C4E048EA-653B-4E55-AE9A-98A241CBB213}" type="parTrans" cxnId="{AD26145B-AE0B-4CA4-BF5F-229F843EB68D}">
      <dgm:prSet/>
      <dgm:spPr/>
      <dgm:t>
        <a:bodyPr/>
        <a:lstStyle/>
        <a:p>
          <a:endParaRPr lang="en-US"/>
        </a:p>
      </dgm:t>
    </dgm:pt>
    <dgm:pt modelId="{B046AF12-7E36-47EE-9FED-C3BAC6A012A2}" type="sibTrans" cxnId="{AD26145B-AE0B-4CA4-BF5F-229F843EB68D}">
      <dgm:prSet/>
      <dgm:spPr/>
      <dgm:t>
        <a:bodyPr/>
        <a:lstStyle/>
        <a:p>
          <a:endParaRPr lang="en-US"/>
        </a:p>
      </dgm:t>
    </dgm:pt>
    <dgm:pt modelId="{05672E9A-775C-4B46-942E-8945BF5DD3A7}">
      <dgm:prSet/>
      <dgm:spPr/>
      <dgm:t>
        <a:bodyPr/>
        <a:lstStyle/>
        <a:p>
          <a:r>
            <a:rPr lang="en-US"/>
            <a:t>the emotional demands (relation with the public, contact with the suffering, having to hide his emotions, etc.),</a:t>
          </a:r>
        </a:p>
      </dgm:t>
    </dgm:pt>
    <dgm:pt modelId="{A5900B1E-4C2D-4CF0-B64A-E39FBC75040F}" type="parTrans" cxnId="{59FF979D-A6C5-4E1E-A5AF-5D15723352D3}">
      <dgm:prSet/>
      <dgm:spPr/>
      <dgm:t>
        <a:bodyPr/>
        <a:lstStyle/>
        <a:p>
          <a:endParaRPr lang="en-US"/>
        </a:p>
      </dgm:t>
    </dgm:pt>
    <dgm:pt modelId="{E018BEBA-CE92-4858-8845-2014FB6C05E7}" type="sibTrans" cxnId="{59FF979D-A6C5-4E1E-A5AF-5D15723352D3}">
      <dgm:prSet/>
      <dgm:spPr/>
      <dgm:t>
        <a:bodyPr/>
        <a:lstStyle/>
        <a:p>
          <a:endParaRPr lang="en-US"/>
        </a:p>
      </dgm:t>
    </dgm:pt>
    <dgm:pt modelId="{FEA5A599-26B8-40D5-82EF-D45C9C834E18}">
      <dgm:prSet/>
      <dgm:spPr/>
      <dgm:t>
        <a:bodyPr/>
        <a:lstStyle/>
        <a:p>
          <a:r>
            <a:rPr lang="en-US"/>
            <a:t>the mental load, </a:t>
          </a:r>
        </a:p>
      </dgm:t>
    </dgm:pt>
    <dgm:pt modelId="{B3727170-1A86-40ED-9B80-F413C1B96B4F}" type="parTrans" cxnId="{5887597E-13F3-4E2B-BF96-3C657F1AD424}">
      <dgm:prSet/>
      <dgm:spPr/>
      <dgm:t>
        <a:bodyPr/>
        <a:lstStyle/>
        <a:p>
          <a:endParaRPr lang="en-US"/>
        </a:p>
      </dgm:t>
    </dgm:pt>
    <dgm:pt modelId="{133D8CBE-AC13-4385-A6F5-260643ADB288}" type="sibTrans" cxnId="{5887597E-13F3-4E2B-BF96-3C657F1AD424}">
      <dgm:prSet/>
      <dgm:spPr/>
      <dgm:t>
        <a:bodyPr/>
        <a:lstStyle/>
        <a:p>
          <a:endParaRPr lang="en-US"/>
        </a:p>
      </dgm:t>
    </dgm:pt>
    <dgm:pt modelId="{5353EC18-89A9-46C8-954F-600B80A139E4}">
      <dgm:prSet/>
      <dgm:spPr/>
      <dgm:t>
        <a:bodyPr/>
        <a:lstStyle/>
        <a:p>
          <a:r>
            <a:rPr lang="en-US"/>
            <a:t>the physical burden</a:t>
          </a:r>
        </a:p>
      </dgm:t>
    </dgm:pt>
    <dgm:pt modelId="{6B3F7DEE-55C4-4FF3-A9FF-3C50C222111F}" type="parTrans" cxnId="{4AC5F2B5-E96D-4646-831D-BDDA0D5F4C42}">
      <dgm:prSet/>
      <dgm:spPr/>
      <dgm:t>
        <a:bodyPr/>
        <a:lstStyle/>
        <a:p>
          <a:endParaRPr lang="en-US"/>
        </a:p>
      </dgm:t>
    </dgm:pt>
    <dgm:pt modelId="{D7B65241-A60F-48B8-B35F-D40BC0C8F885}" type="sibTrans" cxnId="{4AC5F2B5-E96D-4646-831D-BDDA0D5F4C42}">
      <dgm:prSet/>
      <dgm:spPr/>
      <dgm:t>
        <a:bodyPr/>
        <a:lstStyle/>
        <a:p>
          <a:endParaRPr lang="en-US"/>
        </a:p>
      </dgm:t>
    </dgm:pt>
    <dgm:pt modelId="{1ED10259-D6CF-45E6-A6A7-44A50E1FF8A8}">
      <dgm:prSet phldrT="[Text]"/>
      <dgm:spPr/>
      <dgm:t>
        <a:bodyPr/>
        <a:lstStyle/>
        <a:p>
          <a:endParaRPr lang="en-US" dirty="0"/>
        </a:p>
      </dgm:t>
    </dgm:pt>
    <dgm:pt modelId="{AE982D18-CB8C-4487-9C12-1D2FF4A4CB3C}" type="sibTrans" cxnId="{B56C329F-B389-4589-8FB4-FFEBE21A9AF8}">
      <dgm:prSet/>
      <dgm:spPr/>
      <dgm:t>
        <a:bodyPr/>
        <a:lstStyle/>
        <a:p>
          <a:endParaRPr lang="fr-BE"/>
        </a:p>
      </dgm:t>
    </dgm:pt>
    <dgm:pt modelId="{E6882B43-C11A-469E-A32B-433F3C060C39}" type="parTrans" cxnId="{B56C329F-B389-4589-8FB4-FFEBE21A9AF8}">
      <dgm:prSet/>
      <dgm:spPr/>
      <dgm:t>
        <a:bodyPr/>
        <a:lstStyle/>
        <a:p>
          <a:endParaRPr lang="fr-BE"/>
        </a:p>
      </dgm:t>
    </dgm:pt>
    <dgm:pt modelId="{27F96652-9B68-423C-A980-02C300A4E2B2}">
      <dgm:prSet/>
      <dgm:spPr/>
      <dgm:t>
        <a:bodyPr/>
        <a:lstStyle/>
        <a:p>
          <a:r>
            <a:rPr lang="en-US" b="1" dirty="0"/>
            <a:t>The content of the work</a:t>
          </a:r>
        </a:p>
      </dgm:t>
    </dgm:pt>
    <dgm:pt modelId="{56C7C143-9C2E-4C67-96D3-9E3EBCD34B56}" type="sibTrans" cxnId="{49AD4C5E-7544-4530-A792-58B236D13CB6}">
      <dgm:prSet/>
      <dgm:spPr/>
      <dgm:t>
        <a:bodyPr/>
        <a:lstStyle/>
        <a:p>
          <a:endParaRPr lang="en-US"/>
        </a:p>
      </dgm:t>
    </dgm:pt>
    <dgm:pt modelId="{485DA50D-C428-4881-A2F6-FF86FD675230}" type="parTrans" cxnId="{49AD4C5E-7544-4530-A792-58B236D13CB6}">
      <dgm:prSet/>
      <dgm:spPr/>
      <dgm:t>
        <a:bodyPr/>
        <a:lstStyle/>
        <a:p>
          <a:endParaRPr lang="en-US"/>
        </a:p>
      </dgm:t>
    </dgm:pt>
    <dgm:pt modelId="{83B8C650-4537-4718-B9AE-B383E3D263C2}" type="pres">
      <dgm:prSet presAssocID="{3AA05B17-FCED-43B1-B037-F1239F962574}" presName="linear" presStyleCnt="0">
        <dgm:presLayoutVars>
          <dgm:animLvl val="lvl"/>
          <dgm:resizeHandles val="exact"/>
        </dgm:presLayoutVars>
      </dgm:prSet>
      <dgm:spPr/>
    </dgm:pt>
    <dgm:pt modelId="{C68E1D30-D07E-492B-8B6B-50BE49BAB085}" type="pres">
      <dgm:prSet presAssocID="{2A93864C-317F-4FCD-ACFC-8784BC387BF9}" presName="parentText" presStyleLbl="node1" presStyleIdx="0" presStyleCnt="2">
        <dgm:presLayoutVars>
          <dgm:chMax val="0"/>
          <dgm:bulletEnabled val="1"/>
        </dgm:presLayoutVars>
      </dgm:prSet>
      <dgm:spPr/>
    </dgm:pt>
    <dgm:pt modelId="{14BEEFE8-E3BD-43B3-BE92-162A888BDEDF}" type="pres">
      <dgm:prSet presAssocID="{2A93864C-317F-4FCD-ACFC-8784BC387BF9}" presName="childText" presStyleLbl="revTx" presStyleIdx="0" presStyleCnt="2">
        <dgm:presLayoutVars>
          <dgm:bulletEnabled val="1"/>
        </dgm:presLayoutVars>
      </dgm:prSet>
      <dgm:spPr/>
    </dgm:pt>
    <dgm:pt modelId="{A3FA22EB-9B34-45F2-A9F0-74614CAB4F25}" type="pres">
      <dgm:prSet presAssocID="{27F96652-9B68-423C-A980-02C300A4E2B2}" presName="parentText" presStyleLbl="node1" presStyleIdx="1" presStyleCnt="2">
        <dgm:presLayoutVars>
          <dgm:chMax val="0"/>
          <dgm:bulletEnabled val="1"/>
        </dgm:presLayoutVars>
      </dgm:prSet>
      <dgm:spPr/>
    </dgm:pt>
    <dgm:pt modelId="{EE3C1325-3DE3-46A5-B5A6-F1E037875B10}" type="pres">
      <dgm:prSet presAssocID="{27F96652-9B68-423C-A980-02C300A4E2B2}" presName="childText" presStyleLbl="revTx" presStyleIdx="1" presStyleCnt="2">
        <dgm:presLayoutVars>
          <dgm:bulletEnabled val="1"/>
        </dgm:presLayoutVars>
      </dgm:prSet>
      <dgm:spPr/>
    </dgm:pt>
  </dgm:ptLst>
  <dgm:cxnLst>
    <dgm:cxn modelId="{60AF9808-4592-4F43-92A5-CBA43862F409}" srcId="{3AA05B17-FCED-43B1-B037-F1239F962574}" destId="{2A93864C-317F-4FCD-ACFC-8784BC387BF9}" srcOrd="0" destOrd="0" parTransId="{43965811-E63F-4746-B5FC-E88FE0FB87FB}" sibTransId="{93F81648-4A18-4037-8FFC-E6D81A88560B}"/>
    <dgm:cxn modelId="{EB3D550D-05E6-4161-AC8C-899C06817EBE}" srcId="{27F96652-9B68-423C-A980-02C300A4E2B2}" destId="{606286E3-F00C-4489-B0B5-2CE8ED24A1A1}" srcOrd="0" destOrd="0" parTransId="{AA3F1E74-405C-4C31-8E16-4ED5219CFCD7}" sibTransId="{4CD3FD6B-380D-42EC-8937-9F6FFAA086B8}"/>
    <dgm:cxn modelId="{EF41CF1C-FB3B-41E1-BDC5-55215A4D1917}" srcId="{2A93864C-317F-4FCD-ACFC-8784BC387BF9}" destId="{BD40FF17-426E-4EA9-942B-70C5902D5AC7}" srcOrd="1" destOrd="0" parTransId="{08116993-7968-45CD-A619-5FAC42A09382}" sibTransId="{117B5BE0-3BD2-47E9-9CFF-97B93D893420}"/>
    <dgm:cxn modelId="{AD26145B-AE0B-4CA4-BF5F-229F843EB68D}" srcId="{27F96652-9B68-423C-A980-02C300A4E2B2}" destId="{1CECB386-5E5E-439C-B9C6-2E26C21D9661}" srcOrd="1" destOrd="0" parTransId="{C4E048EA-653B-4E55-AE9A-98A241CBB213}" sibTransId="{B046AF12-7E36-47EE-9FED-C3BAC6A012A2}"/>
    <dgm:cxn modelId="{49AD4C5E-7544-4530-A792-58B236D13CB6}" srcId="{3AA05B17-FCED-43B1-B037-F1239F962574}" destId="{27F96652-9B68-423C-A980-02C300A4E2B2}" srcOrd="1" destOrd="0" parTransId="{485DA50D-C428-4881-A2F6-FF86FD675230}" sibTransId="{56C7C143-9C2E-4C67-96D3-9E3EBCD34B56}"/>
    <dgm:cxn modelId="{41ACD744-6A0F-4630-8A08-A1509780B8FE}" type="presOf" srcId="{27F96652-9B68-423C-A980-02C300A4E2B2}" destId="{A3FA22EB-9B34-45F2-A9F0-74614CAB4F25}" srcOrd="0" destOrd="0" presId="urn:microsoft.com/office/officeart/2005/8/layout/vList2"/>
    <dgm:cxn modelId="{D4D95179-5A3B-4A23-BC13-7D4AA07685F5}" type="presOf" srcId="{3AA05B17-FCED-43B1-B037-F1239F962574}" destId="{83B8C650-4537-4718-B9AE-B383E3D263C2}" srcOrd="0" destOrd="0" presId="urn:microsoft.com/office/officeart/2005/8/layout/vList2"/>
    <dgm:cxn modelId="{DCDC5E7A-830B-4068-870C-C11337C1D59E}" type="presOf" srcId="{5353EC18-89A9-46C8-954F-600B80A139E4}" destId="{EE3C1325-3DE3-46A5-B5A6-F1E037875B10}" srcOrd="0" destOrd="4" presId="urn:microsoft.com/office/officeart/2005/8/layout/vList2"/>
    <dgm:cxn modelId="{2580477A-CD77-4A62-B5D2-04A7B3306E33}" type="presOf" srcId="{606286E3-F00C-4489-B0B5-2CE8ED24A1A1}" destId="{EE3C1325-3DE3-46A5-B5A6-F1E037875B10}" srcOrd="0" destOrd="0" presId="urn:microsoft.com/office/officeart/2005/8/layout/vList2"/>
    <dgm:cxn modelId="{5887597E-13F3-4E2B-BF96-3C657F1AD424}" srcId="{27F96652-9B68-423C-A980-02C300A4E2B2}" destId="{FEA5A599-26B8-40D5-82EF-D45C9C834E18}" srcOrd="3" destOrd="0" parTransId="{B3727170-1A86-40ED-9B80-F413C1B96B4F}" sibTransId="{133D8CBE-AC13-4385-A6F5-260643ADB288}"/>
    <dgm:cxn modelId="{59FF979D-A6C5-4E1E-A5AF-5D15723352D3}" srcId="{27F96652-9B68-423C-A980-02C300A4E2B2}" destId="{05672E9A-775C-4B46-942E-8945BF5DD3A7}" srcOrd="2" destOrd="0" parTransId="{A5900B1E-4C2D-4CF0-B64A-E39FBC75040F}" sibTransId="{E018BEBA-CE92-4858-8845-2014FB6C05E7}"/>
    <dgm:cxn modelId="{B56C329F-B389-4589-8FB4-FFEBE21A9AF8}" srcId="{2A93864C-317F-4FCD-ACFC-8784BC387BF9}" destId="{1ED10259-D6CF-45E6-A6A7-44A50E1FF8A8}" srcOrd="5" destOrd="0" parTransId="{E6882B43-C11A-469E-A32B-433F3C060C39}" sibTransId="{AE982D18-CB8C-4487-9C12-1D2FF4A4CB3C}"/>
    <dgm:cxn modelId="{E1F90CAC-2BC4-4EB8-9F5A-2996E291A10E}" type="presOf" srcId="{1CECB386-5E5E-439C-B9C6-2E26C21D9661}" destId="{EE3C1325-3DE3-46A5-B5A6-F1E037875B10}" srcOrd="0" destOrd="1" presId="urn:microsoft.com/office/officeart/2005/8/layout/vList2"/>
    <dgm:cxn modelId="{4AC5F2B5-E96D-4646-831D-BDDA0D5F4C42}" srcId="{27F96652-9B68-423C-A980-02C300A4E2B2}" destId="{5353EC18-89A9-46C8-954F-600B80A139E4}" srcOrd="4" destOrd="0" parTransId="{6B3F7DEE-55C4-4FF3-A9FF-3C50C222111F}" sibTransId="{D7B65241-A60F-48B8-B35F-D40BC0C8F885}"/>
    <dgm:cxn modelId="{6AB024B8-1041-4070-85FF-00E92324F108}" type="presOf" srcId="{F649DCED-4511-4C2C-AABB-0E11D8CB5A01}" destId="{14BEEFE8-E3BD-43B3-BE92-162A888BDEDF}" srcOrd="0" destOrd="3" presId="urn:microsoft.com/office/officeart/2005/8/layout/vList2"/>
    <dgm:cxn modelId="{60F95DBF-A717-474C-996F-CD84AEDE3C2D}" type="presOf" srcId="{4FE79E32-FD95-40A2-BE64-AFA77B0D754B}" destId="{14BEEFE8-E3BD-43B3-BE92-162A888BDEDF}" srcOrd="0" destOrd="4" presId="urn:microsoft.com/office/officeart/2005/8/layout/vList2"/>
    <dgm:cxn modelId="{FAAC47BF-C5CF-42FF-86BC-E6FC555CBAF8}" type="presOf" srcId="{FEA5A599-26B8-40D5-82EF-D45C9C834E18}" destId="{EE3C1325-3DE3-46A5-B5A6-F1E037875B10}" srcOrd="0" destOrd="3" presId="urn:microsoft.com/office/officeart/2005/8/layout/vList2"/>
    <dgm:cxn modelId="{B907EAC6-ECD5-4592-BD2B-A9A1234323FA}" type="presOf" srcId="{1ED10259-D6CF-45E6-A6A7-44A50E1FF8A8}" destId="{14BEEFE8-E3BD-43B3-BE92-162A888BDEDF}" srcOrd="0" destOrd="5" presId="urn:microsoft.com/office/officeart/2005/8/layout/vList2"/>
    <dgm:cxn modelId="{43F3FED6-4F38-4018-BB0C-03E839BBDACE}" srcId="{2A93864C-317F-4FCD-ACFC-8784BC387BF9}" destId="{F649DCED-4511-4C2C-AABB-0E11D8CB5A01}" srcOrd="3" destOrd="0" parTransId="{E875CA5A-ADA3-4A9F-9DBD-EFA1B7133948}" sibTransId="{54567D10-9998-4B0C-8838-99703A64C785}"/>
    <dgm:cxn modelId="{F63F16D9-78BB-4894-A968-8F6C8E763511}" type="presOf" srcId="{BD40FF17-426E-4EA9-942B-70C5902D5AC7}" destId="{14BEEFE8-E3BD-43B3-BE92-162A888BDEDF}" srcOrd="0" destOrd="1" presId="urn:microsoft.com/office/officeart/2005/8/layout/vList2"/>
    <dgm:cxn modelId="{7224B7D9-CD99-42C9-934C-479F5A836BAC}" srcId="{2A93864C-317F-4FCD-ACFC-8784BC387BF9}" destId="{4D0EAEC7-9748-43E4-90E8-9B231B222C2C}" srcOrd="0" destOrd="0" parTransId="{6F7F97BC-8C62-4EE8-825D-FF04DB495C7E}" sibTransId="{551FE211-51E0-4244-A834-9AA0D5757B73}"/>
    <dgm:cxn modelId="{5AF274DD-97E4-4CE4-80A5-8CEF98F6DD37}" srcId="{2A93864C-317F-4FCD-ACFC-8784BC387BF9}" destId="{FA51F15F-386A-489D-85BD-D7AF576FD673}" srcOrd="2" destOrd="0" parTransId="{BDB5BC7F-10C0-4986-93C0-529DBA80A069}" sibTransId="{6424080A-9BE8-4662-8C34-C1BDFA309E5B}"/>
    <dgm:cxn modelId="{B59453E1-016A-4384-A118-E05B1ECF51AB}" type="presOf" srcId="{2A93864C-317F-4FCD-ACFC-8784BC387BF9}" destId="{C68E1D30-D07E-492B-8B6B-50BE49BAB085}" srcOrd="0" destOrd="0" presId="urn:microsoft.com/office/officeart/2005/8/layout/vList2"/>
    <dgm:cxn modelId="{A53101E2-9F15-4C45-B9CA-7CDAEA41AD8A}" type="presOf" srcId="{4D0EAEC7-9748-43E4-90E8-9B231B222C2C}" destId="{14BEEFE8-E3BD-43B3-BE92-162A888BDEDF}" srcOrd="0" destOrd="0" presId="urn:microsoft.com/office/officeart/2005/8/layout/vList2"/>
    <dgm:cxn modelId="{A64951F1-8E38-4D86-BE09-1381B3996455}" type="presOf" srcId="{05672E9A-775C-4B46-942E-8945BF5DD3A7}" destId="{EE3C1325-3DE3-46A5-B5A6-F1E037875B10}" srcOrd="0" destOrd="2" presId="urn:microsoft.com/office/officeart/2005/8/layout/vList2"/>
    <dgm:cxn modelId="{E12C80F1-7C1C-40E6-8CAE-1F980EDE6C4A}" srcId="{2A93864C-317F-4FCD-ACFC-8784BC387BF9}" destId="{4FE79E32-FD95-40A2-BE64-AFA77B0D754B}" srcOrd="4" destOrd="0" parTransId="{70009405-27BA-44EA-9F8A-639FFBF77678}" sibTransId="{A8EE34F2-A23F-49FC-A731-15F39C0FF78D}"/>
    <dgm:cxn modelId="{434824F9-73CA-4D35-9D7E-7A723FC8ADF3}" type="presOf" srcId="{FA51F15F-386A-489D-85BD-D7AF576FD673}" destId="{14BEEFE8-E3BD-43B3-BE92-162A888BDEDF}" srcOrd="0" destOrd="2" presId="urn:microsoft.com/office/officeart/2005/8/layout/vList2"/>
    <dgm:cxn modelId="{77C9BC7F-B7D2-4C6D-B5C9-2281336F91F5}" type="presParOf" srcId="{83B8C650-4537-4718-B9AE-B383E3D263C2}" destId="{C68E1D30-D07E-492B-8B6B-50BE49BAB085}" srcOrd="0" destOrd="0" presId="urn:microsoft.com/office/officeart/2005/8/layout/vList2"/>
    <dgm:cxn modelId="{8809C642-D545-4247-A952-9394AF15CD6F}" type="presParOf" srcId="{83B8C650-4537-4718-B9AE-B383E3D263C2}" destId="{14BEEFE8-E3BD-43B3-BE92-162A888BDEDF}" srcOrd="1" destOrd="0" presId="urn:microsoft.com/office/officeart/2005/8/layout/vList2"/>
    <dgm:cxn modelId="{161B93CB-E3AF-4F60-86A1-00641C1B1241}" type="presParOf" srcId="{83B8C650-4537-4718-B9AE-B383E3D263C2}" destId="{A3FA22EB-9B34-45F2-A9F0-74614CAB4F25}" srcOrd="2" destOrd="0" presId="urn:microsoft.com/office/officeart/2005/8/layout/vList2"/>
    <dgm:cxn modelId="{B801FB51-7B0D-41B2-935B-48AB4A671F42}" type="presParOf" srcId="{83B8C650-4537-4718-B9AE-B383E3D263C2}" destId="{EE3C1325-3DE3-46A5-B5A6-F1E037875B1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A4D260D-01E7-497C-AEC4-9FA3A04B929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6882AE3-C06D-44F0-A3F0-EDE5E376E904}">
      <dgm:prSet/>
      <dgm:spPr/>
      <dgm:t>
        <a:bodyPr/>
        <a:lstStyle/>
        <a:p>
          <a:r>
            <a:rPr lang="en-US"/>
            <a:t>the working conditions</a:t>
          </a:r>
        </a:p>
      </dgm:t>
    </dgm:pt>
    <dgm:pt modelId="{3702AB57-7717-4758-A624-EF0C482BC3AA}" type="parTrans" cxnId="{376C9631-0209-429E-A158-5808C2190AF2}">
      <dgm:prSet/>
      <dgm:spPr/>
      <dgm:t>
        <a:bodyPr/>
        <a:lstStyle/>
        <a:p>
          <a:endParaRPr lang="en-US"/>
        </a:p>
      </dgm:t>
    </dgm:pt>
    <dgm:pt modelId="{FC51A8CA-5FF4-42F6-8181-821ADC0AB8F3}" type="sibTrans" cxnId="{376C9631-0209-429E-A158-5808C2190AF2}">
      <dgm:prSet/>
      <dgm:spPr/>
      <dgm:t>
        <a:bodyPr/>
        <a:lstStyle/>
        <a:p>
          <a:endParaRPr lang="en-US"/>
        </a:p>
      </dgm:t>
    </dgm:pt>
    <dgm:pt modelId="{F4D4073F-147A-4B13-9C37-970537FDF18C}">
      <dgm:prSet/>
      <dgm:spPr/>
      <dgm:t>
        <a:bodyPr/>
        <a:lstStyle/>
        <a:p>
          <a:r>
            <a:rPr lang="en-US"/>
            <a:t>the types of contracts and schedules (night work, shift work, atypical schedules, ...)</a:t>
          </a:r>
        </a:p>
      </dgm:t>
    </dgm:pt>
    <dgm:pt modelId="{E7466326-E66C-4820-A294-951C22E5EF4F}" type="parTrans" cxnId="{D388E786-FF10-4D14-9819-14A87B0AB2A8}">
      <dgm:prSet/>
      <dgm:spPr/>
      <dgm:t>
        <a:bodyPr/>
        <a:lstStyle/>
        <a:p>
          <a:endParaRPr lang="en-US"/>
        </a:p>
      </dgm:t>
    </dgm:pt>
    <dgm:pt modelId="{0D4E0E94-0E2D-442E-BF6F-701C198CC07D}" type="sibTrans" cxnId="{D388E786-FF10-4D14-9819-14A87B0AB2A8}">
      <dgm:prSet/>
      <dgm:spPr/>
      <dgm:t>
        <a:bodyPr/>
        <a:lstStyle/>
        <a:p>
          <a:endParaRPr lang="en-US"/>
        </a:p>
      </dgm:t>
    </dgm:pt>
    <dgm:pt modelId="{06BEF4D5-8795-469D-B8CD-E1D3A251993E}">
      <dgm:prSet/>
      <dgm:spPr/>
      <dgm:t>
        <a:bodyPr/>
        <a:lstStyle/>
        <a:p>
          <a:r>
            <a:rPr lang="en-US"/>
            <a:t>learning opportunities</a:t>
          </a:r>
        </a:p>
      </dgm:t>
    </dgm:pt>
    <dgm:pt modelId="{A6537C12-AD00-41C7-93DC-DC06A336ACEB}" type="parTrans" cxnId="{51D924D5-49B8-427A-9EED-88761BADAED8}">
      <dgm:prSet/>
      <dgm:spPr/>
      <dgm:t>
        <a:bodyPr/>
        <a:lstStyle/>
        <a:p>
          <a:endParaRPr lang="en-US"/>
        </a:p>
      </dgm:t>
    </dgm:pt>
    <dgm:pt modelId="{9D27C6DC-6DFB-4B6B-A098-FC79203D8E15}" type="sibTrans" cxnId="{51D924D5-49B8-427A-9EED-88761BADAED8}">
      <dgm:prSet/>
      <dgm:spPr/>
      <dgm:t>
        <a:bodyPr/>
        <a:lstStyle/>
        <a:p>
          <a:endParaRPr lang="en-US"/>
        </a:p>
      </dgm:t>
    </dgm:pt>
    <dgm:pt modelId="{DDA66902-3AAB-44EC-AE00-FDD96C043597}">
      <dgm:prSet/>
      <dgm:spPr/>
      <dgm:t>
        <a:bodyPr/>
        <a:lstStyle/>
        <a:p>
          <a:r>
            <a:rPr lang="en-US"/>
            <a:t>management careers</a:t>
          </a:r>
        </a:p>
      </dgm:t>
    </dgm:pt>
    <dgm:pt modelId="{2CBF27AF-D2A5-4126-A865-5EBA13DFD876}" type="parTrans" cxnId="{64A4A479-A54D-4036-8FD3-817792A30AD9}">
      <dgm:prSet/>
      <dgm:spPr/>
      <dgm:t>
        <a:bodyPr/>
        <a:lstStyle/>
        <a:p>
          <a:endParaRPr lang="en-US"/>
        </a:p>
      </dgm:t>
    </dgm:pt>
    <dgm:pt modelId="{814D2EE4-6F63-45C2-AD26-FB2DA03BAEE1}" type="sibTrans" cxnId="{64A4A479-A54D-4036-8FD3-817792A30AD9}">
      <dgm:prSet/>
      <dgm:spPr/>
      <dgm:t>
        <a:bodyPr/>
        <a:lstStyle/>
        <a:p>
          <a:endParaRPr lang="en-US"/>
        </a:p>
      </dgm:t>
    </dgm:pt>
    <dgm:pt modelId="{61E2DC95-40E8-4040-B9DD-F748436A3B03}">
      <dgm:prSet/>
      <dgm:spPr/>
      <dgm:t>
        <a:bodyPr/>
        <a:lstStyle/>
        <a:p>
          <a:r>
            <a:rPr lang="en-US"/>
            <a:t>evaluation procedures</a:t>
          </a:r>
        </a:p>
      </dgm:t>
    </dgm:pt>
    <dgm:pt modelId="{762755FE-260A-4F72-B9C3-54B486516BAD}" type="parTrans" cxnId="{5720E090-79E7-4CF8-9D0E-E596C94363F5}">
      <dgm:prSet/>
      <dgm:spPr/>
      <dgm:t>
        <a:bodyPr/>
        <a:lstStyle/>
        <a:p>
          <a:endParaRPr lang="en-US"/>
        </a:p>
      </dgm:t>
    </dgm:pt>
    <dgm:pt modelId="{2E8DF1A5-C49C-47CC-A00F-7B71CA4F3319}" type="sibTrans" cxnId="{5720E090-79E7-4CF8-9D0E-E596C94363F5}">
      <dgm:prSet/>
      <dgm:spPr/>
      <dgm:t>
        <a:bodyPr/>
        <a:lstStyle/>
        <a:p>
          <a:endParaRPr lang="en-US"/>
        </a:p>
      </dgm:t>
    </dgm:pt>
    <dgm:pt modelId="{40EFF6DB-39FB-4131-8F9A-8957BF3396B9}">
      <dgm:prSet/>
      <dgm:spPr/>
      <dgm:t>
        <a:bodyPr/>
        <a:lstStyle/>
        <a:p>
          <a:r>
            <a:rPr lang="en-US"/>
            <a:t>living conditions at work</a:t>
          </a:r>
        </a:p>
      </dgm:t>
    </dgm:pt>
    <dgm:pt modelId="{7BA01C9E-21C6-4201-9EDA-EF226AA1BBA5}" type="parTrans" cxnId="{C32CB263-A02B-4F04-B5B7-26BA58FD4997}">
      <dgm:prSet/>
      <dgm:spPr/>
      <dgm:t>
        <a:bodyPr/>
        <a:lstStyle/>
        <a:p>
          <a:endParaRPr lang="en-US"/>
        </a:p>
      </dgm:t>
    </dgm:pt>
    <dgm:pt modelId="{8E65A8A7-356B-4274-A4F2-78E1A738B853}" type="sibTrans" cxnId="{C32CB263-A02B-4F04-B5B7-26BA58FD4997}">
      <dgm:prSet/>
      <dgm:spPr/>
      <dgm:t>
        <a:bodyPr/>
        <a:lstStyle/>
        <a:p>
          <a:endParaRPr lang="en-US"/>
        </a:p>
      </dgm:t>
    </dgm:pt>
    <dgm:pt modelId="{9E4B952F-4DE0-4984-BECF-8D94005D975B}">
      <dgm:prSet/>
      <dgm:spPr/>
      <dgm:t>
        <a:bodyPr/>
        <a:lstStyle/>
        <a:p>
          <a:r>
            <a:rPr lang="en-US"/>
            <a:t>the physical environment in which the work is performed: </a:t>
          </a:r>
        </a:p>
      </dgm:t>
    </dgm:pt>
    <dgm:pt modelId="{6F10BD06-A19B-47D4-9EDD-F3BF1670F676}" type="parTrans" cxnId="{52B98990-0E92-49F6-9FC4-1025C358AEB3}">
      <dgm:prSet/>
      <dgm:spPr/>
      <dgm:t>
        <a:bodyPr/>
        <a:lstStyle/>
        <a:p>
          <a:endParaRPr lang="en-US"/>
        </a:p>
      </dgm:t>
    </dgm:pt>
    <dgm:pt modelId="{9397EEC4-74F6-4530-AAC2-906D0B70413C}" type="sibTrans" cxnId="{52B98990-0E92-49F6-9FC4-1025C358AEB3}">
      <dgm:prSet/>
      <dgm:spPr/>
      <dgm:t>
        <a:bodyPr/>
        <a:lstStyle/>
        <a:p>
          <a:endParaRPr lang="en-US"/>
        </a:p>
      </dgm:t>
    </dgm:pt>
    <dgm:pt modelId="{DF02EB4D-A2BD-4949-9437-BDB738774546}">
      <dgm:prSet/>
      <dgm:spPr/>
      <dgm:t>
        <a:bodyPr/>
        <a:lstStyle/>
        <a:p>
          <a:r>
            <a:rPr lang="en-US"/>
            <a:t>the layout of workplaces, </a:t>
          </a:r>
        </a:p>
      </dgm:t>
    </dgm:pt>
    <dgm:pt modelId="{91755FA6-CB86-4FDF-97AF-0BB1477341BC}" type="parTrans" cxnId="{83E468C9-DC87-4013-860A-295A5CEAFD65}">
      <dgm:prSet/>
      <dgm:spPr/>
      <dgm:t>
        <a:bodyPr/>
        <a:lstStyle/>
        <a:p>
          <a:endParaRPr lang="en-US"/>
        </a:p>
      </dgm:t>
    </dgm:pt>
    <dgm:pt modelId="{CDF77CE0-32BC-4E03-9E7A-5D052BB4473C}" type="sibTrans" cxnId="{83E468C9-DC87-4013-860A-295A5CEAFD65}">
      <dgm:prSet/>
      <dgm:spPr/>
      <dgm:t>
        <a:bodyPr/>
        <a:lstStyle/>
        <a:p>
          <a:endParaRPr lang="en-US"/>
        </a:p>
      </dgm:t>
    </dgm:pt>
    <dgm:pt modelId="{4DF330BB-835A-4804-A357-69AC544E0A33}">
      <dgm:prSet/>
      <dgm:spPr/>
      <dgm:t>
        <a:bodyPr/>
        <a:lstStyle/>
        <a:p>
          <a:r>
            <a:rPr lang="en-US"/>
            <a:t>work equipment, </a:t>
          </a:r>
        </a:p>
      </dgm:t>
    </dgm:pt>
    <dgm:pt modelId="{390BEA49-C5D0-49CF-98D4-476DBE0839F1}" type="parTrans" cxnId="{A6151BB8-B169-4972-8E99-06AC041C560D}">
      <dgm:prSet/>
      <dgm:spPr/>
      <dgm:t>
        <a:bodyPr/>
        <a:lstStyle/>
        <a:p>
          <a:endParaRPr lang="en-US"/>
        </a:p>
      </dgm:t>
    </dgm:pt>
    <dgm:pt modelId="{0FEF27B2-96A4-4F51-BA77-EC90D81F8B88}" type="sibTrans" cxnId="{A6151BB8-B169-4972-8E99-06AC041C560D}">
      <dgm:prSet/>
      <dgm:spPr/>
      <dgm:t>
        <a:bodyPr/>
        <a:lstStyle/>
        <a:p>
          <a:endParaRPr lang="en-US"/>
        </a:p>
      </dgm:t>
    </dgm:pt>
    <dgm:pt modelId="{53076D61-E1B0-420D-AEE2-BBB099096937}">
      <dgm:prSet/>
      <dgm:spPr/>
      <dgm:t>
        <a:bodyPr/>
        <a:lstStyle/>
        <a:p>
          <a:r>
            <a:rPr lang="en-US"/>
            <a:t>noise,</a:t>
          </a:r>
        </a:p>
      </dgm:t>
    </dgm:pt>
    <dgm:pt modelId="{778292EF-C3BF-4F48-B6D6-CAFDE22AB8DD}" type="parTrans" cxnId="{4C4924C6-9921-4D57-A643-A0AFD1DF0D43}">
      <dgm:prSet/>
      <dgm:spPr/>
      <dgm:t>
        <a:bodyPr/>
        <a:lstStyle/>
        <a:p>
          <a:endParaRPr lang="en-US"/>
        </a:p>
      </dgm:t>
    </dgm:pt>
    <dgm:pt modelId="{94061912-613E-4C3B-B439-9F767C20D030}" type="sibTrans" cxnId="{4C4924C6-9921-4D57-A643-A0AFD1DF0D43}">
      <dgm:prSet/>
      <dgm:spPr/>
      <dgm:t>
        <a:bodyPr/>
        <a:lstStyle/>
        <a:p>
          <a:endParaRPr lang="en-US"/>
        </a:p>
      </dgm:t>
    </dgm:pt>
    <dgm:pt modelId="{53D137F1-8605-4902-A473-5A8A09F210D8}">
      <dgm:prSet/>
      <dgm:spPr/>
      <dgm:t>
        <a:bodyPr/>
        <a:lstStyle/>
        <a:p>
          <a:r>
            <a:rPr lang="en-US"/>
            <a:t>lighting</a:t>
          </a:r>
        </a:p>
      </dgm:t>
    </dgm:pt>
    <dgm:pt modelId="{7DF14220-E2E5-49B8-8E89-1558049CB49B}" type="parTrans" cxnId="{AD8BA4F2-BF59-44C0-968C-7706086F9EDF}">
      <dgm:prSet/>
      <dgm:spPr/>
      <dgm:t>
        <a:bodyPr/>
        <a:lstStyle/>
        <a:p>
          <a:endParaRPr lang="en-US"/>
        </a:p>
      </dgm:t>
    </dgm:pt>
    <dgm:pt modelId="{134FBECB-B128-4F6E-AAD0-8597E5DC1474}" type="sibTrans" cxnId="{AD8BA4F2-BF59-44C0-968C-7706086F9EDF}">
      <dgm:prSet/>
      <dgm:spPr/>
      <dgm:t>
        <a:bodyPr/>
        <a:lstStyle/>
        <a:p>
          <a:endParaRPr lang="en-US"/>
        </a:p>
      </dgm:t>
    </dgm:pt>
    <dgm:pt modelId="{D487888E-B327-4F20-842E-0760E3CC17D7}" type="pres">
      <dgm:prSet presAssocID="{4A4D260D-01E7-497C-AEC4-9FA3A04B9298}" presName="linear" presStyleCnt="0">
        <dgm:presLayoutVars>
          <dgm:animLvl val="lvl"/>
          <dgm:resizeHandles val="exact"/>
        </dgm:presLayoutVars>
      </dgm:prSet>
      <dgm:spPr/>
    </dgm:pt>
    <dgm:pt modelId="{921B3C78-6EFB-4ED0-947B-BE92F3C6CDAB}" type="pres">
      <dgm:prSet presAssocID="{56882AE3-C06D-44F0-A3F0-EDE5E376E904}" presName="parentText" presStyleLbl="node1" presStyleIdx="0" presStyleCnt="2">
        <dgm:presLayoutVars>
          <dgm:chMax val="0"/>
          <dgm:bulletEnabled val="1"/>
        </dgm:presLayoutVars>
      </dgm:prSet>
      <dgm:spPr/>
    </dgm:pt>
    <dgm:pt modelId="{C52E9451-C7DF-49A1-9733-DBCD44C4DA2B}" type="pres">
      <dgm:prSet presAssocID="{56882AE3-C06D-44F0-A3F0-EDE5E376E904}" presName="childText" presStyleLbl="revTx" presStyleIdx="0" presStyleCnt="2">
        <dgm:presLayoutVars>
          <dgm:bulletEnabled val="1"/>
        </dgm:presLayoutVars>
      </dgm:prSet>
      <dgm:spPr/>
    </dgm:pt>
    <dgm:pt modelId="{F0369E82-3DE8-45C4-949A-98FAFF917000}" type="pres">
      <dgm:prSet presAssocID="{40EFF6DB-39FB-4131-8F9A-8957BF3396B9}" presName="parentText" presStyleLbl="node1" presStyleIdx="1" presStyleCnt="2">
        <dgm:presLayoutVars>
          <dgm:chMax val="0"/>
          <dgm:bulletEnabled val="1"/>
        </dgm:presLayoutVars>
      </dgm:prSet>
      <dgm:spPr/>
    </dgm:pt>
    <dgm:pt modelId="{0E6B692C-3ECD-48F3-B655-C49DAEC555F6}" type="pres">
      <dgm:prSet presAssocID="{40EFF6DB-39FB-4131-8F9A-8957BF3396B9}" presName="childText" presStyleLbl="revTx" presStyleIdx="1" presStyleCnt="2">
        <dgm:presLayoutVars>
          <dgm:bulletEnabled val="1"/>
        </dgm:presLayoutVars>
      </dgm:prSet>
      <dgm:spPr/>
    </dgm:pt>
  </dgm:ptLst>
  <dgm:cxnLst>
    <dgm:cxn modelId="{36837210-CFAA-4357-A81D-1291C71423D9}" type="presOf" srcId="{4A4D260D-01E7-497C-AEC4-9FA3A04B9298}" destId="{D487888E-B327-4F20-842E-0760E3CC17D7}" srcOrd="0" destOrd="0" presId="urn:microsoft.com/office/officeart/2005/8/layout/vList2"/>
    <dgm:cxn modelId="{566B8910-579A-4897-A5B9-A75B99340DBE}" type="presOf" srcId="{53076D61-E1B0-420D-AEE2-BBB099096937}" destId="{0E6B692C-3ECD-48F3-B655-C49DAEC555F6}" srcOrd="0" destOrd="3" presId="urn:microsoft.com/office/officeart/2005/8/layout/vList2"/>
    <dgm:cxn modelId="{3A375B11-7F4C-4984-B983-D644D655E151}" type="presOf" srcId="{06BEF4D5-8795-469D-B8CD-E1D3A251993E}" destId="{C52E9451-C7DF-49A1-9733-DBCD44C4DA2B}" srcOrd="0" destOrd="1" presId="urn:microsoft.com/office/officeart/2005/8/layout/vList2"/>
    <dgm:cxn modelId="{F2DD921A-717B-4EB2-B66A-5B99DB3BDF37}" type="presOf" srcId="{DF02EB4D-A2BD-4949-9437-BDB738774546}" destId="{0E6B692C-3ECD-48F3-B655-C49DAEC555F6}" srcOrd="0" destOrd="1" presId="urn:microsoft.com/office/officeart/2005/8/layout/vList2"/>
    <dgm:cxn modelId="{376C9631-0209-429E-A158-5808C2190AF2}" srcId="{4A4D260D-01E7-497C-AEC4-9FA3A04B9298}" destId="{56882AE3-C06D-44F0-A3F0-EDE5E376E904}" srcOrd="0" destOrd="0" parTransId="{3702AB57-7717-4758-A624-EF0C482BC3AA}" sibTransId="{FC51A8CA-5FF4-42F6-8181-821ADC0AB8F3}"/>
    <dgm:cxn modelId="{3D5A945D-121E-4BE5-BFBA-7B9D98C0F27F}" type="presOf" srcId="{DDA66902-3AAB-44EC-AE00-FDD96C043597}" destId="{C52E9451-C7DF-49A1-9733-DBCD44C4DA2B}" srcOrd="0" destOrd="2" presId="urn:microsoft.com/office/officeart/2005/8/layout/vList2"/>
    <dgm:cxn modelId="{C32CB263-A02B-4F04-B5B7-26BA58FD4997}" srcId="{4A4D260D-01E7-497C-AEC4-9FA3A04B9298}" destId="{40EFF6DB-39FB-4131-8F9A-8957BF3396B9}" srcOrd="1" destOrd="0" parTransId="{7BA01C9E-21C6-4201-9EDA-EF226AA1BBA5}" sibTransId="{8E65A8A7-356B-4274-A4F2-78E1A738B853}"/>
    <dgm:cxn modelId="{8717CC50-F37A-4D14-8BF3-E7A4FECCAA3B}" type="presOf" srcId="{61E2DC95-40E8-4040-B9DD-F748436A3B03}" destId="{C52E9451-C7DF-49A1-9733-DBCD44C4DA2B}" srcOrd="0" destOrd="3" presId="urn:microsoft.com/office/officeart/2005/8/layout/vList2"/>
    <dgm:cxn modelId="{64A4A479-A54D-4036-8FD3-817792A30AD9}" srcId="{56882AE3-C06D-44F0-A3F0-EDE5E376E904}" destId="{DDA66902-3AAB-44EC-AE00-FDD96C043597}" srcOrd="2" destOrd="0" parTransId="{2CBF27AF-D2A5-4126-A865-5EBA13DFD876}" sibTransId="{814D2EE4-6F63-45C2-AD26-FB2DA03BAEE1}"/>
    <dgm:cxn modelId="{23CA297F-FAF1-44C0-BD94-23A930276891}" type="presOf" srcId="{53D137F1-8605-4902-A473-5A8A09F210D8}" destId="{0E6B692C-3ECD-48F3-B655-C49DAEC555F6}" srcOrd="0" destOrd="4" presId="urn:microsoft.com/office/officeart/2005/8/layout/vList2"/>
    <dgm:cxn modelId="{D388E786-FF10-4D14-9819-14A87B0AB2A8}" srcId="{56882AE3-C06D-44F0-A3F0-EDE5E376E904}" destId="{F4D4073F-147A-4B13-9C37-970537FDF18C}" srcOrd="0" destOrd="0" parTransId="{E7466326-E66C-4820-A294-951C22E5EF4F}" sibTransId="{0D4E0E94-0E2D-442E-BF6F-701C198CC07D}"/>
    <dgm:cxn modelId="{8FF36D8A-FC1C-428B-BA54-E0591C795F68}" type="presOf" srcId="{F4D4073F-147A-4B13-9C37-970537FDF18C}" destId="{C52E9451-C7DF-49A1-9733-DBCD44C4DA2B}" srcOrd="0" destOrd="0" presId="urn:microsoft.com/office/officeart/2005/8/layout/vList2"/>
    <dgm:cxn modelId="{797D2290-92B2-4553-B7D9-2B16C97F54C3}" type="presOf" srcId="{56882AE3-C06D-44F0-A3F0-EDE5E376E904}" destId="{921B3C78-6EFB-4ED0-947B-BE92F3C6CDAB}" srcOrd="0" destOrd="0" presId="urn:microsoft.com/office/officeart/2005/8/layout/vList2"/>
    <dgm:cxn modelId="{52B98990-0E92-49F6-9FC4-1025C358AEB3}" srcId="{40EFF6DB-39FB-4131-8F9A-8957BF3396B9}" destId="{9E4B952F-4DE0-4984-BECF-8D94005D975B}" srcOrd="0" destOrd="0" parTransId="{6F10BD06-A19B-47D4-9EDD-F3BF1670F676}" sibTransId="{9397EEC4-74F6-4530-AAC2-906D0B70413C}"/>
    <dgm:cxn modelId="{5720E090-79E7-4CF8-9D0E-E596C94363F5}" srcId="{56882AE3-C06D-44F0-A3F0-EDE5E376E904}" destId="{61E2DC95-40E8-4040-B9DD-F748436A3B03}" srcOrd="3" destOrd="0" parTransId="{762755FE-260A-4F72-B9C3-54B486516BAD}" sibTransId="{2E8DF1A5-C49C-47CC-A00F-7B71CA4F3319}"/>
    <dgm:cxn modelId="{5BB2EDB2-6DD5-4BA3-83E7-99A5A4059081}" type="presOf" srcId="{4DF330BB-835A-4804-A357-69AC544E0A33}" destId="{0E6B692C-3ECD-48F3-B655-C49DAEC555F6}" srcOrd="0" destOrd="2" presId="urn:microsoft.com/office/officeart/2005/8/layout/vList2"/>
    <dgm:cxn modelId="{A6151BB8-B169-4972-8E99-06AC041C560D}" srcId="{40EFF6DB-39FB-4131-8F9A-8957BF3396B9}" destId="{4DF330BB-835A-4804-A357-69AC544E0A33}" srcOrd="2" destOrd="0" parTransId="{390BEA49-C5D0-49CF-98D4-476DBE0839F1}" sibTransId="{0FEF27B2-96A4-4F51-BA77-EC90D81F8B88}"/>
    <dgm:cxn modelId="{4C4924C6-9921-4D57-A643-A0AFD1DF0D43}" srcId="{40EFF6DB-39FB-4131-8F9A-8957BF3396B9}" destId="{53076D61-E1B0-420D-AEE2-BBB099096937}" srcOrd="3" destOrd="0" parTransId="{778292EF-C3BF-4F48-B6D6-CAFDE22AB8DD}" sibTransId="{94061912-613E-4C3B-B439-9F767C20D030}"/>
    <dgm:cxn modelId="{83E468C9-DC87-4013-860A-295A5CEAFD65}" srcId="{40EFF6DB-39FB-4131-8F9A-8957BF3396B9}" destId="{DF02EB4D-A2BD-4949-9437-BDB738774546}" srcOrd="1" destOrd="0" parTransId="{91755FA6-CB86-4FDF-97AF-0BB1477341BC}" sibTransId="{CDF77CE0-32BC-4E03-9E7A-5D052BB4473C}"/>
    <dgm:cxn modelId="{51D924D5-49B8-427A-9EED-88761BADAED8}" srcId="{56882AE3-C06D-44F0-A3F0-EDE5E376E904}" destId="{06BEF4D5-8795-469D-B8CD-E1D3A251993E}" srcOrd="1" destOrd="0" parTransId="{A6537C12-AD00-41C7-93DC-DC06A336ACEB}" sibTransId="{9D27C6DC-6DFB-4B6B-A098-FC79203D8E15}"/>
    <dgm:cxn modelId="{DA292FEF-D735-44D6-8A2B-E5DDF75E6589}" type="presOf" srcId="{9E4B952F-4DE0-4984-BECF-8D94005D975B}" destId="{0E6B692C-3ECD-48F3-B655-C49DAEC555F6}" srcOrd="0" destOrd="0" presId="urn:microsoft.com/office/officeart/2005/8/layout/vList2"/>
    <dgm:cxn modelId="{AD8BA4F2-BF59-44C0-968C-7706086F9EDF}" srcId="{40EFF6DB-39FB-4131-8F9A-8957BF3396B9}" destId="{53D137F1-8605-4902-A473-5A8A09F210D8}" srcOrd="4" destOrd="0" parTransId="{7DF14220-E2E5-49B8-8E89-1558049CB49B}" sibTransId="{134FBECB-B128-4F6E-AAD0-8597E5DC1474}"/>
    <dgm:cxn modelId="{70007DF5-604A-4A90-A81B-41993BAFB041}" type="presOf" srcId="{40EFF6DB-39FB-4131-8F9A-8957BF3396B9}" destId="{F0369E82-3DE8-45C4-949A-98FAFF917000}" srcOrd="0" destOrd="0" presId="urn:microsoft.com/office/officeart/2005/8/layout/vList2"/>
    <dgm:cxn modelId="{294D6E5E-1413-4393-AEB8-CB8996A8E4B7}" type="presParOf" srcId="{D487888E-B327-4F20-842E-0760E3CC17D7}" destId="{921B3C78-6EFB-4ED0-947B-BE92F3C6CDAB}" srcOrd="0" destOrd="0" presId="urn:microsoft.com/office/officeart/2005/8/layout/vList2"/>
    <dgm:cxn modelId="{DAB60C78-A165-4AAE-B7F9-5230B487EDCD}" type="presParOf" srcId="{D487888E-B327-4F20-842E-0760E3CC17D7}" destId="{C52E9451-C7DF-49A1-9733-DBCD44C4DA2B}" srcOrd="1" destOrd="0" presId="urn:microsoft.com/office/officeart/2005/8/layout/vList2"/>
    <dgm:cxn modelId="{5AB3CB8E-31C3-40BD-9003-84046D51ED68}" type="presParOf" srcId="{D487888E-B327-4F20-842E-0760E3CC17D7}" destId="{F0369E82-3DE8-45C4-949A-98FAFF917000}" srcOrd="2" destOrd="0" presId="urn:microsoft.com/office/officeart/2005/8/layout/vList2"/>
    <dgm:cxn modelId="{47EC68E4-2328-4C97-A9E5-FC4755DE92DD}" type="presParOf" srcId="{D487888E-B327-4F20-842E-0760E3CC17D7}" destId="{0E6B692C-3ECD-48F3-B655-C49DAEC555F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C3083D-71E5-47CA-A098-90CDC25DAF49}"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93AE4B6-AD48-4B1A-96DE-8D7B178DE23E}">
      <dgm:prSet/>
      <dgm:spPr/>
      <dgm:t>
        <a:bodyPr/>
        <a:lstStyle/>
        <a:p>
          <a:r>
            <a:rPr lang="en-US"/>
            <a:t>Interpersonal relationships may inhibit or otherwise promote the onset of burnout.</a:t>
          </a:r>
        </a:p>
      </dgm:t>
    </dgm:pt>
    <dgm:pt modelId="{71395991-194F-440A-8D30-B19B7D12890C}" type="parTrans" cxnId="{FBFD49EC-ED33-4EE1-8A56-0FA44F003F97}">
      <dgm:prSet/>
      <dgm:spPr/>
      <dgm:t>
        <a:bodyPr/>
        <a:lstStyle/>
        <a:p>
          <a:endParaRPr lang="en-US"/>
        </a:p>
      </dgm:t>
    </dgm:pt>
    <dgm:pt modelId="{86693F1F-0A9E-4103-8D66-CD947173ACF7}" type="sibTrans" cxnId="{FBFD49EC-ED33-4EE1-8A56-0FA44F003F97}">
      <dgm:prSet/>
      <dgm:spPr/>
      <dgm:t>
        <a:bodyPr/>
        <a:lstStyle/>
        <a:p>
          <a:endParaRPr lang="en-US"/>
        </a:p>
      </dgm:t>
    </dgm:pt>
    <dgm:pt modelId="{2DEBE55A-5971-4270-9F50-24D60EACCAAA}">
      <dgm:prSet/>
      <dgm:spPr/>
      <dgm:t>
        <a:bodyPr/>
        <a:lstStyle/>
        <a:p>
          <a:r>
            <a:rPr lang="en-US"/>
            <a:t>Leadership</a:t>
          </a:r>
        </a:p>
      </dgm:t>
    </dgm:pt>
    <dgm:pt modelId="{36EA5BFC-1B39-4469-8C4B-BD0EFE0B25EC}" type="parTrans" cxnId="{A7CF8E88-1644-4E03-AC9A-74CAA981ACFA}">
      <dgm:prSet/>
      <dgm:spPr/>
      <dgm:t>
        <a:bodyPr/>
        <a:lstStyle/>
        <a:p>
          <a:endParaRPr lang="en-US"/>
        </a:p>
      </dgm:t>
    </dgm:pt>
    <dgm:pt modelId="{6EC11C04-4387-4953-99DD-47240EB37A6C}" type="sibTrans" cxnId="{A7CF8E88-1644-4E03-AC9A-74CAA981ACFA}">
      <dgm:prSet/>
      <dgm:spPr/>
      <dgm:t>
        <a:bodyPr/>
        <a:lstStyle/>
        <a:p>
          <a:endParaRPr lang="en-US"/>
        </a:p>
      </dgm:t>
    </dgm:pt>
    <dgm:pt modelId="{7C58E4F7-BE53-40DA-AD6E-2A6BAC8CE1A7}">
      <dgm:prSet/>
      <dgm:spPr/>
      <dgm:t>
        <a:bodyPr/>
        <a:lstStyle/>
        <a:p>
          <a:r>
            <a:rPr lang="en-US"/>
            <a:t>Communication</a:t>
          </a:r>
        </a:p>
      </dgm:t>
    </dgm:pt>
    <dgm:pt modelId="{F7960EF8-FB24-4ABE-B89F-2CDCE211C8B3}" type="parTrans" cxnId="{6626D934-E87D-46DB-9253-25E7A19CBC6F}">
      <dgm:prSet/>
      <dgm:spPr/>
      <dgm:t>
        <a:bodyPr/>
        <a:lstStyle/>
        <a:p>
          <a:endParaRPr lang="en-US"/>
        </a:p>
      </dgm:t>
    </dgm:pt>
    <dgm:pt modelId="{9D937AE8-6F71-48CF-959F-C4F1D5591638}" type="sibTrans" cxnId="{6626D934-E87D-46DB-9253-25E7A19CBC6F}">
      <dgm:prSet/>
      <dgm:spPr/>
      <dgm:t>
        <a:bodyPr/>
        <a:lstStyle/>
        <a:p>
          <a:endParaRPr lang="en-US"/>
        </a:p>
      </dgm:t>
    </dgm:pt>
    <dgm:pt modelId="{EFC7EFC7-3826-4FEF-84F8-762E1B2C9477}">
      <dgm:prSet/>
      <dgm:spPr/>
      <dgm:t>
        <a:bodyPr/>
        <a:lstStyle/>
        <a:p>
          <a:r>
            <a:rPr lang="en-US"/>
            <a:t>Support</a:t>
          </a:r>
        </a:p>
      </dgm:t>
    </dgm:pt>
    <dgm:pt modelId="{B1E014B8-3350-45C7-A228-4F01D79744DC}" type="parTrans" cxnId="{77E57DD7-129F-4400-A8DA-FA4B6F292035}">
      <dgm:prSet/>
      <dgm:spPr/>
      <dgm:t>
        <a:bodyPr/>
        <a:lstStyle/>
        <a:p>
          <a:endParaRPr lang="en-US"/>
        </a:p>
      </dgm:t>
    </dgm:pt>
    <dgm:pt modelId="{90B8E583-5038-4ADB-80F5-268084C2A137}" type="sibTrans" cxnId="{77E57DD7-129F-4400-A8DA-FA4B6F292035}">
      <dgm:prSet/>
      <dgm:spPr/>
      <dgm:t>
        <a:bodyPr/>
        <a:lstStyle/>
        <a:p>
          <a:endParaRPr lang="en-US"/>
        </a:p>
      </dgm:t>
    </dgm:pt>
    <dgm:pt modelId="{8AE7007F-BE98-499E-A4B0-20695A6B1378}">
      <dgm:prSet/>
      <dgm:spPr/>
      <dgm:t>
        <a:bodyPr/>
        <a:lstStyle/>
        <a:p>
          <a:r>
            <a:rPr lang="en-US"/>
            <a:t>Relationship quality</a:t>
          </a:r>
        </a:p>
      </dgm:t>
    </dgm:pt>
    <dgm:pt modelId="{8B901707-37DC-419E-A28B-2387DEDC69AC}" type="parTrans" cxnId="{33E55D35-CAED-4023-ABED-E20201267A50}">
      <dgm:prSet/>
      <dgm:spPr/>
      <dgm:t>
        <a:bodyPr/>
        <a:lstStyle/>
        <a:p>
          <a:endParaRPr lang="en-US"/>
        </a:p>
      </dgm:t>
    </dgm:pt>
    <dgm:pt modelId="{6DA45079-1A9F-4C43-A821-33B09B11577C}" type="sibTrans" cxnId="{33E55D35-CAED-4023-ABED-E20201267A50}">
      <dgm:prSet/>
      <dgm:spPr/>
      <dgm:t>
        <a:bodyPr/>
        <a:lstStyle/>
        <a:p>
          <a:endParaRPr lang="en-US"/>
        </a:p>
      </dgm:t>
    </dgm:pt>
    <dgm:pt modelId="{FA7AA909-27D2-4B8A-8AD9-1285812EE319}">
      <dgm:prSet/>
      <dgm:spPr/>
      <dgm:t>
        <a:bodyPr/>
        <a:lstStyle/>
        <a:p>
          <a:r>
            <a:rPr lang="en-US"/>
            <a:t>Colleagues</a:t>
          </a:r>
        </a:p>
      </dgm:t>
    </dgm:pt>
    <dgm:pt modelId="{EAE09BE3-E0E5-40AE-8E3C-50C4106A4C12}" type="parTrans" cxnId="{19799751-031A-4582-B909-948555434142}">
      <dgm:prSet/>
      <dgm:spPr/>
      <dgm:t>
        <a:bodyPr/>
        <a:lstStyle/>
        <a:p>
          <a:endParaRPr lang="en-US"/>
        </a:p>
      </dgm:t>
    </dgm:pt>
    <dgm:pt modelId="{75C53C8E-1DC2-4971-8135-62D7C9BCA933}" type="sibTrans" cxnId="{19799751-031A-4582-B909-948555434142}">
      <dgm:prSet/>
      <dgm:spPr/>
      <dgm:t>
        <a:bodyPr/>
        <a:lstStyle/>
        <a:p>
          <a:endParaRPr lang="en-US"/>
        </a:p>
      </dgm:t>
    </dgm:pt>
    <dgm:pt modelId="{2CF7C8C2-8C9A-4488-9D5A-BFB5601BD873}">
      <dgm:prSet/>
      <dgm:spPr/>
      <dgm:t>
        <a:bodyPr/>
        <a:lstStyle/>
        <a:p>
          <a:r>
            <a:rPr lang="en-US"/>
            <a:t>Team cohesion</a:t>
          </a:r>
        </a:p>
      </dgm:t>
    </dgm:pt>
    <dgm:pt modelId="{047690E7-D964-4338-AEA3-D9B62A367958}" type="parTrans" cxnId="{76E68F53-F595-447D-9FAF-364302F756AB}">
      <dgm:prSet/>
      <dgm:spPr/>
      <dgm:t>
        <a:bodyPr/>
        <a:lstStyle/>
        <a:p>
          <a:endParaRPr lang="en-US"/>
        </a:p>
      </dgm:t>
    </dgm:pt>
    <dgm:pt modelId="{ADC7D4D7-BF86-418A-83C5-CC20751DC03B}" type="sibTrans" cxnId="{76E68F53-F595-447D-9FAF-364302F756AB}">
      <dgm:prSet/>
      <dgm:spPr/>
      <dgm:t>
        <a:bodyPr/>
        <a:lstStyle/>
        <a:p>
          <a:endParaRPr lang="en-US"/>
        </a:p>
      </dgm:t>
    </dgm:pt>
    <dgm:pt modelId="{F991A51A-6A24-4B8A-A8AC-05D6F14BF588}">
      <dgm:prSet/>
      <dgm:spPr/>
      <dgm:t>
        <a:bodyPr/>
        <a:lstStyle/>
        <a:p>
          <a:r>
            <a:rPr lang="en-US"/>
            <a:t>Communication</a:t>
          </a:r>
        </a:p>
      </dgm:t>
    </dgm:pt>
    <dgm:pt modelId="{31C847B2-8C04-4804-8518-D4EA9515DE47}" type="parTrans" cxnId="{D5A2D7B8-BC09-4963-9256-1A5EED10E154}">
      <dgm:prSet/>
      <dgm:spPr/>
      <dgm:t>
        <a:bodyPr/>
        <a:lstStyle/>
        <a:p>
          <a:endParaRPr lang="en-US"/>
        </a:p>
      </dgm:t>
    </dgm:pt>
    <dgm:pt modelId="{0F8F02BD-BF31-490B-B94D-82703C23EF8D}" type="sibTrans" cxnId="{D5A2D7B8-BC09-4963-9256-1A5EED10E154}">
      <dgm:prSet/>
      <dgm:spPr/>
      <dgm:t>
        <a:bodyPr/>
        <a:lstStyle/>
        <a:p>
          <a:endParaRPr lang="en-US"/>
        </a:p>
      </dgm:t>
    </dgm:pt>
    <dgm:pt modelId="{9F0C2AB0-D974-40BE-84EF-38176E9FC358}">
      <dgm:prSet/>
      <dgm:spPr/>
      <dgm:t>
        <a:bodyPr/>
        <a:lstStyle/>
        <a:p>
          <a:r>
            <a:rPr lang="en-US"/>
            <a:t>Relationship quality</a:t>
          </a:r>
        </a:p>
      </dgm:t>
    </dgm:pt>
    <dgm:pt modelId="{D7E440CE-2CD1-4BB5-B0B0-CE4FB99EB39E}" type="parTrans" cxnId="{6CE645E1-6625-455C-AAD3-FE42DD2A5845}">
      <dgm:prSet/>
      <dgm:spPr/>
      <dgm:t>
        <a:bodyPr/>
        <a:lstStyle/>
        <a:p>
          <a:endParaRPr lang="en-US"/>
        </a:p>
      </dgm:t>
    </dgm:pt>
    <dgm:pt modelId="{C54177F3-B299-444C-B2B7-28910D0D8E66}" type="sibTrans" cxnId="{6CE645E1-6625-455C-AAD3-FE42DD2A5845}">
      <dgm:prSet/>
      <dgm:spPr/>
      <dgm:t>
        <a:bodyPr/>
        <a:lstStyle/>
        <a:p>
          <a:endParaRPr lang="en-US"/>
        </a:p>
      </dgm:t>
    </dgm:pt>
    <dgm:pt modelId="{60DA070C-D64A-4D77-A535-B13D7FE540F2}" type="pres">
      <dgm:prSet presAssocID="{BCC3083D-71E5-47CA-A098-90CDC25DAF49}" presName="Name0" presStyleCnt="0">
        <dgm:presLayoutVars>
          <dgm:dir/>
          <dgm:animLvl val="lvl"/>
          <dgm:resizeHandles val="exact"/>
        </dgm:presLayoutVars>
      </dgm:prSet>
      <dgm:spPr/>
    </dgm:pt>
    <dgm:pt modelId="{9C51AE2D-101D-49A1-B6AE-431B4BAEDD13}" type="pres">
      <dgm:prSet presAssocID="{FA7AA909-27D2-4B8A-8AD9-1285812EE319}" presName="boxAndChildren" presStyleCnt="0"/>
      <dgm:spPr/>
    </dgm:pt>
    <dgm:pt modelId="{0DCDB2C8-6DA3-4866-B3AA-F6B2D2B20432}" type="pres">
      <dgm:prSet presAssocID="{FA7AA909-27D2-4B8A-8AD9-1285812EE319}" presName="parentTextBox" presStyleLbl="node1" presStyleIdx="0" presStyleCnt="3"/>
      <dgm:spPr/>
    </dgm:pt>
    <dgm:pt modelId="{15D0D13C-6AC8-463A-97CA-509B5BB03C9B}" type="pres">
      <dgm:prSet presAssocID="{FA7AA909-27D2-4B8A-8AD9-1285812EE319}" presName="entireBox" presStyleLbl="node1" presStyleIdx="0" presStyleCnt="3"/>
      <dgm:spPr/>
    </dgm:pt>
    <dgm:pt modelId="{27E1096F-8EA9-4F81-96D8-14034CDD55C2}" type="pres">
      <dgm:prSet presAssocID="{FA7AA909-27D2-4B8A-8AD9-1285812EE319}" presName="descendantBox" presStyleCnt="0"/>
      <dgm:spPr/>
    </dgm:pt>
    <dgm:pt modelId="{397D4991-494C-4AAE-A2BE-1F623C7A1B93}" type="pres">
      <dgm:prSet presAssocID="{2CF7C8C2-8C9A-4488-9D5A-BFB5601BD873}" presName="childTextBox" presStyleLbl="fgAccFollowNode1" presStyleIdx="0" presStyleCnt="6">
        <dgm:presLayoutVars>
          <dgm:bulletEnabled val="1"/>
        </dgm:presLayoutVars>
      </dgm:prSet>
      <dgm:spPr/>
    </dgm:pt>
    <dgm:pt modelId="{CB978B66-A2B9-4A9B-A1A1-3603136FDB34}" type="pres">
      <dgm:prSet presAssocID="{F991A51A-6A24-4B8A-A8AC-05D6F14BF588}" presName="childTextBox" presStyleLbl="fgAccFollowNode1" presStyleIdx="1" presStyleCnt="6">
        <dgm:presLayoutVars>
          <dgm:bulletEnabled val="1"/>
        </dgm:presLayoutVars>
      </dgm:prSet>
      <dgm:spPr/>
    </dgm:pt>
    <dgm:pt modelId="{AD9DA6B8-A476-4024-88F7-220D2775A2DF}" type="pres">
      <dgm:prSet presAssocID="{9F0C2AB0-D974-40BE-84EF-38176E9FC358}" presName="childTextBox" presStyleLbl="fgAccFollowNode1" presStyleIdx="2" presStyleCnt="6">
        <dgm:presLayoutVars>
          <dgm:bulletEnabled val="1"/>
        </dgm:presLayoutVars>
      </dgm:prSet>
      <dgm:spPr/>
    </dgm:pt>
    <dgm:pt modelId="{AA1B1B11-D8CD-422E-B0B1-4055D2B8DAE3}" type="pres">
      <dgm:prSet presAssocID="{6EC11C04-4387-4953-99DD-47240EB37A6C}" presName="sp" presStyleCnt="0"/>
      <dgm:spPr/>
    </dgm:pt>
    <dgm:pt modelId="{1AD6481D-4EB3-44ED-89DF-44E90D3AE1B9}" type="pres">
      <dgm:prSet presAssocID="{2DEBE55A-5971-4270-9F50-24D60EACCAAA}" presName="arrowAndChildren" presStyleCnt="0"/>
      <dgm:spPr/>
    </dgm:pt>
    <dgm:pt modelId="{25F02987-8F3F-4FBB-B109-A35311670A31}" type="pres">
      <dgm:prSet presAssocID="{2DEBE55A-5971-4270-9F50-24D60EACCAAA}" presName="parentTextArrow" presStyleLbl="node1" presStyleIdx="0" presStyleCnt="3"/>
      <dgm:spPr/>
    </dgm:pt>
    <dgm:pt modelId="{CC50F426-84BF-412D-98D2-1347FB7E0765}" type="pres">
      <dgm:prSet presAssocID="{2DEBE55A-5971-4270-9F50-24D60EACCAAA}" presName="arrow" presStyleLbl="node1" presStyleIdx="1" presStyleCnt="3"/>
      <dgm:spPr/>
    </dgm:pt>
    <dgm:pt modelId="{BAF8164F-47BF-49AB-A816-EBA729AAA6AA}" type="pres">
      <dgm:prSet presAssocID="{2DEBE55A-5971-4270-9F50-24D60EACCAAA}" presName="descendantArrow" presStyleCnt="0"/>
      <dgm:spPr/>
    </dgm:pt>
    <dgm:pt modelId="{EC1986C0-2BBF-48EF-8F08-0656FB659EF7}" type="pres">
      <dgm:prSet presAssocID="{7C58E4F7-BE53-40DA-AD6E-2A6BAC8CE1A7}" presName="childTextArrow" presStyleLbl="fgAccFollowNode1" presStyleIdx="3" presStyleCnt="6">
        <dgm:presLayoutVars>
          <dgm:bulletEnabled val="1"/>
        </dgm:presLayoutVars>
      </dgm:prSet>
      <dgm:spPr/>
    </dgm:pt>
    <dgm:pt modelId="{31EB8C5F-8AE4-4006-8204-EB816B82CF1E}" type="pres">
      <dgm:prSet presAssocID="{EFC7EFC7-3826-4FEF-84F8-762E1B2C9477}" presName="childTextArrow" presStyleLbl="fgAccFollowNode1" presStyleIdx="4" presStyleCnt="6">
        <dgm:presLayoutVars>
          <dgm:bulletEnabled val="1"/>
        </dgm:presLayoutVars>
      </dgm:prSet>
      <dgm:spPr/>
    </dgm:pt>
    <dgm:pt modelId="{F0A9AC95-FC31-44FC-8A85-377033F0F777}" type="pres">
      <dgm:prSet presAssocID="{8AE7007F-BE98-499E-A4B0-20695A6B1378}" presName="childTextArrow" presStyleLbl="fgAccFollowNode1" presStyleIdx="5" presStyleCnt="6">
        <dgm:presLayoutVars>
          <dgm:bulletEnabled val="1"/>
        </dgm:presLayoutVars>
      </dgm:prSet>
      <dgm:spPr/>
    </dgm:pt>
    <dgm:pt modelId="{6B862F16-8992-4543-864F-8C762A5BE6D4}" type="pres">
      <dgm:prSet presAssocID="{86693F1F-0A9E-4103-8D66-CD947173ACF7}" presName="sp" presStyleCnt="0"/>
      <dgm:spPr/>
    </dgm:pt>
    <dgm:pt modelId="{730A114C-DFD8-4F7F-AF03-EFFD45BC54D7}" type="pres">
      <dgm:prSet presAssocID="{793AE4B6-AD48-4B1A-96DE-8D7B178DE23E}" presName="arrowAndChildren" presStyleCnt="0"/>
      <dgm:spPr/>
    </dgm:pt>
    <dgm:pt modelId="{B44E3FF6-F277-4391-9F1B-FD64B10912FC}" type="pres">
      <dgm:prSet presAssocID="{793AE4B6-AD48-4B1A-96DE-8D7B178DE23E}" presName="parentTextArrow" presStyleLbl="node1" presStyleIdx="2" presStyleCnt="3"/>
      <dgm:spPr/>
    </dgm:pt>
  </dgm:ptLst>
  <dgm:cxnLst>
    <dgm:cxn modelId="{FC8B111E-5D27-43BF-93D0-ED6E005F1D4A}" type="presOf" srcId="{2DEBE55A-5971-4270-9F50-24D60EACCAAA}" destId="{CC50F426-84BF-412D-98D2-1347FB7E0765}" srcOrd="1" destOrd="0" presId="urn:microsoft.com/office/officeart/2005/8/layout/process4"/>
    <dgm:cxn modelId="{6626D934-E87D-46DB-9253-25E7A19CBC6F}" srcId="{2DEBE55A-5971-4270-9F50-24D60EACCAAA}" destId="{7C58E4F7-BE53-40DA-AD6E-2A6BAC8CE1A7}" srcOrd="0" destOrd="0" parTransId="{F7960EF8-FB24-4ABE-B89F-2CDCE211C8B3}" sibTransId="{9D937AE8-6F71-48CF-959F-C4F1D5591638}"/>
    <dgm:cxn modelId="{33E55D35-CAED-4023-ABED-E20201267A50}" srcId="{2DEBE55A-5971-4270-9F50-24D60EACCAAA}" destId="{8AE7007F-BE98-499E-A4B0-20695A6B1378}" srcOrd="2" destOrd="0" parTransId="{8B901707-37DC-419E-A28B-2387DEDC69AC}" sibTransId="{6DA45079-1A9F-4C43-A821-33B09B11577C}"/>
    <dgm:cxn modelId="{BBEE7B38-48D3-4467-9FC1-71C4560C79B2}" type="presOf" srcId="{9F0C2AB0-D974-40BE-84EF-38176E9FC358}" destId="{AD9DA6B8-A476-4024-88F7-220D2775A2DF}" srcOrd="0" destOrd="0" presId="urn:microsoft.com/office/officeart/2005/8/layout/process4"/>
    <dgm:cxn modelId="{DD09793D-28ED-4E53-97BA-3043A86EDC48}" type="presOf" srcId="{FA7AA909-27D2-4B8A-8AD9-1285812EE319}" destId="{15D0D13C-6AC8-463A-97CA-509B5BB03C9B}" srcOrd="1" destOrd="0" presId="urn:microsoft.com/office/officeart/2005/8/layout/process4"/>
    <dgm:cxn modelId="{D244986A-2B76-48D0-88E7-4187A5B776C8}" type="presOf" srcId="{BCC3083D-71E5-47CA-A098-90CDC25DAF49}" destId="{60DA070C-D64A-4D77-A535-B13D7FE540F2}" srcOrd="0" destOrd="0" presId="urn:microsoft.com/office/officeart/2005/8/layout/process4"/>
    <dgm:cxn modelId="{D0A10E6C-670F-40A8-9451-32FB0EB8F36F}" type="presOf" srcId="{EFC7EFC7-3826-4FEF-84F8-762E1B2C9477}" destId="{31EB8C5F-8AE4-4006-8204-EB816B82CF1E}" srcOrd="0" destOrd="0" presId="urn:microsoft.com/office/officeart/2005/8/layout/process4"/>
    <dgm:cxn modelId="{19799751-031A-4582-B909-948555434142}" srcId="{BCC3083D-71E5-47CA-A098-90CDC25DAF49}" destId="{FA7AA909-27D2-4B8A-8AD9-1285812EE319}" srcOrd="2" destOrd="0" parTransId="{EAE09BE3-E0E5-40AE-8E3C-50C4106A4C12}" sibTransId="{75C53C8E-1DC2-4971-8135-62D7C9BCA933}"/>
    <dgm:cxn modelId="{76E68F53-F595-447D-9FAF-364302F756AB}" srcId="{FA7AA909-27D2-4B8A-8AD9-1285812EE319}" destId="{2CF7C8C2-8C9A-4488-9D5A-BFB5601BD873}" srcOrd="0" destOrd="0" parTransId="{047690E7-D964-4338-AEA3-D9B62A367958}" sibTransId="{ADC7D4D7-BF86-418A-83C5-CC20751DC03B}"/>
    <dgm:cxn modelId="{1FD3EE82-61E3-41EB-B35D-54445E97C82E}" type="presOf" srcId="{FA7AA909-27D2-4B8A-8AD9-1285812EE319}" destId="{0DCDB2C8-6DA3-4866-B3AA-F6B2D2B20432}" srcOrd="0" destOrd="0" presId="urn:microsoft.com/office/officeart/2005/8/layout/process4"/>
    <dgm:cxn modelId="{A7CF8E88-1644-4E03-AC9A-74CAA981ACFA}" srcId="{BCC3083D-71E5-47CA-A098-90CDC25DAF49}" destId="{2DEBE55A-5971-4270-9F50-24D60EACCAAA}" srcOrd="1" destOrd="0" parTransId="{36EA5BFC-1B39-4469-8C4B-BD0EFE0B25EC}" sibTransId="{6EC11C04-4387-4953-99DD-47240EB37A6C}"/>
    <dgm:cxn modelId="{DB6C1590-F2EB-46F3-8CAF-D4F5BEDF2E43}" type="presOf" srcId="{7C58E4F7-BE53-40DA-AD6E-2A6BAC8CE1A7}" destId="{EC1986C0-2BBF-48EF-8F08-0656FB659EF7}" srcOrd="0" destOrd="0" presId="urn:microsoft.com/office/officeart/2005/8/layout/process4"/>
    <dgm:cxn modelId="{7BE34CA7-7425-4615-946E-FEC0743BFE15}" type="presOf" srcId="{8AE7007F-BE98-499E-A4B0-20695A6B1378}" destId="{F0A9AC95-FC31-44FC-8A85-377033F0F777}" srcOrd="0" destOrd="0" presId="urn:microsoft.com/office/officeart/2005/8/layout/process4"/>
    <dgm:cxn modelId="{D5A2D7B8-BC09-4963-9256-1A5EED10E154}" srcId="{FA7AA909-27D2-4B8A-8AD9-1285812EE319}" destId="{F991A51A-6A24-4B8A-A8AC-05D6F14BF588}" srcOrd="1" destOrd="0" parTransId="{31C847B2-8C04-4804-8518-D4EA9515DE47}" sibTransId="{0F8F02BD-BF31-490B-B94D-82703C23EF8D}"/>
    <dgm:cxn modelId="{6EFE1CC7-B294-4DE0-A97E-8F19A060EBA8}" type="presOf" srcId="{793AE4B6-AD48-4B1A-96DE-8D7B178DE23E}" destId="{B44E3FF6-F277-4391-9F1B-FD64B10912FC}" srcOrd="0" destOrd="0" presId="urn:microsoft.com/office/officeart/2005/8/layout/process4"/>
    <dgm:cxn modelId="{7895F6CB-BECC-4F1D-A63A-7DBD6E783C95}" type="presOf" srcId="{2DEBE55A-5971-4270-9F50-24D60EACCAAA}" destId="{25F02987-8F3F-4FBB-B109-A35311670A31}" srcOrd="0" destOrd="0" presId="urn:microsoft.com/office/officeart/2005/8/layout/process4"/>
    <dgm:cxn modelId="{75BF52CC-2A61-4868-86BD-5342448DF743}" type="presOf" srcId="{2CF7C8C2-8C9A-4488-9D5A-BFB5601BD873}" destId="{397D4991-494C-4AAE-A2BE-1F623C7A1B93}" srcOrd="0" destOrd="0" presId="urn:microsoft.com/office/officeart/2005/8/layout/process4"/>
    <dgm:cxn modelId="{77E57DD7-129F-4400-A8DA-FA4B6F292035}" srcId="{2DEBE55A-5971-4270-9F50-24D60EACCAAA}" destId="{EFC7EFC7-3826-4FEF-84F8-762E1B2C9477}" srcOrd="1" destOrd="0" parTransId="{B1E014B8-3350-45C7-A228-4F01D79744DC}" sibTransId="{90B8E583-5038-4ADB-80F5-268084C2A137}"/>
    <dgm:cxn modelId="{6CE645E1-6625-455C-AAD3-FE42DD2A5845}" srcId="{FA7AA909-27D2-4B8A-8AD9-1285812EE319}" destId="{9F0C2AB0-D974-40BE-84EF-38176E9FC358}" srcOrd="2" destOrd="0" parTransId="{D7E440CE-2CD1-4BB5-B0B0-CE4FB99EB39E}" sibTransId="{C54177F3-B299-444C-B2B7-28910D0D8E66}"/>
    <dgm:cxn modelId="{FBFD49EC-ED33-4EE1-8A56-0FA44F003F97}" srcId="{BCC3083D-71E5-47CA-A098-90CDC25DAF49}" destId="{793AE4B6-AD48-4B1A-96DE-8D7B178DE23E}" srcOrd="0" destOrd="0" parTransId="{71395991-194F-440A-8D30-B19B7D12890C}" sibTransId="{86693F1F-0A9E-4103-8D66-CD947173ACF7}"/>
    <dgm:cxn modelId="{4B9E81FE-24CF-4886-9DA9-B863774EECEF}" type="presOf" srcId="{F991A51A-6A24-4B8A-A8AC-05D6F14BF588}" destId="{CB978B66-A2B9-4A9B-A1A1-3603136FDB34}" srcOrd="0" destOrd="0" presId="urn:microsoft.com/office/officeart/2005/8/layout/process4"/>
    <dgm:cxn modelId="{F309BB76-1788-43C9-AD89-E0070D67EAA5}" type="presParOf" srcId="{60DA070C-D64A-4D77-A535-B13D7FE540F2}" destId="{9C51AE2D-101D-49A1-B6AE-431B4BAEDD13}" srcOrd="0" destOrd="0" presId="urn:microsoft.com/office/officeart/2005/8/layout/process4"/>
    <dgm:cxn modelId="{13E3F439-FA61-4053-949B-B56E37304717}" type="presParOf" srcId="{9C51AE2D-101D-49A1-B6AE-431B4BAEDD13}" destId="{0DCDB2C8-6DA3-4866-B3AA-F6B2D2B20432}" srcOrd="0" destOrd="0" presId="urn:microsoft.com/office/officeart/2005/8/layout/process4"/>
    <dgm:cxn modelId="{B7A6175C-B598-4F57-99CA-E3A2AC2CB517}" type="presParOf" srcId="{9C51AE2D-101D-49A1-B6AE-431B4BAEDD13}" destId="{15D0D13C-6AC8-463A-97CA-509B5BB03C9B}" srcOrd="1" destOrd="0" presId="urn:microsoft.com/office/officeart/2005/8/layout/process4"/>
    <dgm:cxn modelId="{11F95614-C364-4F2C-A6ED-A0663E23D224}" type="presParOf" srcId="{9C51AE2D-101D-49A1-B6AE-431B4BAEDD13}" destId="{27E1096F-8EA9-4F81-96D8-14034CDD55C2}" srcOrd="2" destOrd="0" presId="urn:microsoft.com/office/officeart/2005/8/layout/process4"/>
    <dgm:cxn modelId="{5AE13D27-B49A-4B6D-B862-F8648E56E300}" type="presParOf" srcId="{27E1096F-8EA9-4F81-96D8-14034CDD55C2}" destId="{397D4991-494C-4AAE-A2BE-1F623C7A1B93}" srcOrd="0" destOrd="0" presId="urn:microsoft.com/office/officeart/2005/8/layout/process4"/>
    <dgm:cxn modelId="{0B8DEFD6-C35E-4A27-A083-C54035AE7142}" type="presParOf" srcId="{27E1096F-8EA9-4F81-96D8-14034CDD55C2}" destId="{CB978B66-A2B9-4A9B-A1A1-3603136FDB34}" srcOrd="1" destOrd="0" presId="urn:microsoft.com/office/officeart/2005/8/layout/process4"/>
    <dgm:cxn modelId="{3F0300D2-BE8F-43A4-83BA-887713E670C6}" type="presParOf" srcId="{27E1096F-8EA9-4F81-96D8-14034CDD55C2}" destId="{AD9DA6B8-A476-4024-88F7-220D2775A2DF}" srcOrd="2" destOrd="0" presId="urn:microsoft.com/office/officeart/2005/8/layout/process4"/>
    <dgm:cxn modelId="{CE9846B6-51C4-4D63-8891-194B376E6033}" type="presParOf" srcId="{60DA070C-D64A-4D77-A535-B13D7FE540F2}" destId="{AA1B1B11-D8CD-422E-B0B1-4055D2B8DAE3}" srcOrd="1" destOrd="0" presId="urn:microsoft.com/office/officeart/2005/8/layout/process4"/>
    <dgm:cxn modelId="{E23C0433-D48A-4378-A215-329397B99491}" type="presParOf" srcId="{60DA070C-D64A-4D77-A535-B13D7FE540F2}" destId="{1AD6481D-4EB3-44ED-89DF-44E90D3AE1B9}" srcOrd="2" destOrd="0" presId="urn:microsoft.com/office/officeart/2005/8/layout/process4"/>
    <dgm:cxn modelId="{3BE30E20-3B40-4914-BA0A-5393541E5E14}" type="presParOf" srcId="{1AD6481D-4EB3-44ED-89DF-44E90D3AE1B9}" destId="{25F02987-8F3F-4FBB-B109-A35311670A31}" srcOrd="0" destOrd="0" presId="urn:microsoft.com/office/officeart/2005/8/layout/process4"/>
    <dgm:cxn modelId="{29718CCF-E704-4E98-B448-74F5C6C14326}" type="presParOf" srcId="{1AD6481D-4EB3-44ED-89DF-44E90D3AE1B9}" destId="{CC50F426-84BF-412D-98D2-1347FB7E0765}" srcOrd="1" destOrd="0" presId="urn:microsoft.com/office/officeart/2005/8/layout/process4"/>
    <dgm:cxn modelId="{D3877195-1420-46E8-8937-191392AD4240}" type="presParOf" srcId="{1AD6481D-4EB3-44ED-89DF-44E90D3AE1B9}" destId="{BAF8164F-47BF-49AB-A816-EBA729AAA6AA}" srcOrd="2" destOrd="0" presId="urn:microsoft.com/office/officeart/2005/8/layout/process4"/>
    <dgm:cxn modelId="{A2FAA14C-4548-4867-B50B-A262B37EB7F1}" type="presParOf" srcId="{BAF8164F-47BF-49AB-A816-EBA729AAA6AA}" destId="{EC1986C0-2BBF-48EF-8F08-0656FB659EF7}" srcOrd="0" destOrd="0" presId="urn:microsoft.com/office/officeart/2005/8/layout/process4"/>
    <dgm:cxn modelId="{38412B2D-182A-4616-8198-AEF005DB8220}" type="presParOf" srcId="{BAF8164F-47BF-49AB-A816-EBA729AAA6AA}" destId="{31EB8C5F-8AE4-4006-8204-EB816B82CF1E}" srcOrd="1" destOrd="0" presId="urn:microsoft.com/office/officeart/2005/8/layout/process4"/>
    <dgm:cxn modelId="{CDC77B6F-F5FB-40E7-826E-2AC7702D16D9}" type="presParOf" srcId="{BAF8164F-47BF-49AB-A816-EBA729AAA6AA}" destId="{F0A9AC95-FC31-44FC-8A85-377033F0F777}" srcOrd="2" destOrd="0" presId="urn:microsoft.com/office/officeart/2005/8/layout/process4"/>
    <dgm:cxn modelId="{B53A3E88-FB29-4674-90C5-07E2956F8FA0}" type="presParOf" srcId="{60DA070C-D64A-4D77-A535-B13D7FE540F2}" destId="{6B862F16-8992-4543-864F-8C762A5BE6D4}" srcOrd="3" destOrd="0" presId="urn:microsoft.com/office/officeart/2005/8/layout/process4"/>
    <dgm:cxn modelId="{1E97A39F-7FB9-4DEF-A94D-A8424307E153}" type="presParOf" srcId="{60DA070C-D64A-4D77-A535-B13D7FE540F2}" destId="{730A114C-DFD8-4F7F-AF03-EFFD45BC54D7}" srcOrd="4" destOrd="0" presId="urn:microsoft.com/office/officeart/2005/8/layout/process4"/>
    <dgm:cxn modelId="{410A59F5-6CA3-483B-9C16-79CE39745BE2}" type="presParOf" srcId="{730A114C-DFD8-4F7F-AF03-EFFD45BC54D7}" destId="{B44E3FF6-F277-4391-9F1B-FD64B10912F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AD282E4-4C4D-4708-B10B-8B42CE0030A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35D4CC9-C930-4DA0-A539-505BDDC9B8D1}">
      <dgm:prSet/>
      <dgm:spPr/>
      <dgm:t>
        <a:bodyPr/>
        <a:lstStyle/>
        <a:p>
          <a:r>
            <a:rPr lang="en-US"/>
            <a:t>Interventions can also be classified according to their target </a:t>
          </a:r>
        </a:p>
      </dgm:t>
    </dgm:pt>
    <dgm:pt modelId="{1525CD32-B396-46CF-895D-70F21BFDCB13}" type="parTrans" cxnId="{35F11ED6-D7D6-43FA-89DD-74BEFE4AA897}">
      <dgm:prSet/>
      <dgm:spPr/>
      <dgm:t>
        <a:bodyPr/>
        <a:lstStyle/>
        <a:p>
          <a:endParaRPr lang="en-US"/>
        </a:p>
      </dgm:t>
    </dgm:pt>
    <dgm:pt modelId="{49352729-1696-4579-B72B-52D4D95E4089}" type="sibTrans" cxnId="{35F11ED6-D7D6-43FA-89DD-74BEFE4AA897}">
      <dgm:prSet/>
      <dgm:spPr/>
      <dgm:t>
        <a:bodyPr/>
        <a:lstStyle/>
        <a:p>
          <a:endParaRPr lang="en-US"/>
        </a:p>
      </dgm:t>
    </dgm:pt>
    <dgm:pt modelId="{90F35197-BE39-4FA1-8602-E663E660C7EF}">
      <dgm:prSet/>
      <dgm:spPr/>
      <dgm:t>
        <a:bodyPr/>
        <a:lstStyle/>
        <a:p>
          <a:r>
            <a:rPr lang="en-US"/>
            <a:t>the individual </a:t>
          </a:r>
        </a:p>
      </dgm:t>
    </dgm:pt>
    <dgm:pt modelId="{A928F27F-FEA5-4573-B56E-9286681A0E22}" type="parTrans" cxnId="{6668CBB4-A9C4-43C6-949F-0F540618697C}">
      <dgm:prSet/>
      <dgm:spPr/>
      <dgm:t>
        <a:bodyPr/>
        <a:lstStyle/>
        <a:p>
          <a:endParaRPr lang="en-US"/>
        </a:p>
      </dgm:t>
    </dgm:pt>
    <dgm:pt modelId="{DB5F0E08-7905-49FF-9531-46412D0C8E21}" type="sibTrans" cxnId="{6668CBB4-A9C4-43C6-949F-0F540618697C}">
      <dgm:prSet/>
      <dgm:spPr/>
      <dgm:t>
        <a:bodyPr/>
        <a:lstStyle/>
        <a:p>
          <a:endParaRPr lang="en-US"/>
        </a:p>
      </dgm:t>
    </dgm:pt>
    <dgm:pt modelId="{26DAE12C-4934-405A-BDBC-8D42FF11786B}">
      <dgm:prSet/>
      <dgm:spPr/>
      <dgm:t>
        <a:bodyPr/>
        <a:lstStyle/>
        <a:p>
          <a:r>
            <a:rPr lang="en-US"/>
            <a:t>the environment.</a:t>
          </a:r>
        </a:p>
      </dgm:t>
    </dgm:pt>
    <dgm:pt modelId="{16080121-D6DF-4E71-9D4F-750558F0E5C5}" type="parTrans" cxnId="{39BAD205-3AC3-4C72-BC97-6E3696703801}">
      <dgm:prSet/>
      <dgm:spPr/>
      <dgm:t>
        <a:bodyPr/>
        <a:lstStyle/>
        <a:p>
          <a:endParaRPr lang="en-US"/>
        </a:p>
      </dgm:t>
    </dgm:pt>
    <dgm:pt modelId="{061ED746-7949-4CDA-9E03-D8417A4FF8F8}" type="sibTrans" cxnId="{39BAD205-3AC3-4C72-BC97-6E3696703801}">
      <dgm:prSet/>
      <dgm:spPr/>
      <dgm:t>
        <a:bodyPr/>
        <a:lstStyle/>
        <a:p>
          <a:endParaRPr lang="en-US"/>
        </a:p>
      </dgm:t>
    </dgm:pt>
    <dgm:pt modelId="{E5D3D5AF-05C9-4DE0-B6AA-8ADF5D7ABAD1}">
      <dgm:prSet/>
      <dgm:spPr/>
      <dgm:t>
        <a:bodyPr/>
        <a:lstStyle/>
        <a:p>
          <a:r>
            <a:rPr lang="en-US"/>
            <a:t>Interventions to reduce stress-related problems are traditionally classified into three categories:</a:t>
          </a:r>
        </a:p>
      </dgm:t>
    </dgm:pt>
    <dgm:pt modelId="{7E2D44F4-2F95-43F5-8261-8B68D4A713C7}" type="parTrans" cxnId="{35C89D6D-312F-4819-87F8-417E31EA90B7}">
      <dgm:prSet/>
      <dgm:spPr/>
      <dgm:t>
        <a:bodyPr/>
        <a:lstStyle/>
        <a:p>
          <a:endParaRPr lang="en-US"/>
        </a:p>
      </dgm:t>
    </dgm:pt>
    <dgm:pt modelId="{9DDA5A8D-A2CB-4E72-BD55-3CAB79C5E61A}" type="sibTrans" cxnId="{35C89D6D-312F-4819-87F8-417E31EA90B7}">
      <dgm:prSet/>
      <dgm:spPr/>
      <dgm:t>
        <a:bodyPr/>
        <a:lstStyle/>
        <a:p>
          <a:endParaRPr lang="en-US"/>
        </a:p>
      </dgm:t>
    </dgm:pt>
    <dgm:pt modelId="{0BEE0310-7E25-4FD0-B6D6-A1CB1CA3F2EB}">
      <dgm:prSet/>
      <dgm:spPr/>
      <dgm:t>
        <a:bodyPr/>
        <a:lstStyle/>
        <a:p>
          <a:r>
            <a:rPr lang="en-US"/>
            <a:t>Primary interventions</a:t>
          </a:r>
        </a:p>
      </dgm:t>
    </dgm:pt>
    <dgm:pt modelId="{BF9291C3-48FF-40AC-B6B5-6B8237AE13BB}" type="parTrans" cxnId="{939A2396-3731-4242-A073-D3AE2477537E}">
      <dgm:prSet/>
      <dgm:spPr/>
      <dgm:t>
        <a:bodyPr/>
        <a:lstStyle/>
        <a:p>
          <a:endParaRPr lang="en-US"/>
        </a:p>
      </dgm:t>
    </dgm:pt>
    <dgm:pt modelId="{B96085EE-8282-4114-B36E-D1C6D1B4DC05}" type="sibTrans" cxnId="{939A2396-3731-4242-A073-D3AE2477537E}">
      <dgm:prSet/>
      <dgm:spPr/>
      <dgm:t>
        <a:bodyPr/>
        <a:lstStyle/>
        <a:p>
          <a:endParaRPr lang="en-US"/>
        </a:p>
      </dgm:t>
    </dgm:pt>
    <dgm:pt modelId="{85972061-4204-470C-A767-AA3275F3F7A7}">
      <dgm:prSet/>
      <dgm:spPr/>
      <dgm:t>
        <a:bodyPr/>
        <a:lstStyle/>
        <a:p>
          <a:r>
            <a:rPr lang="en-US"/>
            <a:t>Secondary interventions</a:t>
          </a:r>
        </a:p>
      </dgm:t>
    </dgm:pt>
    <dgm:pt modelId="{D0569366-A209-4B52-94C1-AF549C5C66C6}" type="parTrans" cxnId="{2D6812A2-0F52-4A2B-96A6-98BD1E400422}">
      <dgm:prSet/>
      <dgm:spPr/>
      <dgm:t>
        <a:bodyPr/>
        <a:lstStyle/>
        <a:p>
          <a:endParaRPr lang="en-US"/>
        </a:p>
      </dgm:t>
    </dgm:pt>
    <dgm:pt modelId="{E869FC22-D455-46BB-8FE9-BF00EC681BCE}" type="sibTrans" cxnId="{2D6812A2-0F52-4A2B-96A6-98BD1E400422}">
      <dgm:prSet/>
      <dgm:spPr/>
      <dgm:t>
        <a:bodyPr/>
        <a:lstStyle/>
        <a:p>
          <a:endParaRPr lang="en-US"/>
        </a:p>
      </dgm:t>
    </dgm:pt>
    <dgm:pt modelId="{1080F416-3342-4296-9E95-44AF2D57D922}">
      <dgm:prSet/>
      <dgm:spPr/>
      <dgm:t>
        <a:bodyPr/>
        <a:lstStyle/>
        <a:p>
          <a:r>
            <a:rPr lang="en-US"/>
            <a:t>Tertiary interventions</a:t>
          </a:r>
        </a:p>
      </dgm:t>
    </dgm:pt>
    <dgm:pt modelId="{1CA57D22-0BF5-47C6-B905-C4514CE20FF9}" type="parTrans" cxnId="{D9FD9A17-830E-4AC0-ABB2-9D5C4E1E845F}">
      <dgm:prSet/>
      <dgm:spPr/>
      <dgm:t>
        <a:bodyPr/>
        <a:lstStyle/>
        <a:p>
          <a:endParaRPr lang="en-US"/>
        </a:p>
      </dgm:t>
    </dgm:pt>
    <dgm:pt modelId="{158D56A5-4EF0-48A3-9C98-118258FFA265}" type="sibTrans" cxnId="{D9FD9A17-830E-4AC0-ABB2-9D5C4E1E845F}">
      <dgm:prSet/>
      <dgm:spPr/>
      <dgm:t>
        <a:bodyPr/>
        <a:lstStyle/>
        <a:p>
          <a:endParaRPr lang="en-US"/>
        </a:p>
      </dgm:t>
    </dgm:pt>
    <dgm:pt modelId="{64108554-CDB6-41A0-8ABD-71B2FEE0AA57}" type="pres">
      <dgm:prSet presAssocID="{FAD282E4-4C4D-4708-B10B-8B42CE0030A5}" presName="linear" presStyleCnt="0">
        <dgm:presLayoutVars>
          <dgm:animLvl val="lvl"/>
          <dgm:resizeHandles val="exact"/>
        </dgm:presLayoutVars>
      </dgm:prSet>
      <dgm:spPr/>
    </dgm:pt>
    <dgm:pt modelId="{4DB077A6-2EF4-47FE-9AC2-7E81FCD2A31E}" type="pres">
      <dgm:prSet presAssocID="{935D4CC9-C930-4DA0-A539-505BDDC9B8D1}" presName="parentText" presStyleLbl="node1" presStyleIdx="0" presStyleCnt="2">
        <dgm:presLayoutVars>
          <dgm:chMax val="0"/>
          <dgm:bulletEnabled val="1"/>
        </dgm:presLayoutVars>
      </dgm:prSet>
      <dgm:spPr/>
    </dgm:pt>
    <dgm:pt modelId="{C5F0D142-086A-4971-AD7E-F4460EBD4775}" type="pres">
      <dgm:prSet presAssocID="{935D4CC9-C930-4DA0-A539-505BDDC9B8D1}" presName="childText" presStyleLbl="revTx" presStyleIdx="0" presStyleCnt="2">
        <dgm:presLayoutVars>
          <dgm:bulletEnabled val="1"/>
        </dgm:presLayoutVars>
      </dgm:prSet>
      <dgm:spPr/>
    </dgm:pt>
    <dgm:pt modelId="{398375E0-8736-4DD1-907B-C77CC24AE729}" type="pres">
      <dgm:prSet presAssocID="{E5D3D5AF-05C9-4DE0-B6AA-8ADF5D7ABAD1}" presName="parentText" presStyleLbl="node1" presStyleIdx="1" presStyleCnt="2">
        <dgm:presLayoutVars>
          <dgm:chMax val="0"/>
          <dgm:bulletEnabled val="1"/>
        </dgm:presLayoutVars>
      </dgm:prSet>
      <dgm:spPr/>
    </dgm:pt>
    <dgm:pt modelId="{595BF9B0-C98A-4365-B491-839DC360F88D}" type="pres">
      <dgm:prSet presAssocID="{E5D3D5AF-05C9-4DE0-B6AA-8ADF5D7ABAD1}" presName="childText" presStyleLbl="revTx" presStyleIdx="1" presStyleCnt="2">
        <dgm:presLayoutVars>
          <dgm:bulletEnabled val="1"/>
        </dgm:presLayoutVars>
      </dgm:prSet>
      <dgm:spPr/>
    </dgm:pt>
  </dgm:ptLst>
  <dgm:cxnLst>
    <dgm:cxn modelId="{39BAD205-3AC3-4C72-BC97-6E3696703801}" srcId="{935D4CC9-C930-4DA0-A539-505BDDC9B8D1}" destId="{26DAE12C-4934-405A-BDBC-8D42FF11786B}" srcOrd="1" destOrd="0" parTransId="{16080121-D6DF-4E71-9D4F-750558F0E5C5}" sibTransId="{061ED746-7949-4CDA-9E03-D8417A4FF8F8}"/>
    <dgm:cxn modelId="{D9FD9A17-830E-4AC0-ABB2-9D5C4E1E845F}" srcId="{E5D3D5AF-05C9-4DE0-B6AA-8ADF5D7ABAD1}" destId="{1080F416-3342-4296-9E95-44AF2D57D922}" srcOrd="2" destOrd="0" parTransId="{1CA57D22-0BF5-47C6-B905-C4514CE20FF9}" sibTransId="{158D56A5-4EF0-48A3-9C98-118258FFA265}"/>
    <dgm:cxn modelId="{35C89D6D-312F-4819-87F8-417E31EA90B7}" srcId="{FAD282E4-4C4D-4708-B10B-8B42CE0030A5}" destId="{E5D3D5AF-05C9-4DE0-B6AA-8ADF5D7ABAD1}" srcOrd="1" destOrd="0" parTransId="{7E2D44F4-2F95-43F5-8261-8B68D4A713C7}" sibTransId="{9DDA5A8D-A2CB-4E72-BD55-3CAB79C5E61A}"/>
    <dgm:cxn modelId="{FDEF004F-AAB6-4C3D-8439-E23417F2F83B}" type="presOf" srcId="{FAD282E4-4C4D-4708-B10B-8B42CE0030A5}" destId="{64108554-CDB6-41A0-8ABD-71B2FEE0AA57}" srcOrd="0" destOrd="0" presId="urn:microsoft.com/office/officeart/2005/8/layout/vList2"/>
    <dgm:cxn modelId="{3E6A5558-3684-4529-B3E0-5852DD8E9BDA}" type="presOf" srcId="{85972061-4204-470C-A767-AA3275F3F7A7}" destId="{595BF9B0-C98A-4365-B491-839DC360F88D}" srcOrd="0" destOrd="1" presId="urn:microsoft.com/office/officeart/2005/8/layout/vList2"/>
    <dgm:cxn modelId="{939A2396-3731-4242-A073-D3AE2477537E}" srcId="{E5D3D5AF-05C9-4DE0-B6AA-8ADF5D7ABAD1}" destId="{0BEE0310-7E25-4FD0-B6D6-A1CB1CA3F2EB}" srcOrd="0" destOrd="0" parTransId="{BF9291C3-48FF-40AC-B6B5-6B8237AE13BB}" sibTransId="{B96085EE-8282-4114-B36E-D1C6D1B4DC05}"/>
    <dgm:cxn modelId="{09CACEA0-04A8-4A23-AF0C-34FD92B976E6}" type="presOf" srcId="{E5D3D5AF-05C9-4DE0-B6AA-8ADF5D7ABAD1}" destId="{398375E0-8736-4DD1-907B-C77CC24AE729}" srcOrd="0" destOrd="0" presId="urn:microsoft.com/office/officeart/2005/8/layout/vList2"/>
    <dgm:cxn modelId="{2D6812A2-0F52-4A2B-96A6-98BD1E400422}" srcId="{E5D3D5AF-05C9-4DE0-B6AA-8ADF5D7ABAD1}" destId="{85972061-4204-470C-A767-AA3275F3F7A7}" srcOrd="1" destOrd="0" parTransId="{D0569366-A209-4B52-94C1-AF549C5C66C6}" sibTransId="{E869FC22-D455-46BB-8FE9-BF00EC681BCE}"/>
    <dgm:cxn modelId="{6668CBB4-A9C4-43C6-949F-0F540618697C}" srcId="{935D4CC9-C930-4DA0-A539-505BDDC9B8D1}" destId="{90F35197-BE39-4FA1-8602-E663E660C7EF}" srcOrd="0" destOrd="0" parTransId="{A928F27F-FEA5-4573-B56E-9286681A0E22}" sibTransId="{DB5F0E08-7905-49FF-9531-46412D0C8E21}"/>
    <dgm:cxn modelId="{CA6644C4-5557-4A85-A06F-CE4AB50D4977}" type="presOf" srcId="{90F35197-BE39-4FA1-8602-E663E660C7EF}" destId="{C5F0D142-086A-4971-AD7E-F4460EBD4775}" srcOrd="0" destOrd="0" presId="urn:microsoft.com/office/officeart/2005/8/layout/vList2"/>
    <dgm:cxn modelId="{8C2AB8CD-C911-48FE-A202-45BCBDD1C8D8}" type="presOf" srcId="{1080F416-3342-4296-9E95-44AF2D57D922}" destId="{595BF9B0-C98A-4365-B491-839DC360F88D}" srcOrd="0" destOrd="2" presId="urn:microsoft.com/office/officeart/2005/8/layout/vList2"/>
    <dgm:cxn modelId="{35F11ED6-D7D6-43FA-89DD-74BEFE4AA897}" srcId="{FAD282E4-4C4D-4708-B10B-8B42CE0030A5}" destId="{935D4CC9-C930-4DA0-A539-505BDDC9B8D1}" srcOrd="0" destOrd="0" parTransId="{1525CD32-B396-46CF-895D-70F21BFDCB13}" sibTransId="{49352729-1696-4579-B72B-52D4D95E4089}"/>
    <dgm:cxn modelId="{7487D6D8-09C3-4005-9888-EFECCF6AF6B2}" type="presOf" srcId="{26DAE12C-4934-405A-BDBC-8D42FF11786B}" destId="{C5F0D142-086A-4971-AD7E-F4460EBD4775}" srcOrd="0" destOrd="1" presId="urn:microsoft.com/office/officeart/2005/8/layout/vList2"/>
    <dgm:cxn modelId="{6FBBA5EC-967C-4D5C-B358-A9DBFB28A367}" type="presOf" srcId="{0BEE0310-7E25-4FD0-B6D6-A1CB1CA3F2EB}" destId="{595BF9B0-C98A-4365-B491-839DC360F88D}" srcOrd="0" destOrd="0" presId="urn:microsoft.com/office/officeart/2005/8/layout/vList2"/>
    <dgm:cxn modelId="{62A270FE-2628-41B0-A2C7-5F9DF43D4E5E}" type="presOf" srcId="{935D4CC9-C930-4DA0-A539-505BDDC9B8D1}" destId="{4DB077A6-2EF4-47FE-9AC2-7E81FCD2A31E}" srcOrd="0" destOrd="0" presId="urn:microsoft.com/office/officeart/2005/8/layout/vList2"/>
    <dgm:cxn modelId="{987B8622-47AA-4C44-8937-23DB12E7E28F}" type="presParOf" srcId="{64108554-CDB6-41A0-8ABD-71B2FEE0AA57}" destId="{4DB077A6-2EF4-47FE-9AC2-7E81FCD2A31E}" srcOrd="0" destOrd="0" presId="urn:microsoft.com/office/officeart/2005/8/layout/vList2"/>
    <dgm:cxn modelId="{3713FE19-51D8-4612-82F7-AFB424A0D8BA}" type="presParOf" srcId="{64108554-CDB6-41A0-8ABD-71B2FEE0AA57}" destId="{C5F0D142-086A-4971-AD7E-F4460EBD4775}" srcOrd="1" destOrd="0" presId="urn:microsoft.com/office/officeart/2005/8/layout/vList2"/>
    <dgm:cxn modelId="{CCF6FE1F-B560-49C7-8F50-EB0C30199418}" type="presParOf" srcId="{64108554-CDB6-41A0-8ABD-71B2FEE0AA57}" destId="{398375E0-8736-4DD1-907B-C77CC24AE729}" srcOrd="2" destOrd="0" presId="urn:microsoft.com/office/officeart/2005/8/layout/vList2"/>
    <dgm:cxn modelId="{689228C9-289E-49BF-A8E2-37AF92ADBF3A}" type="presParOf" srcId="{64108554-CDB6-41A0-8ABD-71B2FEE0AA57}" destId="{595BF9B0-C98A-4365-B491-839DC360F88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4D349-5477-4214-BF68-1D00B943F1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F905360-FD4F-4BA9-9FA5-3CCFD2670C79}">
      <dgm:prSet custT="1"/>
      <dgm:spPr/>
      <dgm:t>
        <a:bodyPr/>
        <a:lstStyle/>
        <a:p>
          <a:r>
            <a:rPr lang="en-US" sz="2400" dirty="0"/>
            <a:t>Burnout =  medical diagnosis of exclusion </a:t>
          </a:r>
        </a:p>
      </dgm:t>
    </dgm:pt>
    <dgm:pt modelId="{54CAA4E7-2927-4E49-AD6D-C658E28198B5}" type="parTrans" cxnId="{8D54CF14-B786-4B44-A6EE-4D44167B4F62}">
      <dgm:prSet/>
      <dgm:spPr/>
      <dgm:t>
        <a:bodyPr/>
        <a:lstStyle/>
        <a:p>
          <a:endParaRPr lang="en-US" sz="2000"/>
        </a:p>
      </dgm:t>
    </dgm:pt>
    <dgm:pt modelId="{A6F5DE95-D427-4D19-8528-68DC6B1A287F}" type="sibTrans" cxnId="{8D54CF14-B786-4B44-A6EE-4D44167B4F62}">
      <dgm:prSet/>
      <dgm:spPr/>
      <dgm:t>
        <a:bodyPr/>
        <a:lstStyle/>
        <a:p>
          <a:endParaRPr lang="en-US" sz="2000"/>
        </a:p>
      </dgm:t>
    </dgm:pt>
    <dgm:pt modelId="{A0DB6299-2869-43D9-829A-971B0AA4C78E}">
      <dgm:prSet custT="1"/>
      <dgm:spPr/>
      <dgm:t>
        <a:bodyPr/>
        <a:lstStyle/>
        <a:p>
          <a:r>
            <a:rPr lang="en-US" sz="2400"/>
            <a:t>A thorough differential diagnosis of psychiatric, internal and neurological diseases must be established</a:t>
          </a:r>
        </a:p>
      </dgm:t>
    </dgm:pt>
    <dgm:pt modelId="{E43C8CD6-5277-4386-A49C-7111BD40E343}" type="parTrans" cxnId="{10C23B19-2FB4-4A79-B0FB-4B8288605E51}">
      <dgm:prSet/>
      <dgm:spPr/>
      <dgm:t>
        <a:bodyPr/>
        <a:lstStyle/>
        <a:p>
          <a:endParaRPr lang="en-US" sz="2000"/>
        </a:p>
      </dgm:t>
    </dgm:pt>
    <dgm:pt modelId="{69BD9C31-3316-4C1A-942D-7D12DDAA6B91}" type="sibTrans" cxnId="{10C23B19-2FB4-4A79-B0FB-4B8288605E51}">
      <dgm:prSet/>
      <dgm:spPr/>
      <dgm:t>
        <a:bodyPr/>
        <a:lstStyle/>
        <a:p>
          <a:endParaRPr lang="en-US" sz="2000"/>
        </a:p>
      </dgm:t>
    </dgm:pt>
    <dgm:pt modelId="{688EAE8E-CF55-4878-BF5D-B29B6D55D937}">
      <dgm:prSet custT="1"/>
      <dgm:spPr/>
      <dgm:t>
        <a:bodyPr/>
        <a:lstStyle/>
        <a:p>
          <a:r>
            <a:rPr lang="en-US" sz="2000" dirty="0"/>
            <a:t>Major depression and anxiety disorders must be ruled out</a:t>
          </a:r>
        </a:p>
      </dgm:t>
    </dgm:pt>
    <dgm:pt modelId="{E28D8FE1-C0D8-4BE6-90CE-8ED6B080766B}" type="parTrans" cxnId="{67359630-D958-446A-ACF0-E59108C91401}">
      <dgm:prSet/>
      <dgm:spPr/>
      <dgm:t>
        <a:bodyPr/>
        <a:lstStyle/>
        <a:p>
          <a:endParaRPr lang="en-US" sz="2000"/>
        </a:p>
      </dgm:t>
    </dgm:pt>
    <dgm:pt modelId="{2C091B8B-3E95-41D9-A92C-D3769243B951}" type="sibTrans" cxnId="{67359630-D958-446A-ACF0-E59108C91401}">
      <dgm:prSet/>
      <dgm:spPr/>
      <dgm:t>
        <a:bodyPr/>
        <a:lstStyle/>
        <a:p>
          <a:endParaRPr lang="en-US" sz="2000"/>
        </a:p>
      </dgm:t>
    </dgm:pt>
    <dgm:pt modelId="{D060E44B-604D-4897-9FCC-A996CA41EEE3}">
      <dgm:prSet custT="1"/>
      <dgm:spPr/>
      <dgm:t>
        <a:bodyPr/>
        <a:lstStyle/>
        <a:p>
          <a:r>
            <a:rPr lang="en-US" sz="2000" dirty="0"/>
            <a:t>Organic pathologies such as endocrine disorders (hypothyroidism), neurological, oncological, infectious (Lyme), sleep (apnea, etc.), cardiac,… must be ruled out</a:t>
          </a:r>
        </a:p>
      </dgm:t>
    </dgm:pt>
    <dgm:pt modelId="{5EAC1A1D-43A8-4053-A20A-863AD483BF7A}" type="parTrans" cxnId="{04070361-030E-46C3-B030-7B653EF0FC5F}">
      <dgm:prSet/>
      <dgm:spPr/>
      <dgm:t>
        <a:bodyPr/>
        <a:lstStyle/>
        <a:p>
          <a:endParaRPr lang="en-US" sz="2000"/>
        </a:p>
      </dgm:t>
    </dgm:pt>
    <dgm:pt modelId="{3C819792-F84C-42FD-9BAA-E3B8DD08A852}" type="sibTrans" cxnId="{04070361-030E-46C3-B030-7B653EF0FC5F}">
      <dgm:prSet/>
      <dgm:spPr/>
      <dgm:t>
        <a:bodyPr/>
        <a:lstStyle/>
        <a:p>
          <a:endParaRPr lang="en-US" sz="2000"/>
        </a:p>
      </dgm:t>
    </dgm:pt>
    <dgm:pt modelId="{D42297C3-44D2-4C0D-B1EB-CECE800EE491}">
      <dgm:prSet custT="1"/>
      <dgm:spPr/>
      <dgm:t>
        <a:bodyPr/>
        <a:lstStyle/>
        <a:p>
          <a:r>
            <a:rPr lang="en-US" sz="2000" dirty="0"/>
            <a:t>≠ workaholism and stress</a:t>
          </a:r>
        </a:p>
      </dgm:t>
    </dgm:pt>
    <dgm:pt modelId="{E2D40B97-7DEF-4C9F-87F1-C4F694E9125E}" type="parTrans" cxnId="{552F0543-8260-403F-ADB9-3653E6F5D73C}">
      <dgm:prSet/>
      <dgm:spPr/>
      <dgm:t>
        <a:bodyPr/>
        <a:lstStyle/>
        <a:p>
          <a:endParaRPr lang="en-US" sz="2000"/>
        </a:p>
      </dgm:t>
    </dgm:pt>
    <dgm:pt modelId="{E64CED3A-B416-465E-A07A-8C777211290F}" type="sibTrans" cxnId="{552F0543-8260-403F-ADB9-3653E6F5D73C}">
      <dgm:prSet/>
      <dgm:spPr/>
      <dgm:t>
        <a:bodyPr/>
        <a:lstStyle/>
        <a:p>
          <a:endParaRPr lang="en-US" sz="2000"/>
        </a:p>
      </dgm:t>
    </dgm:pt>
    <dgm:pt modelId="{29726BC3-CFE9-4AF2-AF57-8E5054891E02}">
      <dgm:prSet custT="1"/>
      <dgm:spPr/>
      <dgm:t>
        <a:bodyPr/>
        <a:lstStyle/>
        <a:p>
          <a:r>
            <a:rPr lang="en-US" sz="2400"/>
            <a:t>Burnout can be diagnosed in // with other psychiatric disorder such as depression</a:t>
          </a:r>
        </a:p>
      </dgm:t>
    </dgm:pt>
    <dgm:pt modelId="{C3D5AC72-CB1C-4C09-9A32-58C6F180ADCE}" type="parTrans" cxnId="{C0AE5B45-C90B-48C9-B2CB-4FE867C42750}">
      <dgm:prSet/>
      <dgm:spPr/>
      <dgm:t>
        <a:bodyPr/>
        <a:lstStyle/>
        <a:p>
          <a:endParaRPr lang="en-US" sz="2000"/>
        </a:p>
      </dgm:t>
    </dgm:pt>
    <dgm:pt modelId="{26247098-46FC-4F6F-BF07-EA837E7B67D3}" type="sibTrans" cxnId="{C0AE5B45-C90B-48C9-B2CB-4FE867C42750}">
      <dgm:prSet/>
      <dgm:spPr/>
      <dgm:t>
        <a:bodyPr/>
        <a:lstStyle/>
        <a:p>
          <a:endParaRPr lang="en-US" sz="2000"/>
        </a:p>
      </dgm:t>
    </dgm:pt>
    <dgm:pt modelId="{F2628086-FAC4-44F4-A074-291C0B89D83A}">
      <dgm:prSet custT="1"/>
      <dgm:spPr/>
      <dgm:t>
        <a:bodyPr/>
        <a:lstStyle/>
        <a:p>
          <a:r>
            <a:rPr lang="en-US" sz="2000" dirty="0"/>
            <a:t>In the presence of a psychiatric secondary illness resulting from the burnout </a:t>
          </a:r>
          <a:r>
            <a:rPr lang="en-US" sz="2000" dirty="0">
              <a:sym typeface="Wingdings" panose="05000000000000000000" pitchFamily="2" charset="2"/>
            </a:rPr>
            <a:t></a:t>
          </a:r>
          <a:r>
            <a:rPr lang="en-US" sz="2000" dirty="0"/>
            <a:t> pronounced exhaustion component can be observed</a:t>
          </a:r>
        </a:p>
      </dgm:t>
    </dgm:pt>
    <dgm:pt modelId="{205BB162-3CFC-4C80-91F2-583C0007BE6C}" type="parTrans" cxnId="{31CE8C2E-3CA6-4426-9F82-DCEE35B122AF}">
      <dgm:prSet/>
      <dgm:spPr/>
      <dgm:t>
        <a:bodyPr/>
        <a:lstStyle/>
        <a:p>
          <a:endParaRPr lang="en-US" sz="2000"/>
        </a:p>
      </dgm:t>
    </dgm:pt>
    <dgm:pt modelId="{2C1FDA10-D795-45BC-93D4-68CE58276E56}" type="sibTrans" cxnId="{31CE8C2E-3CA6-4426-9F82-DCEE35B122AF}">
      <dgm:prSet/>
      <dgm:spPr/>
      <dgm:t>
        <a:bodyPr/>
        <a:lstStyle/>
        <a:p>
          <a:endParaRPr lang="en-US" sz="2000"/>
        </a:p>
      </dgm:t>
    </dgm:pt>
    <dgm:pt modelId="{A4283D2D-95B5-4D48-93B9-ECCC1C385FED}" type="pres">
      <dgm:prSet presAssocID="{0904D349-5477-4214-BF68-1D00B943F133}" presName="linear" presStyleCnt="0">
        <dgm:presLayoutVars>
          <dgm:animLvl val="lvl"/>
          <dgm:resizeHandles val="exact"/>
        </dgm:presLayoutVars>
      </dgm:prSet>
      <dgm:spPr/>
    </dgm:pt>
    <dgm:pt modelId="{68DEE1DB-342B-420D-9717-9AC661D9913B}" type="pres">
      <dgm:prSet presAssocID="{4F905360-FD4F-4BA9-9FA5-3CCFD2670C79}" presName="parentText" presStyleLbl="node1" presStyleIdx="0" presStyleCnt="3">
        <dgm:presLayoutVars>
          <dgm:chMax val="0"/>
          <dgm:bulletEnabled val="1"/>
        </dgm:presLayoutVars>
      </dgm:prSet>
      <dgm:spPr/>
    </dgm:pt>
    <dgm:pt modelId="{3D03447C-6AF5-4BD0-A696-F4C03F138D99}" type="pres">
      <dgm:prSet presAssocID="{A6F5DE95-D427-4D19-8528-68DC6B1A287F}" presName="spacer" presStyleCnt="0"/>
      <dgm:spPr/>
    </dgm:pt>
    <dgm:pt modelId="{6E7204D2-DEEC-4EFC-B8A6-10342C4C4005}" type="pres">
      <dgm:prSet presAssocID="{A0DB6299-2869-43D9-829A-971B0AA4C78E}" presName="parentText" presStyleLbl="node1" presStyleIdx="1" presStyleCnt="3">
        <dgm:presLayoutVars>
          <dgm:chMax val="0"/>
          <dgm:bulletEnabled val="1"/>
        </dgm:presLayoutVars>
      </dgm:prSet>
      <dgm:spPr/>
    </dgm:pt>
    <dgm:pt modelId="{D675F3BC-7A17-4242-9F99-E73E3E7CF01B}" type="pres">
      <dgm:prSet presAssocID="{A0DB6299-2869-43D9-829A-971B0AA4C78E}" presName="childText" presStyleLbl="revTx" presStyleIdx="0" presStyleCnt="2">
        <dgm:presLayoutVars>
          <dgm:bulletEnabled val="1"/>
        </dgm:presLayoutVars>
      </dgm:prSet>
      <dgm:spPr/>
    </dgm:pt>
    <dgm:pt modelId="{5122AA09-ED8B-4329-B75C-35D2363B01FF}" type="pres">
      <dgm:prSet presAssocID="{29726BC3-CFE9-4AF2-AF57-8E5054891E02}" presName="parentText" presStyleLbl="node1" presStyleIdx="2" presStyleCnt="3">
        <dgm:presLayoutVars>
          <dgm:chMax val="0"/>
          <dgm:bulletEnabled val="1"/>
        </dgm:presLayoutVars>
      </dgm:prSet>
      <dgm:spPr/>
    </dgm:pt>
    <dgm:pt modelId="{D9258291-0BEA-41DD-BB4F-E11758EFF990}" type="pres">
      <dgm:prSet presAssocID="{29726BC3-CFE9-4AF2-AF57-8E5054891E02}" presName="childText" presStyleLbl="revTx" presStyleIdx="1" presStyleCnt="2">
        <dgm:presLayoutVars>
          <dgm:bulletEnabled val="1"/>
        </dgm:presLayoutVars>
      </dgm:prSet>
      <dgm:spPr/>
    </dgm:pt>
  </dgm:ptLst>
  <dgm:cxnLst>
    <dgm:cxn modelId="{8D54CF14-B786-4B44-A6EE-4D44167B4F62}" srcId="{0904D349-5477-4214-BF68-1D00B943F133}" destId="{4F905360-FD4F-4BA9-9FA5-3CCFD2670C79}" srcOrd="0" destOrd="0" parTransId="{54CAA4E7-2927-4E49-AD6D-C658E28198B5}" sibTransId="{A6F5DE95-D427-4D19-8528-68DC6B1A287F}"/>
    <dgm:cxn modelId="{10C23B19-2FB4-4A79-B0FB-4B8288605E51}" srcId="{0904D349-5477-4214-BF68-1D00B943F133}" destId="{A0DB6299-2869-43D9-829A-971B0AA4C78E}" srcOrd="1" destOrd="0" parTransId="{E43C8CD6-5277-4386-A49C-7111BD40E343}" sibTransId="{69BD9C31-3316-4C1A-942D-7D12DDAA6B91}"/>
    <dgm:cxn modelId="{31CE8C2E-3CA6-4426-9F82-DCEE35B122AF}" srcId="{29726BC3-CFE9-4AF2-AF57-8E5054891E02}" destId="{F2628086-FAC4-44F4-A074-291C0B89D83A}" srcOrd="0" destOrd="0" parTransId="{205BB162-3CFC-4C80-91F2-583C0007BE6C}" sibTransId="{2C1FDA10-D795-45BC-93D4-68CE58276E56}"/>
    <dgm:cxn modelId="{67359630-D958-446A-ACF0-E59108C91401}" srcId="{A0DB6299-2869-43D9-829A-971B0AA4C78E}" destId="{688EAE8E-CF55-4878-BF5D-B29B6D55D937}" srcOrd="0" destOrd="0" parTransId="{E28D8FE1-C0D8-4BE6-90CE-8ED6B080766B}" sibTransId="{2C091B8B-3E95-41D9-A92C-D3769243B951}"/>
    <dgm:cxn modelId="{B432B239-DDEF-4A13-B05A-DA75DB1E8F81}" type="presOf" srcId="{D060E44B-604D-4897-9FCC-A996CA41EEE3}" destId="{D675F3BC-7A17-4242-9F99-E73E3E7CF01B}" srcOrd="0" destOrd="1" presId="urn:microsoft.com/office/officeart/2005/8/layout/vList2"/>
    <dgm:cxn modelId="{04070361-030E-46C3-B030-7B653EF0FC5F}" srcId="{A0DB6299-2869-43D9-829A-971B0AA4C78E}" destId="{D060E44B-604D-4897-9FCC-A996CA41EEE3}" srcOrd="1" destOrd="0" parTransId="{5EAC1A1D-43A8-4053-A20A-863AD483BF7A}" sibTransId="{3C819792-F84C-42FD-9BAA-E3B8DD08A852}"/>
    <dgm:cxn modelId="{552F0543-8260-403F-ADB9-3653E6F5D73C}" srcId="{A0DB6299-2869-43D9-829A-971B0AA4C78E}" destId="{D42297C3-44D2-4C0D-B1EB-CECE800EE491}" srcOrd="2" destOrd="0" parTransId="{E2D40B97-7DEF-4C9F-87F1-C4F694E9125E}" sibTransId="{E64CED3A-B416-465E-A07A-8C777211290F}"/>
    <dgm:cxn modelId="{C0AE5B45-C90B-48C9-B2CB-4FE867C42750}" srcId="{0904D349-5477-4214-BF68-1D00B943F133}" destId="{29726BC3-CFE9-4AF2-AF57-8E5054891E02}" srcOrd="2" destOrd="0" parTransId="{C3D5AC72-CB1C-4C09-9A32-58C6F180ADCE}" sibTransId="{26247098-46FC-4F6F-BF07-EA837E7B67D3}"/>
    <dgm:cxn modelId="{275A6781-F2A4-4285-9356-271E5DF8F399}" type="presOf" srcId="{D42297C3-44D2-4C0D-B1EB-CECE800EE491}" destId="{D675F3BC-7A17-4242-9F99-E73E3E7CF01B}" srcOrd="0" destOrd="2" presId="urn:microsoft.com/office/officeart/2005/8/layout/vList2"/>
    <dgm:cxn modelId="{FCF8368C-A72B-4B80-8E53-CAF8FD1448B1}" type="presOf" srcId="{688EAE8E-CF55-4878-BF5D-B29B6D55D937}" destId="{D675F3BC-7A17-4242-9F99-E73E3E7CF01B}" srcOrd="0" destOrd="0" presId="urn:microsoft.com/office/officeart/2005/8/layout/vList2"/>
    <dgm:cxn modelId="{49878891-1958-4213-A20E-931219269865}" type="presOf" srcId="{4F905360-FD4F-4BA9-9FA5-3CCFD2670C79}" destId="{68DEE1DB-342B-420D-9717-9AC661D9913B}" srcOrd="0" destOrd="0" presId="urn:microsoft.com/office/officeart/2005/8/layout/vList2"/>
    <dgm:cxn modelId="{24F99FAA-FAE6-4FBB-BB5F-84CDD3822ABF}" type="presOf" srcId="{A0DB6299-2869-43D9-829A-971B0AA4C78E}" destId="{6E7204D2-DEEC-4EFC-B8A6-10342C4C4005}" srcOrd="0" destOrd="0" presId="urn:microsoft.com/office/officeart/2005/8/layout/vList2"/>
    <dgm:cxn modelId="{C50469AC-B9C6-4031-ADD4-FFA6F3B9F402}" type="presOf" srcId="{F2628086-FAC4-44F4-A074-291C0B89D83A}" destId="{D9258291-0BEA-41DD-BB4F-E11758EFF990}" srcOrd="0" destOrd="0" presId="urn:microsoft.com/office/officeart/2005/8/layout/vList2"/>
    <dgm:cxn modelId="{500C12D8-FECE-4916-B0BE-172E1EFA0D34}" type="presOf" srcId="{0904D349-5477-4214-BF68-1D00B943F133}" destId="{A4283D2D-95B5-4D48-93B9-ECCC1C385FED}" srcOrd="0" destOrd="0" presId="urn:microsoft.com/office/officeart/2005/8/layout/vList2"/>
    <dgm:cxn modelId="{31E59EFA-EEA3-435F-8A6C-842B80DD31D2}" type="presOf" srcId="{29726BC3-CFE9-4AF2-AF57-8E5054891E02}" destId="{5122AA09-ED8B-4329-B75C-35D2363B01FF}" srcOrd="0" destOrd="0" presId="urn:microsoft.com/office/officeart/2005/8/layout/vList2"/>
    <dgm:cxn modelId="{AC0E702D-1A40-4AF5-9B44-40BE4A1B2851}" type="presParOf" srcId="{A4283D2D-95B5-4D48-93B9-ECCC1C385FED}" destId="{68DEE1DB-342B-420D-9717-9AC661D9913B}" srcOrd="0" destOrd="0" presId="urn:microsoft.com/office/officeart/2005/8/layout/vList2"/>
    <dgm:cxn modelId="{EB8AAD29-1285-46C3-8805-8017D0FE7D84}" type="presParOf" srcId="{A4283D2D-95B5-4D48-93B9-ECCC1C385FED}" destId="{3D03447C-6AF5-4BD0-A696-F4C03F138D99}" srcOrd="1" destOrd="0" presId="urn:microsoft.com/office/officeart/2005/8/layout/vList2"/>
    <dgm:cxn modelId="{23173FFF-B1B0-457A-BC1C-BDF6A03AA835}" type="presParOf" srcId="{A4283D2D-95B5-4D48-93B9-ECCC1C385FED}" destId="{6E7204D2-DEEC-4EFC-B8A6-10342C4C4005}" srcOrd="2" destOrd="0" presId="urn:microsoft.com/office/officeart/2005/8/layout/vList2"/>
    <dgm:cxn modelId="{46A5D93E-74AD-4F33-AF66-5DA50909F4AB}" type="presParOf" srcId="{A4283D2D-95B5-4D48-93B9-ECCC1C385FED}" destId="{D675F3BC-7A17-4242-9F99-E73E3E7CF01B}" srcOrd="3" destOrd="0" presId="urn:microsoft.com/office/officeart/2005/8/layout/vList2"/>
    <dgm:cxn modelId="{4D51888A-7FEB-4F2C-B08C-D0A6417E3361}" type="presParOf" srcId="{A4283D2D-95B5-4D48-93B9-ECCC1C385FED}" destId="{5122AA09-ED8B-4329-B75C-35D2363B01FF}" srcOrd="4" destOrd="0" presId="urn:microsoft.com/office/officeart/2005/8/layout/vList2"/>
    <dgm:cxn modelId="{B26BDDEC-A5E6-46D1-85D4-B19496FE348C}" type="presParOf" srcId="{A4283D2D-95B5-4D48-93B9-ECCC1C385FED}" destId="{D9258291-0BEA-41DD-BB4F-E11758EFF99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3AEA200-4DB2-4AA6-9A61-000475031F8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A7E6378-917F-4FD3-8EF8-30EF15284226}">
      <dgm:prSet/>
      <dgm:spPr/>
      <dgm:t>
        <a:bodyPr/>
        <a:lstStyle/>
        <a:p>
          <a:r>
            <a:rPr lang="fr-BE"/>
            <a:t>Improve the relationship between the doctor/psychologist and the individuals</a:t>
          </a:r>
          <a:endParaRPr lang="en-US"/>
        </a:p>
      </dgm:t>
    </dgm:pt>
    <dgm:pt modelId="{94E5748E-A586-4EC5-A307-99ED46F92D9A}" type="parTrans" cxnId="{1C0796EE-C40E-4CB1-9AFF-48C7601ACB7E}">
      <dgm:prSet/>
      <dgm:spPr/>
      <dgm:t>
        <a:bodyPr/>
        <a:lstStyle/>
        <a:p>
          <a:endParaRPr lang="en-US"/>
        </a:p>
      </dgm:t>
    </dgm:pt>
    <dgm:pt modelId="{A8229E91-0894-477B-9632-DFC6AA855151}" type="sibTrans" cxnId="{1C0796EE-C40E-4CB1-9AFF-48C7601ACB7E}">
      <dgm:prSet/>
      <dgm:spPr/>
      <dgm:t>
        <a:bodyPr/>
        <a:lstStyle/>
        <a:p>
          <a:endParaRPr lang="en-US"/>
        </a:p>
      </dgm:t>
    </dgm:pt>
    <dgm:pt modelId="{8B5013A3-D3C5-4887-926E-63BC01EDA102}">
      <dgm:prSet/>
      <dgm:spPr/>
      <dgm:t>
        <a:bodyPr/>
        <a:lstStyle/>
        <a:p>
          <a:r>
            <a:rPr lang="fr-BE"/>
            <a:t>Good stress management system (toolbox)</a:t>
          </a:r>
          <a:endParaRPr lang="en-US"/>
        </a:p>
      </dgm:t>
    </dgm:pt>
    <dgm:pt modelId="{6C218B08-7524-4406-96D4-34220120A628}" type="parTrans" cxnId="{C8759268-2E5C-4BE8-9D19-9A4B8714E772}">
      <dgm:prSet/>
      <dgm:spPr/>
      <dgm:t>
        <a:bodyPr/>
        <a:lstStyle/>
        <a:p>
          <a:endParaRPr lang="en-US"/>
        </a:p>
      </dgm:t>
    </dgm:pt>
    <dgm:pt modelId="{B8A3036A-A628-4AFB-9228-54EECEC6E31A}" type="sibTrans" cxnId="{C8759268-2E5C-4BE8-9D19-9A4B8714E772}">
      <dgm:prSet/>
      <dgm:spPr/>
      <dgm:t>
        <a:bodyPr/>
        <a:lstStyle/>
        <a:p>
          <a:endParaRPr lang="en-US"/>
        </a:p>
      </dgm:t>
    </dgm:pt>
    <dgm:pt modelId="{1923BEBF-87B8-4337-AAC8-E6E6B783D456}">
      <dgm:prSet/>
      <dgm:spPr/>
      <dgm:t>
        <a:bodyPr/>
        <a:lstStyle/>
        <a:p>
          <a:r>
            <a:rPr lang="fr-BE"/>
            <a:t>Peer support system</a:t>
          </a:r>
          <a:endParaRPr lang="en-US"/>
        </a:p>
      </dgm:t>
    </dgm:pt>
    <dgm:pt modelId="{04957CC2-76E8-4705-97EC-711FCD880739}" type="parTrans" cxnId="{D3E8E27A-2C23-4AA1-B443-22FFD9E32422}">
      <dgm:prSet/>
      <dgm:spPr/>
      <dgm:t>
        <a:bodyPr/>
        <a:lstStyle/>
        <a:p>
          <a:endParaRPr lang="en-US"/>
        </a:p>
      </dgm:t>
    </dgm:pt>
    <dgm:pt modelId="{5237CF6B-F344-4FA9-A7D9-8016CBF0A2DB}" type="sibTrans" cxnId="{D3E8E27A-2C23-4AA1-B443-22FFD9E32422}">
      <dgm:prSet/>
      <dgm:spPr/>
      <dgm:t>
        <a:bodyPr/>
        <a:lstStyle/>
        <a:p>
          <a:endParaRPr lang="en-US"/>
        </a:p>
      </dgm:t>
    </dgm:pt>
    <dgm:pt modelId="{BCFA19CF-6F4D-48AE-85E9-8E4244C5A4A4}">
      <dgm:prSet/>
      <dgm:spPr/>
      <dgm:t>
        <a:bodyPr/>
        <a:lstStyle/>
        <a:p>
          <a:r>
            <a:rPr lang="fr-BE"/>
            <a:t>Prevention </a:t>
          </a:r>
          <a:r>
            <a:rPr lang="fr-BE">
              <a:sym typeface="Wingdings" panose="05000000000000000000" pitchFamily="2" charset="2"/>
            </a:rPr>
            <a:t></a:t>
          </a:r>
          <a:r>
            <a:rPr lang="fr-BE"/>
            <a:t> Well-being</a:t>
          </a:r>
          <a:endParaRPr lang="en-US"/>
        </a:p>
      </dgm:t>
    </dgm:pt>
    <dgm:pt modelId="{76BDF1C4-DC5B-4852-9C81-C84C886DF1C0}" type="parTrans" cxnId="{71BFD6DE-C78A-44D1-A4B4-5B39759BC560}">
      <dgm:prSet/>
      <dgm:spPr/>
      <dgm:t>
        <a:bodyPr/>
        <a:lstStyle/>
        <a:p>
          <a:endParaRPr lang="en-US"/>
        </a:p>
      </dgm:t>
    </dgm:pt>
    <dgm:pt modelId="{63482E57-0C1B-4FB8-8B11-38AEA3C2C43E}" type="sibTrans" cxnId="{71BFD6DE-C78A-44D1-A4B4-5B39759BC560}">
      <dgm:prSet/>
      <dgm:spPr/>
      <dgm:t>
        <a:bodyPr/>
        <a:lstStyle/>
        <a:p>
          <a:endParaRPr lang="en-US"/>
        </a:p>
      </dgm:t>
    </dgm:pt>
    <dgm:pt modelId="{6E561D56-4DFD-4A22-9B41-6AEA92E83E10}">
      <dgm:prSet/>
      <dgm:spPr/>
      <dgm:t>
        <a:bodyPr/>
        <a:lstStyle/>
        <a:p>
          <a:r>
            <a:rPr lang="fr-BE"/>
            <a:t>Information adapted to the population</a:t>
          </a:r>
          <a:endParaRPr lang="en-US"/>
        </a:p>
      </dgm:t>
    </dgm:pt>
    <dgm:pt modelId="{CF475071-A064-4932-8A9F-0C427715A620}" type="parTrans" cxnId="{DC3B5F71-9AF4-40BC-AFE5-3FD8BE53D749}">
      <dgm:prSet/>
      <dgm:spPr/>
      <dgm:t>
        <a:bodyPr/>
        <a:lstStyle/>
        <a:p>
          <a:endParaRPr lang="en-US"/>
        </a:p>
      </dgm:t>
    </dgm:pt>
    <dgm:pt modelId="{6B4B2757-BAA2-48E3-8C78-C09730826CA7}" type="sibTrans" cxnId="{DC3B5F71-9AF4-40BC-AFE5-3FD8BE53D749}">
      <dgm:prSet/>
      <dgm:spPr/>
      <dgm:t>
        <a:bodyPr/>
        <a:lstStyle/>
        <a:p>
          <a:endParaRPr lang="en-US"/>
        </a:p>
      </dgm:t>
    </dgm:pt>
    <dgm:pt modelId="{34BCFDE4-D733-4F98-A476-D3FECEAFDA26}">
      <dgm:prSet/>
      <dgm:spPr/>
      <dgm:t>
        <a:bodyPr/>
        <a:lstStyle/>
        <a:p>
          <a:r>
            <a:rPr lang="fr-BE"/>
            <a:t>Information for the management</a:t>
          </a:r>
          <a:endParaRPr lang="en-US"/>
        </a:p>
      </dgm:t>
    </dgm:pt>
    <dgm:pt modelId="{2608DBE8-E891-4786-BC7B-8B8DC7F0B6D0}" type="parTrans" cxnId="{DC09644C-2E5A-4A51-9DA2-605168922CAC}">
      <dgm:prSet/>
      <dgm:spPr/>
      <dgm:t>
        <a:bodyPr/>
        <a:lstStyle/>
        <a:p>
          <a:endParaRPr lang="en-US"/>
        </a:p>
      </dgm:t>
    </dgm:pt>
    <dgm:pt modelId="{321AD1A4-F9C2-4460-BEBA-7E5778D6F75F}" type="sibTrans" cxnId="{DC09644C-2E5A-4A51-9DA2-605168922CAC}">
      <dgm:prSet/>
      <dgm:spPr/>
      <dgm:t>
        <a:bodyPr/>
        <a:lstStyle/>
        <a:p>
          <a:endParaRPr lang="en-US"/>
        </a:p>
      </dgm:t>
    </dgm:pt>
    <dgm:pt modelId="{096E343F-D760-422D-9DD4-7CF6345225B8}" type="pres">
      <dgm:prSet presAssocID="{83AEA200-4DB2-4AA6-9A61-000475031F84}" presName="linear" presStyleCnt="0">
        <dgm:presLayoutVars>
          <dgm:animLvl val="lvl"/>
          <dgm:resizeHandles val="exact"/>
        </dgm:presLayoutVars>
      </dgm:prSet>
      <dgm:spPr/>
    </dgm:pt>
    <dgm:pt modelId="{551DCD0A-DA9F-4EB5-BE87-18AA99C7F67C}" type="pres">
      <dgm:prSet presAssocID="{8A7E6378-917F-4FD3-8EF8-30EF15284226}" presName="parentText" presStyleLbl="node1" presStyleIdx="0" presStyleCnt="4">
        <dgm:presLayoutVars>
          <dgm:chMax val="0"/>
          <dgm:bulletEnabled val="1"/>
        </dgm:presLayoutVars>
      </dgm:prSet>
      <dgm:spPr/>
    </dgm:pt>
    <dgm:pt modelId="{E58C6953-438A-46C4-94C5-EAADD09055BF}" type="pres">
      <dgm:prSet presAssocID="{A8229E91-0894-477B-9632-DFC6AA855151}" presName="spacer" presStyleCnt="0"/>
      <dgm:spPr/>
    </dgm:pt>
    <dgm:pt modelId="{B90ADEA0-8FF8-40EF-A82D-53FE5D0029D9}" type="pres">
      <dgm:prSet presAssocID="{8B5013A3-D3C5-4887-926E-63BC01EDA102}" presName="parentText" presStyleLbl="node1" presStyleIdx="1" presStyleCnt="4">
        <dgm:presLayoutVars>
          <dgm:chMax val="0"/>
          <dgm:bulletEnabled val="1"/>
        </dgm:presLayoutVars>
      </dgm:prSet>
      <dgm:spPr/>
    </dgm:pt>
    <dgm:pt modelId="{7B10B592-F828-4B9E-9865-03C2EAC21EFF}" type="pres">
      <dgm:prSet presAssocID="{B8A3036A-A628-4AFB-9228-54EECEC6E31A}" presName="spacer" presStyleCnt="0"/>
      <dgm:spPr/>
    </dgm:pt>
    <dgm:pt modelId="{9397BCF1-FBD7-4975-A404-0AFEE10A1EAE}" type="pres">
      <dgm:prSet presAssocID="{1923BEBF-87B8-4337-AAC8-E6E6B783D456}" presName="parentText" presStyleLbl="node1" presStyleIdx="2" presStyleCnt="4">
        <dgm:presLayoutVars>
          <dgm:chMax val="0"/>
          <dgm:bulletEnabled val="1"/>
        </dgm:presLayoutVars>
      </dgm:prSet>
      <dgm:spPr/>
    </dgm:pt>
    <dgm:pt modelId="{79E38038-E924-4E7D-A66C-137C1E082284}" type="pres">
      <dgm:prSet presAssocID="{5237CF6B-F344-4FA9-A7D9-8016CBF0A2DB}" presName="spacer" presStyleCnt="0"/>
      <dgm:spPr/>
    </dgm:pt>
    <dgm:pt modelId="{2EE784FF-4F0D-4416-A40D-BC722F84BBE5}" type="pres">
      <dgm:prSet presAssocID="{BCFA19CF-6F4D-48AE-85E9-8E4244C5A4A4}" presName="parentText" presStyleLbl="node1" presStyleIdx="3" presStyleCnt="4">
        <dgm:presLayoutVars>
          <dgm:chMax val="0"/>
          <dgm:bulletEnabled val="1"/>
        </dgm:presLayoutVars>
      </dgm:prSet>
      <dgm:spPr/>
    </dgm:pt>
    <dgm:pt modelId="{9F70D702-D9DF-4790-BABA-14F945BDE13B}" type="pres">
      <dgm:prSet presAssocID="{BCFA19CF-6F4D-48AE-85E9-8E4244C5A4A4}" presName="childText" presStyleLbl="revTx" presStyleIdx="0" presStyleCnt="1">
        <dgm:presLayoutVars>
          <dgm:bulletEnabled val="1"/>
        </dgm:presLayoutVars>
      </dgm:prSet>
      <dgm:spPr/>
    </dgm:pt>
  </dgm:ptLst>
  <dgm:cxnLst>
    <dgm:cxn modelId="{EDA16B47-1E36-4156-9887-DD3F5D4B351A}" type="presOf" srcId="{83AEA200-4DB2-4AA6-9A61-000475031F84}" destId="{096E343F-D760-422D-9DD4-7CF6345225B8}" srcOrd="0" destOrd="0" presId="urn:microsoft.com/office/officeart/2005/8/layout/vList2"/>
    <dgm:cxn modelId="{C8759268-2E5C-4BE8-9D19-9A4B8714E772}" srcId="{83AEA200-4DB2-4AA6-9A61-000475031F84}" destId="{8B5013A3-D3C5-4887-926E-63BC01EDA102}" srcOrd="1" destOrd="0" parTransId="{6C218B08-7524-4406-96D4-34220120A628}" sibTransId="{B8A3036A-A628-4AFB-9228-54EECEC6E31A}"/>
    <dgm:cxn modelId="{ED669648-3F34-4D73-A9ED-2E6EC34CC042}" type="presOf" srcId="{6E561D56-4DFD-4A22-9B41-6AEA92E83E10}" destId="{9F70D702-D9DF-4790-BABA-14F945BDE13B}" srcOrd="0" destOrd="0" presId="urn:microsoft.com/office/officeart/2005/8/layout/vList2"/>
    <dgm:cxn modelId="{DC09644C-2E5A-4A51-9DA2-605168922CAC}" srcId="{BCFA19CF-6F4D-48AE-85E9-8E4244C5A4A4}" destId="{34BCFDE4-D733-4F98-A476-D3FECEAFDA26}" srcOrd="1" destOrd="0" parTransId="{2608DBE8-E891-4786-BC7B-8B8DC7F0B6D0}" sibTransId="{321AD1A4-F9C2-4460-BEBA-7E5778D6F75F}"/>
    <dgm:cxn modelId="{DC3B5F71-9AF4-40BC-AFE5-3FD8BE53D749}" srcId="{BCFA19CF-6F4D-48AE-85E9-8E4244C5A4A4}" destId="{6E561D56-4DFD-4A22-9B41-6AEA92E83E10}" srcOrd="0" destOrd="0" parTransId="{CF475071-A064-4932-8A9F-0C427715A620}" sibTransId="{6B4B2757-BAA2-48E3-8C78-C09730826CA7}"/>
    <dgm:cxn modelId="{C6D2C872-B29F-46FC-8181-D6417CAEEBD8}" type="presOf" srcId="{8B5013A3-D3C5-4887-926E-63BC01EDA102}" destId="{B90ADEA0-8FF8-40EF-A82D-53FE5D0029D9}" srcOrd="0" destOrd="0" presId="urn:microsoft.com/office/officeart/2005/8/layout/vList2"/>
    <dgm:cxn modelId="{D3E8E27A-2C23-4AA1-B443-22FFD9E32422}" srcId="{83AEA200-4DB2-4AA6-9A61-000475031F84}" destId="{1923BEBF-87B8-4337-AAC8-E6E6B783D456}" srcOrd="2" destOrd="0" parTransId="{04957CC2-76E8-4705-97EC-711FCD880739}" sibTransId="{5237CF6B-F344-4FA9-A7D9-8016CBF0A2DB}"/>
    <dgm:cxn modelId="{2390708F-17C6-4CF0-914C-8B90D331B9D3}" type="presOf" srcId="{8A7E6378-917F-4FD3-8EF8-30EF15284226}" destId="{551DCD0A-DA9F-4EB5-BE87-18AA99C7F67C}" srcOrd="0" destOrd="0" presId="urn:microsoft.com/office/officeart/2005/8/layout/vList2"/>
    <dgm:cxn modelId="{C40B13A1-CD91-4A56-85DF-8B78CE426182}" type="presOf" srcId="{1923BEBF-87B8-4337-AAC8-E6E6B783D456}" destId="{9397BCF1-FBD7-4975-A404-0AFEE10A1EAE}" srcOrd="0" destOrd="0" presId="urn:microsoft.com/office/officeart/2005/8/layout/vList2"/>
    <dgm:cxn modelId="{D27D18A6-CBC7-4528-AF55-D25021D0AA0F}" type="presOf" srcId="{BCFA19CF-6F4D-48AE-85E9-8E4244C5A4A4}" destId="{2EE784FF-4F0D-4416-A40D-BC722F84BBE5}" srcOrd="0" destOrd="0" presId="urn:microsoft.com/office/officeart/2005/8/layout/vList2"/>
    <dgm:cxn modelId="{F04BD5DE-6BD3-4D78-BF7F-AFFE05501D34}" type="presOf" srcId="{34BCFDE4-D733-4F98-A476-D3FECEAFDA26}" destId="{9F70D702-D9DF-4790-BABA-14F945BDE13B}" srcOrd="0" destOrd="1" presId="urn:microsoft.com/office/officeart/2005/8/layout/vList2"/>
    <dgm:cxn modelId="{71BFD6DE-C78A-44D1-A4B4-5B39759BC560}" srcId="{83AEA200-4DB2-4AA6-9A61-000475031F84}" destId="{BCFA19CF-6F4D-48AE-85E9-8E4244C5A4A4}" srcOrd="3" destOrd="0" parTransId="{76BDF1C4-DC5B-4852-9C81-C84C886DF1C0}" sibTransId="{63482E57-0C1B-4FB8-8B11-38AEA3C2C43E}"/>
    <dgm:cxn modelId="{1C0796EE-C40E-4CB1-9AFF-48C7601ACB7E}" srcId="{83AEA200-4DB2-4AA6-9A61-000475031F84}" destId="{8A7E6378-917F-4FD3-8EF8-30EF15284226}" srcOrd="0" destOrd="0" parTransId="{94E5748E-A586-4EC5-A307-99ED46F92D9A}" sibTransId="{A8229E91-0894-477B-9632-DFC6AA855151}"/>
    <dgm:cxn modelId="{270A5743-AE0A-4547-BBBC-49F548991F25}" type="presParOf" srcId="{096E343F-D760-422D-9DD4-7CF6345225B8}" destId="{551DCD0A-DA9F-4EB5-BE87-18AA99C7F67C}" srcOrd="0" destOrd="0" presId="urn:microsoft.com/office/officeart/2005/8/layout/vList2"/>
    <dgm:cxn modelId="{593C7600-C9E2-43EC-9897-13FE8772C1D1}" type="presParOf" srcId="{096E343F-D760-422D-9DD4-7CF6345225B8}" destId="{E58C6953-438A-46C4-94C5-EAADD09055BF}" srcOrd="1" destOrd="0" presId="urn:microsoft.com/office/officeart/2005/8/layout/vList2"/>
    <dgm:cxn modelId="{CCA9BE4D-6A8F-4846-9CBB-157FAF88623F}" type="presParOf" srcId="{096E343F-D760-422D-9DD4-7CF6345225B8}" destId="{B90ADEA0-8FF8-40EF-A82D-53FE5D0029D9}" srcOrd="2" destOrd="0" presId="urn:microsoft.com/office/officeart/2005/8/layout/vList2"/>
    <dgm:cxn modelId="{7FA17CC3-0E16-4B5B-8F07-71665F522EA8}" type="presParOf" srcId="{096E343F-D760-422D-9DD4-7CF6345225B8}" destId="{7B10B592-F828-4B9E-9865-03C2EAC21EFF}" srcOrd="3" destOrd="0" presId="urn:microsoft.com/office/officeart/2005/8/layout/vList2"/>
    <dgm:cxn modelId="{01EEE486-96B0-4611-8942-80A1A26ECF17}" type="presParOf" srcId="{096E343F-D760-422D-9DD4-7CF6345225B8}" destId="{9397BCF1-FBD7-4975-A404-0AFEE10A1EAE}" srcOrd="4" destOrd="0" presId="urn:microsoft.com/office/officeart/2005/8/layout/vList2"/>
    <dgm:cxn modelId="{A9BD060A-3E2E-4DB5-8C0F-B66C2BF5AFB2}" type="presParOf" srcId="{096E343F-D760-422D-9DD4-7CF6345225B8}" destId="{79E38038-E924-4E7D-A66C-137C1E082284}" srcOrd="5" destOrd="0" presId="urn:microsoft.com/office/officeart/2005/8/layout/vList2"/>
    <dgm:cxn modelId="{1730316C-742F-4BCE-AB1F-CE5673F96C0E}" type="presParOf" srcId="{096E343F-D760-422D-9DD4-7CF6345225B8}" destId="{2EE784FF-4F0D-4416-A40D-BC722F84BBE5}" srcOrd="6" destOrd="0" presId="urn:microsoft.com/office/officeart/2005/8/layout/vList2"/>
    <dgm:cxn modelId="{F9BB46C9-C48B-4A6F-9026-D9DE18429185}" type="presParOf" srcId="{096E343F-D760-422D-9DD4-7CF6345225B8}" destId="{9F70D702-D9DF-4790-BABA-14F945BDE13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E532EC-BD97-40C8-A361-69D23D5FE9D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75DB6176-3FAB-4576-A530-925321D1DA5C}">
      <dgm:prSet custT="1"/>
      <dgm:spPr/>
      <dgm:t>
        <a:bodyPr/>
        <a:lstStyle/>
        <a:p>
          <a:r>
            <a:rPr lang="fr-BE" sz="2000" dirty="0" err="1"/>
            <a:t>Evaluate</a:t>
          </a:r>
          <a:r>
            <a:rPr lang="fr-BE" sz="2000" dirty="0"/>
            <a:t> </a:t>
          </a:r>
          <a:r>
            <a:rPr lang="fr-BE" sz="2000" dirty="0" err="1"/>
            <a:t>whether</a:t>
          </a:r>
          <a:r>
            <a:rPr lang="fr-BE" sz="2000" dirty="0"/>
            <a:t> </a:t>
          </a:r>
          <a:r>
            <a:rPr lang="fr-BE" sz="2000" dirty="0" err="1"/>
            <a:t>we</a:t>
          </a:r>
          <a:r>
            <a:rPr lang="fr-BE" sz="2000" dirty="0"/>
            <a:t> can </a:t>
          </a:r>
          <a:r>
            <a:rPr lang="fr-BE" sz="2000" dirty="0" err="1"/>
            <a:t>consider</a:t>
          </a:r>
          <a:r>
            <a:rPr lang="fr-BE" sz="2000" dirty="0"/>
            <a:t> a burnout or not</a:t>
          </a:r>
          <a:endParaRPr lang="en-US" sz="2000" dirty="0"/>
        </a:p>
      </dgm:t>
    </dgm:pt>
    <dgm:pt modelId="{9CD83759-DB46-42CE-BCCF-B8CD5EB1C666}" type="parTrans" cxnId="{C1C26B1E-D5A9-4CDE-8E58-26FCEDCC4015}">
      <dgm:prSet/>
      <dgm:spPr/>
      <dgm:t>
        <a:bodyPr/>
        <a:lstStyle/>
        <a:p>
          <a:endParaRPr lang="en-US"/>
        </a:p>
      </dgm:t>
    </dgm:pt>
    <dgm:pt modelId="{08F9E809-1C79-402E-BE78-EA67F87052FA}" type="sibTrans" cxnId="{C1C26B1E-D5A9-4CDE-8E58-26FCEDCC4015}">
      <dgm:prSet/>
      <dgm:spPr/>
      <dgm:t>
        <a:bodyPr/>
        <a:lstStyle/>
        <a:p>
          <a:endParaRPr lang="en-US"/>
        </a:p>
      </dgm:t>
    </dgm:pt>
    <dgm:pt modelId="{CADD59A0-BD5F-42F9-BA77-87E065188B5E}">
      <dgm:prSet custT="1"/>
      <dgm:spPr/>
      <dgm:t>
        <a:bodyPr/>
        <a:lstStyle/>
        <a:p>
          <a:r>
            <a:rPr lang="fr-BE" sz="2000" dirty="0" err="1"/>
            <a:t>Clinical</a:t>
          </a:r>
          <a:r>
            <a:rPr lang="fr-BE" sz="2000" dirty="0"/>
            <a:t> manifestations</a:t>
          </a:r>
          <a:endParaRPr lang="en-US" sz="2000" dirty="0"/>
        </a:p>
      </dgm:t>
    </dgm:pt>
    <dgm:pt modelId="{96A27F0B-B45B-4E70-95F6-98A489DFDB2B}" type="parTrans" cxnId="{45F3AEA2-AC16-462F-B08D-849CC2201294}">
      <dgm:prSet/>
      <dgm:spPr/>
      <dgm:t>
        <a:bodyPr/>
        <a:lstStyle/>
        <a:p>
          <a:endParaRPr lang="en-US"/>
        </a:p>
      </dgm:t>
    </dgm:pt>
    <dgm:pt modelId="{F48888A7-EB57-4F5A-9A4A-7AF8313D95DC}" type="sibTrans" cxnId="{45F3AEA2-AC16-462F-B08D-849CC2201294}">
      <dgm:prSet/>
      <dgm:spPr/>
      <dgm:t>
        <a:bodyPr/>
        <a:lstStyle/>
        <a:p>
          <a:endParaRPr lang="en-US"/>
        </a:p>
      </dgm:t>
    </dgm:pt>
    <dgm:pt modelId="{4806D3FC-8F81-4F2B-8BA1-404651B5FF51}">
      <dgm:prSet custT="1"/>
      <dgm:spPr/>
      <dgm:t>
        <a:bodyPr/>
        <a:lstStyle/>
        <a:p>
          <a:r>
            <a:rPr lang="fr-BE" sz="2000" dirty="0" err="1"/>
            <a:t>Defined</a:t>
          </a:r>
          <a:r>
            <a:rPr lang="fr-BE" sz="2000" dirty="0"/>
            <a:t> </a:t>
          </a:r>
          <a:r>
            <a:rPr lang="fr-BE" sz="2000" dirty="0" err="1"/>
            <a:t>criteria</a:t>
          </a:r>
          <a:endParaRPr lang="en-US" sz="2000" dirty="0"/>
        </a:p>
      </dgm:t>
    </dgm:pt>
    <dgm:pt modelId="{0CFB64BE-B8DA-4B06-81EA-7735E3C48D2B}" type="parTrans" cxnId="{FB7DE940-E8C2-4AD3-95A6-278B5C650387}">
      <dgm:prSet/>
      <dgm:spPr/>
      <dgm:t>
        <a:bodyPr/>
        <a:lstStyle/>
        <a:p>
          <a:endParaRPr lang="en-US"/>
        </a:p>
      </dgm:t>
    </dgm:pt>
    <dgm:pt modelId="{2FC5C240-CE14-44E3-A96B-BDCFB3E15320}" type="sibTrans" cxnId="{FB7DE940-E8C2-4AD3-95A6-278B5C650387}">
      <dgm:prSet/>
      <dgm:spPr/>
      <dgm:t>
        <a:bodyPr/>
        <a:lstStyle/>
        <a:p>
          <a:endParaRPr lang="en-US"/>
        </a:p>
      </dgm:t>
    </dgm:pt>
    <dgm:pt modelId="{7815D3A0-200B-46CD-A96F-4ED23305BF7D}">
      <dgm:prSet custT="1"/>
      <dgm:spPr/>
      <dgm:t>
        <a:bodyPr/>
        <a:lstStyle/>
        <a:p>
          <a:r>
            <a:rPr lang="fr-BE" sz="2000" dirty="0" err="1"/>
            <a:t>Working</a:t>
          </a:r>
          <a:r>
            <a:rPr lang="fr-BE" sz="2000" dirty="0"/>
            <a:t> conditions</a:t>
          </a:r>
          <a:endParaRPr lang="en-US" sz="2000" dirty="0"/>
        </a:p>
      </dgm:t>
    </dgm:pt>
    <dgm:pt modelId="{51F5E736-AD4D-4E3A-BB15-342A0ABAF8A0}" type="parTrans" cxnId="{50FBB33B-904A-4BFC-B430-193EAB727CD7}">
      <dgm:prSet/>
      <dgm:spPr/>
      <dgm:t>
        <a:bodyPr/>
        <a:lstStyle/>
        <a:p>
          <a:endParaRPr lang="en-US"/>
        </a:p>
      </dgm:t>
    </dgm:pt>
    <dgm:pt modelId="{902FD6C5-3B3B-42D6-AEE0-2556FEE6224E}" type="sibTrans" cxnId="{50FBB33B-904A-4BFC-B430-193EAB727CD7}">
      <dgm:prSet/>
      <dgm:spPr/>
      <dgm:t>
        <a:bodyPr/>
        <a:lstStyle/>
        <a:p>
          <a:endParaRPr lang="en-US"/>
        </a:p>
      </dgm:t>
    </dgm:pt>
    <dgm:pt modelId="{986EAC2E-5A45-45EF-8430-3D39141F5B63}">
      <dgm:prSet custT="1"/>
      <dgm:spPr/>
      <dgm:t>
        <a:bodyPr/>
        <a:lstStyle/>
        <a:p>
          <a:r>
            <a:rPr lang="fr-BE" sz="2000" dirty="0" err="1"/>
            <a:t>Individual</a:t>
          </a:r>
          <a:r>
            <a:rPr lang="fr-BE" sz="2000" dirty="0"/>
            <a:t> </a:t>
          </a:r>
          <a:r>
            <a:rPr lang="fr-BE" sz="2000" dirty="0" err="1"/>
            <a:t>sensitivity</a:t>
          </a:r>
          <a:r>
            <a:rPr lang="fr-BE" sz="2000" dirty="0"/>
            <a:t> </a:t>
          </a:r>
          <a:r>
            <a:rPr lang="fr-BE" sz="2000" dirty="0" err="1"/>
            <a:t>factors</a:t>
          </a:r>
          <a:r>
            <a:rPr lang="fr-BE" sz="2000" dirty="0"/>
            <a:t> </a:t>
          </a:r>
          <a:r>
            <a:rPr lang="fr-BE" sz="2000" dirty="0">
              <a:sym typeface="Wingdings" panose="05000000000000000000" pitchFamily="2" charset="2"/>
            </a:rPr>
            <a:t></a:t>
          </a:r>
          <a:r>
            <a:rPr lang="fr-BE" sz="2000" dirty="0"/>
            <a:t> </a:t>
          </a:r>
          <a:r>
            <a:rPr lang="fr-BE" sz="2000" dirty="0" err="1"/>
            <a:t>risk</a:t>
          </a:r>
          <a:r>
            <a:rPr lang="fr-BE" sz="2000" dirty="0"/>
            <a:t> </a:t>
          </a:r>
          <a:r>
            <a:rPr lang="fr-BE" sz="2000" dirty="0" err="1"/>
            <a:t>factors</a:t>
          </a:r>
          <a:endParaRPr lang="en-US" sz="2000" dirty="0"/>
        </a:p>
      </dgm:t>
    </dgm:pt>
    <dgm:pt modelId="{7BE5F639-2B88-4C7F-B190-8C99D94F43C7}" type="parTrans" cxnId="{39A50E0F-48D7-4082-8208-42A164B79FE7}">
      <dgm:prSet/>
      <dgm:spPr/>
      <dgm:t>
        <a:bodyPr/>
        <a:lstStyle/>
        <a:p>
          <a:endParaRPr lang="en-US"/>
        </a:p>
      </dgm:t>
    </dgm:pt>
    <dgm:pt modelId="{CD810D5D-9701-4059-A583-988AABF0DFCB}" type="sibTrans" cxnId="{39A50E0F-48D7-4082-8208-42A164B79FE7}">
      <dgm:prSet/>
      <dgm:spPr/>
      <dgm:t>
        <a:bodyPr/>
        <a:lstStyle/>
        <a:p>
          <a:endParaRPr lang="en-US"/>
        </a:p>
      </dgm:t>
    </dgm:pt>
    <dgm:pt modelId="{4204FFE3-F2A8-4169-9B8B-5E4CAF05FE89}">
      <dgm:prSet custT="1"/>
      <dgm:spPr/>
      <dgm:t>
        <a:bodyPr/>
        <a:lstStyle/>
        <a:p>
          <a:r>
            <a:rPr lang="fr-BE" sz="2000" dirty="0"/>
            <a:t>Expertise for burnout </a:t>
          </a:r>
          <a:r>
            <a:rPr lang="fr-BE" sz="2000" dirty="0">
              <a:sym typeface="Wingdings" panose="05000000000000000000" pitchFamily="2" charset="2"/>
            </a:rPr>
            <a:t></a:t>
          </a:r>
          <a:r>
            <a:rPr lang="fr-BE" sz="2000" dirty="0"/>
            <a:t> 6 components:</a:t>
          </a:r>
          <a:endParaRPr lang="en-US" sz="2000" dirty="0"/>
        </a:p>
      </dgm:t>
    </dgm:pt>
    <dgm:pt modelId="{56A413B2-8B50-41B1-A996-17CCAE1A0CB8}" type="parTrans" cxnId="{F4B21BA0-0DFD-455D-9D77-0F42D5E5FD38}">
      <dgm:prSet/>
      <dgm:spPr/>
      <dgm:t>
        <a:bodyPr/>
        <a:lstStyle/>
        <a:p>
          <a:endParaRPr lang="en-US"/>
        </a:p>
      </dgm:t>
    </dgm:pt>
    <dgm:pt modelId="{AD5EFE6A-41F7-4469-9D7A-28B170BADCC4}" type="sibTrans" cxnId="{F4B21BA0-0DFD-455D-9D77-0F42D5E5FD38}">
      <dgm:prSet/>
      <dgm:spPr/>
      <dgm:t>
        <a:bodyPr/>
        <a:lstStyle/>
        <a:p>
          <a:endParaRPr lang="en-US"/>
        </a:p>
      </dgm:t>
    </dgm:pt>
    <dgm:pt modelId="{BE801907-507B-4798-807A-1F533E6E5EFF}">
      <dgm:prSet custT="1"/>
      <dgm:spPr/>
      <dgm:t>
        <a:bodyPr/>
        <a:lstStyle/>
        <a:p>
          <a:r>
            <a:rPr lang="en-US" sz="2000" dirty="0"/>
            <a:t>anamnesis, </a:t>
          </a:r>
        </a:p>
      </dgm:t>
    </dgm:pt>
    <dgm:pt modelId="{6979EB63-AB6F-46AD-8A38-69203E9A5A6E}" type="parTrans" cxnId="{B4719FB2-798A-4CA2-AA53-DDE60A7D22D1}">
      <dgm:prSet/>
      <dgm:spPr/>
      <dgm:t>
        <a:bodyPr/>
        <a:lstStyle/>
        <a:p>
          <a:endParaRPr lang="en-US"/>
        </a:p>
      </dgm:t>
    </dgm:pt>
    <dgm:pt modelId="{09F993CE-524A-420F-A47B-B6E39DE98F59}" type="sibTrans" cxnId="{B4719FB2-798A-4CA2-AA53-DDE60A7D22D1}">
      <dgm:prSet/>
      <dgm:spPr/>
      <dgm:t>
        <a:bodyPr/>
        <a:lstStyle/>
        <a:p>
          <a:endParaRPr lang="en-US"/>
        </a:p>
      </dgm:t>
    </dgm:pt>
    <dgm:pt modelId="{AB4F45C8-5244-4211-898C-064DE9E6081D}">
      <dgm:prSet custT="1"/>
      <dgm:spPr/>
      <dgm:t>
        <a:bodyPr/>
        <a:lstStyle/>
        <a:p>
          <a:r>
            <a:rPr lang="en-US" sz="2000" dirty="0"/>
            <a:t>etiology (professional factors, damping factors, aggravating factors),</a:t>
          </a:r>
        </a:p>
      </dgm:t>
    </dgm:pt>
    <dgm:pt modelId="{9E38E340-81B3-4F30-935E-A00D74001EC9}" type="parTrans" cxnId="{DFA818FA-8BE3-4ED6-8C7F-0A5FE2D57CFC}">
      <dgm:prSet/>
      <dgm:spPr/>
      <dgm:t>
        <a:bodyPr/>
        <a:lstStyle/>
        <a:p>
          <a:endParaRPr lang="en-US"/>
        </a:p>
      </dgm:t>
    </dgm:pt>
    <dgm:pt modelId="{F79E4124-4AB5-4948-ABD7-C223BB11D198}" type="sibTrans" cxnId="{DFA818FA-8BE3-4ED6-8C7F-0A5FE2D57CFC}">
      <dgm:prSet/>
      <dgm:spPr/>
      <dgm:t>
        <a:bodyPr/>
        <a:lstStyle/>
        <a:p>
          <a:endParaRPr lang="en-US"/>
        </a:p>
      </dgm:t>
    </dgm:pt>
    <dgm:pt modelId="{70B4DF45-54FE-4171-964F-9B88BA77E716}">
      <dgm:prSet custT="1"/>
      <dgm:spPr/>
      <dgm:t>
        <a:bodyPr/>
        <a:lstStyle/>
        <a:p>
          <a:r>
            <a:rPr lang="en-US" sz="2000" dirty="0"/>
            <a:t>antecedents (psychiatric ), </a:t>
          </a:r>
        </a:p>
      </dgm:t>
    </dgm:pt>
    <dgm:pt modelId="{C7036777-5FFB-48CC-8DBA-E376462C61F4}" type="parTrans" cxnId="{49510F1D-3C64-4CE4-AD57-423BBFE8A899}">
      <dgm:prSet/>
      <dgm:spPr/>
      <dgm:t>
        <a:bodyPr/>
        <a:lstStyle/>
        <a:p>
          <a:endParaRPr lang="en-US"/>
        </a:p>
      </dgm:t>
    </dgm:pt>
    <dgm:pt modelId="{0C34C2FB-5143-4DB4-B639-47D7D5ED6506}" type="sibTrans" cxnId="{49510F1D-3C64-4CE4-AD57-423BBFE8A899}">
      <dgm:prSet/>
      <dgm:spPr/>
      <dgm:t>
        <a:bodyPr/>
        <a:lstStyle/>
        <a:p>
          <a:endParaRPr lang="en-US"/>
        </a:p>
      </dgm:t>
    </dgm:pt>
    <dgm:pt modelId="{B73D401C-BF74-45E5-A89D-533DDE5DBE3B}">
      <dgm:prSet custT="1"/>
      <dgm:spPr/>
      <dgm:t>
        <a:bodyPr/>
        <a:lstStyle/>
        <a:p>
          <a:r>
            <a:rPr lang="en-US" sz="2000" dirty="0"/>
            <a:t>semiology (physical, cognitive and affective, behavioral symptoms),</a:t>
          </a:r>
        </a:p>
      </dgm:t>
    </dgm:pt>
    <dgm:pt modelId="{87357914-46E5-4B67-9A9F-1DA30CD7DF3E}" type="parTrans" cxnId="{A1456974-EE24-4E79-8C47-30BDF8FACF0C}">
      <dgm:prSet/>
      <dgm:spPr/>
      <dgm:t>
        <a:bodyPr/>
        <a:lstStyle/>
        <a:p>
          <a:endParaRPr lang="en-US"/>
        </a:p>
      </dgm:t>
    </dgm:pt>
    <dgm:pt modelId="{2EB82D89-B4B6-44D6-B461-6A2C5DAA96A1}" type="sibTrans" cxnId="{A1456974-EE24-4E79-8C47-30BDF8FACF0C}">
      <dgm:prSet/>
      <dgm:spPr/>
      <dgm:t>
        <a:bodyPr/>
        <a:lstStyle/>
        <a:p>
          <a:endParaRPr lang="en-US"/>
        </a:p>
      </dgm:t>
    </dgm:pt>
    <dgm:pt modelId="{456F7F2F-0EC6-49AE-B374-E1AF852A7E96}">
      <dgm:prSet custT="1"/>
      <dgm:spPr/>
      <dgm:t>
        <a:bodyPr/>
        <a:lstStyle/>
        <a:p>
          <a:r>
            <a:rPr lang="en-US" sz="2000" dirty="0"/>
            <a:t>treatments and evolutions, </a:t>
          </a:r>
        </a:p>
      </dgm:t>
    </dgm:pt>
    <dgm:pt modelId="{E182FEF6-7FB0-4BC1-A662-29DD0C2FC7C7}" type="parTrans" cxnId="{122C567E-3C56-475D-967D-9D5E3346513E}">
      <dgm:prSet/>
      <dgm:spPr/>
      <dgm:t>
        <a:bodyPr/>
        <a:lstStyle/>
        <a:p>
          <a:endParaRPr lang="en-US"/>
        </a:p>
      </dgm:t>
    </dgm:pt>
    <dgm:pt modelId="{175AD4BD-F476-4D2A-9560-E30242846200}" type="sibTrans" cxnId="{122C567E-3C56-475D-967D-9D5E3346513E}">
      <dgm:prSet/>
      <dgm:spPr/>
      <dgm:t>
        <a:bodyPr/>
        <a:lstStyle/>
        <a:p>
          <a:endParaRPr lang="en-US"/>
        </a:p>
      </dgm:t>
    </dgm:pt>
    <dgm:pt modelId="{78ED0046-961F-416A-A637-198F593821B9}">
      <dgm:prSet custT="1"/>
      <dgm:spPr/>
      <dgm:t>
        <a:bodyPr/>
        <a:lstStyle/>
        <a:p>
          <a:r>
            <a:rPr lang="en-US" sz="2000" dirty="0"/>
            <a:t>complementary examinations </a:t>
          </a:r>
        </a:p>
      </dgm:t>
    </dgm:pt>
    <dgm:pt modelId="{FDD22F7E-9F07-4820-9D00-937783AB64F4}" type="parTrans" cxnId="{BF0AFB16-1695-4903-9C26-79DD7344E1E7}">
      <dgm:prSet/>
      <dgm:spPr/>
      <dgm:t>
        <a:bodyPr/>
        <a:lstStyle/>
        <a:p>
          <a:endParaRPr lang="en-US"/>
        </a:p>
      </dgm:t>
    </dgm:pt>
    <dgm:pt modelId="{54A3AEDB-AB19-4A25-B2D0-E0A2D3D80296}" type="sibTrans" cxnId="{BF0AFB16-1695-4903-9C26-79DD7344E1E7}">
      <dgm:prSet/>
      <dgm:spPr/>
      <dgm:t>
        <a:bodyPr/>
        <a:lstStyle/>
        <a:p>
          <a:endParaRPr lang="en-US"/>
        </a:p>
      </dgm:t>
    </dgm:pt>
    <dgm:pt modelId="{828B4EE9-4D9C-4F13-B01F-8A4C473ADAE0}">
      <dgm:prSet custT="1"/>
      <dgm:spPr/>
      <dgm:t>
        <a:bodyPr/>
        <a:lstStyle/>
        <a:p>
          <a:r>
            <a:rPr lang="en-US" sz="2000" dirty="0"/>
            <a:t>conclusions (recovery of the factors leading to the conclusion of a burnout).</a:t>
          </a:r>
        </a:p>
      </dgm:t>
    </dgm:pt>
    <dgm:pt modelId="{C08252BF-9AF1-48ED-9A42-0A920BD7BED5}" type="parTrans" cxnId="{DCB16313-71AF-4ECB-8FAB-29D73F79D77C}">
      <dgm:prSet/>
      <dgm:spPr/>
      <dgm:t>
        <a:bodyPr/>
        <a:lstStyle/>
        <a:p>
          <a:endParaRPr lang="en-US"/>
        </a:p>
      </dgm:t>
    </dgm:pt>
    <dgm:pt modelId="{D0757716-5190-4498-ACE0-2F6B50A66724}" type="sibTrans" cxnId="{DCB16313-71AF-4ECB-8FAB-29D73F79D77C}">
      <dgm:prSet/>
      <dgm:spPr/>
      <dgm:t>
        <a:bodyPr/>
        <a:lstStyle/>
        <a:p>
          <a:endParaRPr lang="en-US"/>
        </a:p>
      </dgm:t>
    </dgm:pt>
    <dgm:pt modelId="{8AF4F432-107E-4821-ABF1-6BDA5A23802A}" type="pres">
      <dgm:prSet presAssocID="{E2E532EC-BD97-40C8-A361-69D23D5FE9DD}" presName="linear" presStyleCnt="0">
        <dgm:presLayoutVars>
          <dgm:dir/>
          <dgm:animLvl val="lvl"/>
          <dgm:resizeHandles val="exact"/>
        </dgm:presLayoutVars>
      </dgm:prSet>
      <dgm:spPr/>
    </dgm:pt>
    <dgm:pt modelId="{7C9D434C-E6B6-4802-95AF-527AB484F4AE}" type="pres">
      <dgm:prSet presAssocID="{75DB6176-3FAB-4576-A530-925321D1DA5C}" presName="parentLin" presStyleCnt="0"/>
      <dgm:spPr/>
    </dgm:pt>
    <dgm:pt modelId="{67C0EC86-8D98-4EA3-AE66-B70140D6B3E7}" type="pres">
      <dgm:prSet presAssocID="{75DB6176-3FAB-4576-A530-925321D1DA5C}" presName="parentLeftMargin" presStyleLbl="node1" presStyleIdx="0" presStyleCnt="2"/>
      <dgm:spPr/>
    </dgm:pt>
    <dgm:pt modelId="{A1EBA473-777C-434D-ACAA-3E19D4A310D7}" type="pres">
      <dgm:prSet presAssocID="{75DB6176-3FAB-4576-A530-925321D1DA5C}" presName="parentText" presStyleLbl="node1" presStyleIdx="0" presStyleCnt="2" custScaleX="136559" custScaleY="144390" custLinFactNeighborX="-11498" custLinFactNeighborY="-11131">
        <dgm:presLayoutVars>
          <dgm:chMax val="0"/>
          <dgm:bulletEnabled val="1"/>
        </dgm:presLayoutVars>
      </dgm:prSet>
      <dgm:spPr/>
    </dgm:pt>
    <dgm:pt modelId="{B9A87E4D-66DF-4D5B-890E-DC7B822E9DD8}" type="pres">
      <dgm:prSet presAssocID="{75DB6176-3FAB-4576-A530-925321D1DA5C}" presName="negativeSpace" presStyleCnt="0"/>
      <dgm:spPr/>
    </dgm:pt>
    <dgm:pt modelId="{CED639C3-B9A7-4364-A55C-C6C3340D6B54}" type="pres">
      <dgm:prSet presAssocID="{75DB6176-3FAB-4576-A530-925321D1DA5C}" presName="childText" presStyleLbl="conFgAcc1" presStyleIdx="0" presStyleCnt="2">
        <dgm:presLayoutVars>
          <dgm:bulletEnabled val="1"/>
        </dgm:presLayoutVars>
      </dgm:prSet>
      <dgm:spPr/>
    </dgm:pt>
    <dgm:pt modelId="{E24FCC84-7B83-4E1E-AA73-19C3EC2BA27D}" type="pres">
      <dgm:prSet presAssocID="{08F9E809-1C79-402E-BE78-EA67F87052FA}" presName="spaceBetweenRectangles" presStyleCnt="0"/>
      <dgm:spPr/>
    </dgm:pt>
    <dgm:pt modelId="{4587E5E7-6627-4D14-9B1C-861F5FA64C78}" type="pres">
      <dgm:prSet presAssocID="{4204FFE3-F2A8-4169-9B8B-5E4CAF05FE89}" presName="parentLin" presStyleCnt="0"/>
      <dgm:spPr/>
    </dgm:pt>
    <dgm:pt modelId="{FCCCC9F5-1CEE-48C1-B6A3-1AE3A366F222}" type="pres">
      <dgm:prSet presAssocID="{4204FFE3-F2A8-4169-9B8B-5E4CAF05FE89}" presName="parentLeftMargin" presStyleLbl="node1" presStyleIdx="0" presStyleCnt="2"/>
      <dgm:spPr/>
    </dgm:pt>
    <dgm:pt modelId="{D2063F68-A09B-4FC9-AA5B-C805D3EB1248}" type="pres">
      <dgm:prSet presAssocID="{4204FFE3-F2A8-4169-9B8B-5E4CAF05FE89}" presName="parentText" presStyleLbl="node1" presStyleIdx="1" presStyleCnt="2">
        <dgm:presLayoutVars>
          <dgm:chMax val="0"/>
          <dgm:bulletEnabled val="1"/>
        </dgm:presLayoutVars>
      </dgm:prSet>
      <dgm:spPr/>
    </dgm:pt>
    <dgm:pt modelId="{9CA05B79-D952-414D-9F06-2073E11B52CB}" type="pres">
      <dgm:prSet presAssocID="{4204FFE3-F2A8-4169-9B8B-5E4CAF05FE89}" presName="negativeSpace" presStyleCnt="0"/>
      <dgm:spPr/>
    </dgm:pt>
    <dgm:pt modelId="{2293D49A-5974-424A-8178-070D2AFE5293}" type="pres">
      <dgm:prSet presAssocID="{4204FFE3-F2A8-4169-9B8B-5E4CAF05FE89}" presName="childText" presStyleLbl="conFgAcc1" presStyleIdx="1" presStyleCnt="2">
        <dgm:presLayoutVars>
          <dgm:bulletEnabled val="1"/>
        </dgm:presLayoutVars>
      </dgm:prSet>
      <dgm:spPr/>
    </dgm:pt>
  </dgm:ptLst>
  <dgm:cxnLst>
    <dgm:cxn modelId="{39A50E0F-48D7-4082-8208-42A164B79FE7}" srcId="{75DB6176-3FAB-4576-A530-925321D1DA5C}" destId="{986EAC2E-5A45-45EF-8430-3D39141F5B63}" srcOrd="3" destOrd="0" parTransId="{7BE5F639-2B88-4C7F-B190-8C99D94F43C7}" sibTransId="{CD810D5D-9701-4059-A583-988AABF0DFCB}"/>
    <dgm:cxn modelId="{DCB16313-71AF-4ECB-8FAB-29D73F79D77C}" srcId="{4204FFE3-F2A8-4169-9B8B-5E4CAF05FE89}" destId="{828B4EE9-4D9C-4F13-B01F-8A4C473ADAE0}" srcOrd="6" destOrd="0" parTransId="{C08252BF-9AF1-48ED-9A42-0A920BD7BED5}" sibTransId="{D0757716-5190-4498-ACE0-2F6B50A66724}"/>
    <dgm:cxn modelId="{BF0AFB16-1695-4903-9C26-79DD7344E1E7}" srcId="{4204FFE3-F2A8-4169-9B8B-5E4CAF05FE89}" destId="{78ED0046-961F-416A-A637-198F593821B9}" srcOrd="5" destOrd="0" parTransId="{FDD22F7E-9F07-4820-9D00-937783AB64F4}" sibTransId="{54A3AEDB-AB19-4A25-B2D0-E0A2D3D80296}"/>
    <dgm:cxn modelId="{495C201B-B9DA-4C37-8150-130E0BE2A8AA}" type="presOf" srcId="{456F7F2F-0EC6-49AE-B374-E1AF852A7E96}" destId="{2293D49A-5974-424A-8178-070D2AFE5293}" srcOrd="0" destOrd="4" presId="urn:microsoft.com/office/officeart/2005/8/layout/list1"/>
    <dgm:cxn modelId="{49510F1D-3C64-4CE4-AD57-423BBFE8A899}" srcId="{4204FFE3-F2A8-4169-9B8B-5E4CAF05FE89}" destId="{70B4DF45-54FE-4171-964F-9B88BA77E716}" srcOrd="2" destOrd="0" parTransId="{C7036777-5FFB-48CC-8DBA-E376462C61F4}" sibTransId="{0C34C2FB-5143-4DB4-B639-47D7D5ED6506}"/>
    <dgm:cxn modelId="{C1C26B1E-D5A9-4CDE-8E58-26FCEDCC4015}" srcId="{E2E532EC-BD97-40C8-A361-69D23D5FE9DD}" destId="{75DB6176-3FAB-4576-A530-925321D1DA5C}" srcOrd="0" destOrd="0" parTransId="{9CD83759-DB46-42CE-BCCF-B8CD5EB1C666}" sibTransId="{08F9E809-1C79-402E-BE78-EA67F87052FA}"/>
    <dgm:cxn modelId="{C6566124-380A-49FC-BC6D-7FA288B6A05C}" type="presOf" srcId="{986EAC2E-5A45-45EF-8430-3D39141F5B63}" destId="{CED639C3-B9A7-4364-A55C-C6C3340D6B54}" srcOrd="0" destOrd="3" presId="urn:microsoft.com/office/officeart/2005/8/layout/list1"/>
    <dgm:cxn modelId="{DF74F537-7A8A-461E-BDDD-9E834CB98A38}" type="presOf" srcId="{78ED0046-961F-416A-A637-198F593821B9}" destId="{2293D49A-5974-424A-8178-070D2AFE5293}" srcOrd="0" destOrd="5" presId="urn:microsoft.com/office/officeart/2005/8/layout/list1"/>
    <dgm:cxn modelId="{50FBB33B-904A-4BFC-B430-193EAB727CD7}" srcId="{75DB6176-3FAB-4576-A530-925321D1DA5C}" destId="{7815D3A0-200B-46CD-A96F-4ED23305BF7D}" srcOrd="2" destOrd="0" parTransId="{51F5E736-AD4D-4E3A-BB15-342A0ABAF8A0}" sibTransId="{902FD6C5-3B3B-42D6-AEE0-2556FEE6224E}"/>
    <dgm:cxn modelId="{FB7DE940-E8C2-4AD3-95A6-278B5C650387}" srcId="{75DB6176-3FAB-4576-A530-925321D1DA5C}" destId="{4806D3FC-8F81-4F2B-8BA1-404651B5FF51}" srcOrd="1" destOrd="0" parTransId="{0CFB64BE-B8DA-4B06-81EA-7735E3C48D2B}" sibTransId="{2FC5C240-CE14-44E3-A96B-BDCFB3E15320}"/>
    <dgm:cxn modelId="{0594CA44-AB4A-4505-AAA7-F223D8A9A061}" type="presOf" srcId="{BE801907-507B-4798-807A-1F533E6E5EFF}" destId="{2293D49A-5974-424A-8178-070D2AFE5293}" srcOrd="0" destOrd="0" presId="urn:microsoft.com/office/officeart/2005/8/layout/list1"/>
    <dgm:cxn modelId="{9F748153-7502-40D3-8C0E-4525501F01B2}" type="presOf" srcId="{B73D401C-BF74-45E5-A89D-533DDE5DBE3B}" destId="{2293D49A-5974-424A-8178-070D2AFE5293}" srcOrd="0" destOrd="3" presId="urn:microsoft.com/office/officeart/2005/8/layout/list1"/>
    <dgm:cxn modelId="{A1456974-EE24-4E79-8C47-30BDF8FACF0C}" srcId="{4204FFE3-F2A8-4169-9B8B-5E4CAF05FE89}" destId="{B73D401C-BF74-45E5-A89D-533DDE5DBE3B}" srcOrd="3" destOrd="0" parTransId="{87357914-46E5-4B67-9A9F-1DA30CD7DF3E}" sibTransId="{2EB82D89-B4B6-44D6-B461-6A2C5DAA96A1}"/>
    <dgm:cxn modelId="{4127F955-3992-4D2D-AE76-E6B35B0DCCE1}" type="presOf" srcId="{CADD59A0-BD5F-42F9-BA77-87E065188B5E}" destId="{CED639C3-B9A7-4364-A55C-C6C3340D6B54}" srcOrd="0" destOrd="0" presId="urn:microsoft.com/office/officeart/2005/8/layout/list1"/>
    <dgm:cxn modelId="{E5C41E76-B6FD-4F59-B3A3-20385DC00E09}" type="presOf" srcId="{75DB6176-3FAB-4576-A530-925321D1DA5C}" destId="{67C0EC86-8D98-4EA3-AE66-B70140D6B3E7}" srcOrd="0" destOrd="0" presId="urn:microsoft.com/office/officeart/2005/8/layout/list1"/>
    <dgm:cxn modelId="{122C567E-3C56-475D-967D-9D5E3346513E}" srcId="{4204FFE3-F2A8-4169-9B8B-5E4CAF05FE89}" destId="{456F7F2F-0EC6-49AE-B374-E1AF852A7E96}" srcOrd="4" destOrd="0" parTransId="{E182FEF6-7FB0-4BC1-A662-29DD0C2FC7C7}" sibTransId="{175AD4BD-F476-4D2A-9560-E30242846200}"/>
    <dgm:cxn modelId="{95FDF48A-A2F8-47F8-86D4-B9EC6E03A3AD}" type="presOf" srcId="{4204FFE3-F2A8-4169-9B8B-5E4CAF05FE89}" destId="{D2063F68-A09B-4FC9-AA5B-C805D3EB1248}" srcOrd="1" destOrd="0" presId="urn:microsoft.com/office/officeart/2005/8/layout/list1"/>
    <dgm:cxn modelId="{6337D191-06C3-4A9C-9437-FF42D09C54E7}" type="presOf" srcId="{828B4EE9-4D9C-4F13-B01F-8A4C473ADAE0}" destId="{2293D49A-5974-424A-8178-070D2AFE5293}" srcOrd="0" destOrd="6" presId="urn:microsoft.com/office/officeart/2005/8/layout/list1"/>
    <dgm:cxn modelId="{F4B21BA0-0DFD-455D-9D77-0F42D5E5FD38}" srcId="{E2E532EC-BD97-40C8-A361-69D23D5FE9DD}" destId="{4204FFE3-F2A8-4169-9B8B-5E4CAF05FE89}" srcOrd="1" destOrd="0" parTransId="{56A413B2-8B50-41B1-A996-17CCAE1A0CB8}" sibTransId="{AD5EFE6A-41F7-4469-9D7A-28B170BADCC4}"/>
    <dgm:cxn modelId="{45F3AEA2-AC16-462F-B08D-849CC2201294}" srcId="{75DB6176-3FAB-4576-A530-925321D1DA5C}" destId="{CADD59A0-BD5F-42F9-BA77-87E065188B5E}" srcOrd="0" destOrd="0" parTransId="{96A27F0B-B45B-4E70-95F6-98A489DFDB2B}" sibTransId="{F48888A7-EB57-4F5A-9A4A-7AF8313D95DC}"/>
    <dgm:cxn modelId="{F233BBB0-8BB9-4348-829A-53B37535A3DC}" type="presOf" srcId="{4806D3FC-8F81-4F2B-8BA1-404651B5FF51}" destId="{CED639C3-B9A7-4364-A55C-C6C3340D6B54}" srcOrd="0" destOrd="1" presId="urn:microsoft.com/office/officeart/2005/8/layout/list1"/>
    <dgm:cxn modelId="{B4719FB2-798A-4CA2-AA53-DDE60A7D22D1}" srcId="{4204FFE3-F2A8-4169-9B8B-5E4CAF05FE89}" destId="{BE801907-507B-4798-807A-1F533E6E5EFF}" srcOrd="0" destOrd="0" parTransId="{6979EB63-AB6F-46AD-8A38-69203E9A5A6E}" sibTransId="{09F993CE-524A-420F-A47B-B6E39DE98F59}"/>
    <dgm:cxn modelId="{52D647B7-E7CA-41E8-97A6-A382016F56A3}" type="presOf" srcId="{4204FFE3-F2A8-4169-9B8B-5E4CAF05FE89}" destId="{FCCCC9F5-1CEE-48C1-B6A3-1AE3A366F222}" srcOrd="0" destOrd="0" presId="urn:microsoft.com/office/officeart/2005/8/layout/list1"/>
    <dgm:cxn modelId="{A1BCB9C2-C879-4921-BC7E-318B0B33CBDC}" type="presOf" srcId="{70B4DF45-54FE-4171-964F-9B88BA77E716}" destId="{2293D49A-5974-424A-8178-070D2AFE5293}" srcOrd="0" destOrd="2" presId="urn:microsoft.com/office/officeart/2005/8/layout/list1"/>
    <dgm:cxn modelId="{685FC8D4-11D0-48CF-BE33-E94E71F8A050}" type="presOf" srcId="{75DB6176-3FAB-4576-A530-925321D1DA5C}" destId="{A1EBA473-777C-434D-ACAA-3E19D4A310D7}" srcOrd="1" destOrd="0" presId="urn:microsoft.com/office/officeart/2005/8/layout/list1"/>
    <dgm:cxn modelId="{84C288DA-BB64-4A0B-B743-1E28DEE6530B}" type="presOf" srcId="{AB4F45C8-5244-4211-898C-064DE9E6081D}" destId="{2293D49A-5974-424A-8178-070D2AFE5293}" srcOrd="0" destOrd="1" presId="urn:microsoft.com/office/officeart/2005/8/layout/list1"/>
    <dgm:cxn modelId="{DFF01EEA-A36F-433E-9C2E-8BE70E1B769B}" type="presOf" srcId="{7815D3A0-200B-46CD-A96F-4ED23305BF7D}" destId="{CED639C3-B9A7-4364-A55C-C6C3340D6B54}" srcOrd="0" destOrd="2" presId="urn:microsoft.com/office/officeart/2005/8/layout/list1"/>
    <dgm:cxn modelId="{A20C97F4-ED7E-479D-A285-C77296F779F5}" type="presOf" srcId="{E2E532EC-BD97-40C8-A361-69D23D5FE9DD}" destId="{8AF4F432-107E-4821-ABF1-6BDA5A23802A}" srcOrd="0" destOrd="0" presId="urn:microsoft.com/office/officeart/2005/8/layout/list1"/>
    <dgm:cxn modelId="{DFA818FA-8BE3-4ED6-8C7F-0A5FE2D57CFC}" srcId="{4204FFE3-F2A8-4169-9B8B-5E4CAF05FE89}" destId="{AB4F45C8-5244-4211-898C-064DE9E6081D}" srcOrd="1" destOrd="0" parTransId="{9E38E340-81B3-4F30-935E-A00D74001EC9}" sibTransId="{F79E4124-4AB5-4948-ABD7-C223BB11D198}"/>
    <dgm:cxn modelId="{D192F6B5-31C2-46BC-A40E-7E10DD6948EC}" type="presParOf" srcId="{8AF4F432-107E-4821-ABF1-6BDA5A23802A}" destId="{7C9D434C-E6B6-4802-95AF-527AB484F4AE}" srcOrd="0" destOrd="0" presId="urn:microsoft.com/office/officeart/2005/8/layout/list1"/>
    <dgm:cxn modelId="{81CF52FD-B3A9-4A97-BF74-235E552754C6}" type="presParOf" srcId="{7C9D434C-E6B6-4802-95AF-527AB484F4AE}" destId="{67C0EC86-8D98-4EA3-AE66-B70140D6B3E7}" srcOrd="0" destOrd="0" presId="urn:microsoft.com/office/officeart/2005/8/layout/list1"/>
    <dgm:cxn modelId="{158CA64D-989C-4B70-8141-8FE467E4C686}" type="presParOf" srcId="{7C9D434C-E6B6-4802-95AF-527AB484F4AE}" destId="{A1EBA473-777C-434D-ACAA-3E19D4A310D7}" srcOrd="1" destOrd="0" presId="urn:microsoft.com/office/officeart/2005/8/layout/list1"/>
    <dgm:cxn modelId="{36F835EC-4A05-41B4-91D5-FB853B399E8D}" type="presParOf" srcId="{8AF4F432-107E-4821-ABF1-6BDA5A23802A}" destId="{B9A87E4D-66DF-4D5B-890E-DC7B822E9DD8}" srcOrd="1" destOrd="0" presId="urn:microsoft.com/office/officeart/2005/8/layout/list1"/>
    <dgm:cxn modelId="{F280F7BC-5B44-499F-ABF6-D501F1D5F782}" type="presParOf" srcId="{8AF4F432-107E-4821-ABF1-6BDA5A23802A}" destId="{CED639C3-B9A7-4364-A55C-C6C3340D6B54}" srcOrd="2" destOrd="0" presId="urn:microsoft.com/office/officeart/2005/8/layout/list1"/>
    <dgm:cxn modelId="{E9C5B758-FFB4-4C1E-817E-2C3B7CB646BB}" type="presParOf" srcId="{8AF4F432-107E-4821-ABF1-6BDA5A23802A}" destId="{E24FCC84-7B83-4E1E-AA73-19C3EC2BA27D}" srcOrd="3" destOrd="0" presId="urn:microsoft.com/office/officeart/2005/8/layout/list1"/>
    <dgm:cxn modelId="{93FDECB8-0A42-44A9-93F7-195DA8FC3390}" type="presParOf" srcId="{8AF4F432-107E-4821-ABF1-6BDA5A23802A}" destId="{4587E5E7-6627-4D14-9B1C-861F5FA64C78}" srcOrd="4" destOrd="0" presId="urn:microsoft.com/office/officeart/2005/8/layout/list1"/>
    <dgm:cxn modelId="{47384D59-8B7C-4F66-A220-AEA46F7ED02A}" type="presParOf" srcId="{4587E5E7-6627-4D14-9B1C-861F5FA64C78}" destId="{FCCCC9F5-1CEE-48C1-B6A3-1AE3A366F222}" srcOrd="0" destOrd="0" presId="urn:microsoft.com/office/officeart/2005/8/layout/list1"/>
    <dgm:cxn modelId="{F96E21E9-9C15-4BA6-B94B-A5D4361928CC}" type="presParOf" srcId="{4587E5E7-6627-4D14-9B1C-861F5FA64C78}" destId="{D2063F68-A09B-4FC9-AA5B-C805D3EB1248}" srcOrd="1" destOrd="0" presId="urn:microsoft.com/office/officeart/2005/8/layout/list1"/>
    <dgm:cxn modelId="{AD0AE785-80D9-42D6-AA2D-92B0B72F3607}" type="presParOf" srcId="{8AF4F432-107E-4821-ABF1-6BDA5A23802A}" destId="{9CA05B79-D952-414D-9F06-2073E11B52CB}" srcOrd="5" destOrd="0" presId="urn:microsoft.com/office/officeart/2005/8/layout/list1"/>
    <dgm:cxn modelId="{AA09528F-62A7-41DF-8A14-F2C475FE779A}" type="presParOf" srcId="{8AF4F432-107E-4821-ABF1-6BDA5A23802A}" destId="{2293D49A-5974-424A-8178-070D2AFE529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8DB7E-97DE-4432-9B27-F5E362D13D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0AB9070-CCFC-49A4-B96B-B98F5AA475F8}">
      <dgm:prSet/>
      <dgm:spPr/>
      <dgm:t>
        <a:bodyPr/>
        <a:lstStyle/>
        <a:p>
          <a:r>
            <a:rPr lang="en-US" dirty="0"/>
            <a:t>No single measure to study burnout.</a:t>
          </a:r>
        </a:p>
      </dgm:t>
    </dgm:pt>
    <dgm:pt modelId="{DA81F0C6-1379-4256-A316-017FFE6B7C41}" type="parTrans" cxnId="{BF946842-9A49-4745-90CF-A5B8329AA254}">
      <dgm:prSet/>
      <dgm:spPr/>
      <dgm:t>
        <a:bodyPr/>
        <a:lstStyle/>
        <a:p>
          <a:endParaRPr lang="en-US"/>
        </a:p>
      </dgm:t>
    </dgm:pt>
    <dgm:pt modelId="{F850FB86-365B-4628-8EF6-93093D841CF9}" type="sibTrans" cxnId="{BF946842-9A49-4745-90CF-A5B8329AA254}">
      <dgm:prSet/>
      <dgm:spPr/>
      <dgm:t>
        <a:bodyPr/>
        <a:lstStyle/>
        <a:p>
          <a:endParaRPr lang="en-US"/>
        </a:p>
      </dgm:t>
    </dgm:pt>
    <dgm:pt modelId="{1373F323-343B-49E0-9407-A0C4A2A93CC8}">
      <dgm:prSet/>
      <dgm:spPr/>
      <dgm:t>
        <a:bodyPr/>
        <a:lstStyle/>
        <a:p>
          <a:r>
            <a:rPr lang="en-US" dirty="0"/>
            <a:t>No strictly validated instrument to establish the diagnosis of burnout</a:t>
          </a:r>
        </a:p>
      </dgm:t>
    </dgm:pt>
    <dgm:pt modelId="{B89D771C-C3D1-4E6A-985A-FF02883AD264}" type="parTrans" cxnId="{A713B4E8-6B6B-4744-A03A-E0E2C31EF3D0}">
      <dgm:prSet/>
      <dgm:spPr/>
      <dgm:t>
        <a:bodyPr/>
        <a:lstStyle/>
        <a:p>
          <a:endParaRPr lang="en-US"/>
        </a:p>
      </dgm:t>
    </dgm:pt>
    <dgm:pt modelId="{0BD88460-D588-4B04-BE97-1ED0BCF11C89}" type="sibTrans" cxnId="{A713B4E8-6B6B-4744-A03A-E0E2C31EF3D0}">
      <dgm:prSet/>
      <dgm:spPr/>
      <dgm:t>
        <a:bodyPr/>
        <a:lstStyle/>
        <a:p>
          <a:endParaRPr lang="en-US"/>
        </a:p>
      </dgm:t>
    </dgm:pt>
    <dgm:pt modelId="{B0D7A4C4-105B-43EA-86F1-D400000977F5}">
      <dgm:prSet/>
      <dgm:spPr/>
      <dgm:t>
        <a:bodyPr/>
        <a:lstStyle/>
        <a:p>
          <a:r>
            <a:rPr lang="en-US" dirty="0"/>
            <a:t>Several measures have been developed for information purposes</a:t>
          </a:r>
        </a:p>
      </dgm:t>
    </dgm:pt>
    <dgm:pt modelId="{0869E9AA-B8F6-44EA-9CB8-C8E11A7D1E4D}" type="parTrans" cxnId="{43478C0A-9C53-4874-86A4-F4119FFCB1F1}">
      <dgm:prSet/>
      <dgm:spPr/>
      <dgm:t>
        <a:bodyPr/>
        <a:lstStyle/>
        <a:p>
          <a:endParaRPr lang="en-US"/>
        </a:p>
      </dgm:t>
    </dgm:pt>
    <dgm:pt modelId="{68F4017B-8494-4044-B923-2DFD89522DDB}" type="sibTrans" cxnId="{43478C0A-9C53-4874-86A4-F4119FFCB1F1}">
      <dgm:prSet/>
      <dgm:spPr/>
      <dgm:t>
        <a:bodyPr/>
        <a:lstStyle/>
        <a:p>
          <a:endParaRPr lang="en-US"/>
        </a:p>
      </dgm:t>
    </dgm:pt>
    <dgm:pt modelId="{6458ACC8-E15F-4FBF-A58F-0740B246E7ED}">
      <dgm:prSet/>
      <dgm:spPr/>
      <dgm:t>
        <a:bodyPr/>
        <a:lstStyle/>
        <a:p>
          <a:r>
            <a:rPr lang="en-US" dirty="0" err="1"/>
            <a:t>Subjectives</a:t>
          </a:r>
          <a:r>
            <a:rPr lang="en-US" dirty="0"/>
            <a:t> questionnaires</a:t>
          </a:r>
        </a:p>
      </dgm:t>
    </dgm:pt>
    <dgm:pt modelId="{00F8A83B-D74B-4D32-9067-4BAF541C7A22}" type="parTrans" cxnId="{5C8D468C-50A9-43FB-93C6-51E1D3D3A2A6}">
      <dgm:prSet/>
      <dgm:spPr/>
      <dgm:t>
        <a:bodyPr/>
        <a:lstStyle/>
        <a:p>
          <a:endParaRPr lang="en-US"/>
        </a:p>
      </dgm:t>
    </dgm:pt>
    <dgm:pt modelId="{E01439D5-C52D-4938-AAA7-7F2BDC141170}" type="sibTrans" cxnId="{5C8D468C-50A9-43FB-93C6-51E1D3D3A2A6}">
      <dgm:prSet/>
      <dgm:spPr/>
      <dgm:t>
        <a:bodyPr/>
        <a:lstStyle/>
        <a:p>
          <a:endParaRPr lang="en-US"/>
        </a:p>
      </dgm:t>
    </dgm:pt>
    <dgm:pt modelId="{86448B5D-AD48-45EA-AC0D-075958B74122}">
      <dgm:prSet phldrT="[Text]"/>
      <dgm:spPr/>
      <dgm:t>
        <a:bodyPr/>
        <a:lstStyle/>
        <a:p>
          <a:r>
            <a:rPr lang="en-US" dirty="0"/>
            <a:t>no biomarker could currently be identified by the research to establish the diagnosis of burnout. </a:t>
          </a:r>
        </a:p>
      </dgm:t>
    </dgm:pt>
    <dgm:pt modelId="{4B8840F8-EF51-49E5-8FEC-F6125AC8CEC8}" type="parTrans" cxnId="{F0B086E4-5667-49A8-8851-CFEBC7075997}">
      <dgm:prSet/>
      <dgm:spPr/>
    </dgm:pt>
    <dgm:pt modelId="{46A112B9-9114-4DFB-A5E6-D6EDFC864E82}" type="sibTrans" cxnId="{F0B086E4-5667-49A8-8851-CFEBC7075997}">
      <dgm:prSet/>
      <dgm:spPr/>
    </dgm:pt>
    <dgm:pt modelId="{E044C9A1-747F-44F1-8701-C6CEC5D5ABC9}" type="pres">
      <dgm:prSet presAssocID="{3C28DB7E-97DE-4432-9B27-F5E362D13D33}" presName="linear" presStyleCnt="0">
        <dgm:presLayoutVars>
          <dgm:animLvl val="lvl"/>
          <dgm:resizeHandles val="exact"/>
        </dgm:presLayoutVars>
      </dgm:prSet>
      <dgm:spPr/>
    </dgm:pt>
    <dgm:pt modelId="{7BBCC245-B824-4C2D-9BF2-57C67FE9A2CE}" type="pres">
      <dgm:prSet presAssocID="{90AB9070-CCFC-49A4-B96B-B98F5AA475F8}" presName="parentText" presStyleLbl="node1" presStyleIdx="0" presStyleCnt="4">
        <dgm:presLayoutVars>
          <dgm:chMax val="0"/>
          <dgm:bulletEnabled val="1"/>
        </dgm:presLayoutVars>
      </dgm:prSet>
      <dgm:spPr/>
    </dgm:pt>
    <dgm:pt modelId="{1ECFBC2B-197A-43A0-8981-1884C7841A91}" type="pres">
      <dgm:prSet presAssocID="{F850FB86-365B-4628-8EF6-93093D841CF9}" presName="spacer" presStyleCnt="0"/>
      <dgm:spPr/>
    </dgm:pt>
    <dgm:pt modelId="{8700C66D-F889-4F22-95F6-D5868916A882}" type="pres">
      <dgm:prSet presAssocID="{1373F323-343B-49E0-9407-A0C4A2A93CC8}" presName="parentText" presStyleLbl="node1" presStyleIdx="1" presStyleCnt="4">
        <dgm:presLayoutVars>
          <dgm:chMax val="0"/>
          <dgm:bulletEnabled val="1"/>
        </dgm:presLayoutVars>
      </dgm:prSet>
      <dgm:spPr/>
    </dgm:pt>
    <dgm:pt modelId="{B823966F-35EA-459C-BBBE-1FC40B68B3F5}" type="pres">
      <dgm:prSet presAssocID="{0BD88460-D588-4B04-BE97-1ED0BCF11C89}" presName="spacer" presStyleCnt="0"/>
      <dgm:spPr/>
    </dgm:pt>
    <dgm:pt modelId="{8593C96A-2F15-4C40-97E6-9A65379D6909}" type="pres">
      <dgm:prSet presAssocID="{86448B5D-AD48-45EA-AC0D-075958B74122}" presName="parentText" presStyleLbl="node1" presStyleIdx="2" presStyleCnt="4">
        <dgm:presLayoutVars>
          <dgm:chMax val="0"/>
          <dgm:bulletEnabled val="1"/>
        </dgm:presLayoutVars>
      </dgm:prSet>
      <dgm:spPr/>
    </dgm:pt>
    <dgm:pt modelId="{759E238D-66BC-4192-81F9-F56F9845AD04}" type="pres">
      <dgm:prSet presAssocID="{46A112B9-9114-4DFB-A5E6-D6EDFC864E82}" presName="spacer" presStyleCnt="0"/>
      <dgm:spPr/>
    </dgm:pt>
    <dgm:pt modelId="{60855283-1D60-4343-8589-FE534E43D8CD}" type="pres">
      <dgm:prSet presAssocID="{B0D7A4C4-105B-43EA-86F1-D400000977F5}" presName="parentText" presStyleLbl="node1" presStyleIdx="3" presStyleCnt="4">
        <dgm:presLayoutVars>
          <dgm:chMax val="0"/>
          <dgm:bulletEnabled val="1"/>
        </dgm:presLayoutVars>
      </dgm:prSet>
      <dgm:spPr/>
    </dgm:pt>
    <dgm:pt modelId="{95D93E5C-B0C0-4DAC-9E39-525967270C35}" type="pres">
      <dgm:prSet presAssocID="{B0D7A4C4-105B-43EA-86F1-D400000977F5}" presName="childText" presStyleLbl="revTx" presStyleIdx="0" presStyleCnt="1">
        <dgm:presLayoutVars>
          <dgm:bulletEnabled val="1"/>
        </dgm:presLayoutVars>
      </dgm:prSet>
      <dgm:spPr/>
    </dgm:pt>
  </dgm:ptLst>
  <dgm:cxnLst>
    <dgm:cxn modelId="{43478C0A-9C53-4874-86A4-F4119FFCB1F1}" srcId="{3C28DB7E-97DE-4432-9B27-F5E362D13D33}" destId="{B0D7A4C4-105B-43EA-86F1-D400000977F5}" srcOrd="3" destOrd="0" parTransId="{0869E9AA-B8F6-44EA-9CB8-C8E11A7D1E4D}" sibTransId="{68F4017B-8494-4044-B923-2DFD89522DDB}"/>
    <dgm:cxn modelId="{BF946842-9A49-4745-90CF-A5B8329AA254}" srcId="{3C28DB7E-97DE-4432-9B27-F5E362D13D33}" destId="{90AB9070-CCFC-49A4-B96B-B98F5AA475F8}" srcOrd="0" destOrd="0" parTransId="{DA81F0C6-1379-4256-A316-017FFE6B7C41}" sibTransId="{F850FB86-365B-4628-8EF6-93093D841CF9}"/>
    <dgm:cxn modelId="{9203C349-44B5-4122-AD20-FDA99FAD562D}" type="presOf" srcId="{86448B5D-AD48-45EA-AC0D-075958B74122}" destId="{8593C96A-2F15-4C40-97E6-9A65379D6909}" srcOrd="0" destOrd="0" presId="urn:microsoft.com/office/officeart/2005/8/layout/vList2"/>
    <dgm:cxn modelId="{5C8D468C-50A9-43FB-93C6-51E1D3D3A2A6}" srcId="{B0D7A4C4-105B-43EA-86F1-D400000977F5}" destId="{6458ACC8-E15F-4FBF-A58F-0740B246E7ED}" srcOrd="0" destOrd="0" parTransId="{00F8A83B-D74B-4D32-9067-4BAF541C7A22}" sibTransId="{E01439D5-C52D-4938-AAA7-7F2BDC141170}"/>
    <dgm:cxn modelId="{35708691-0C7A-4544-B3A4-E989B0D15E9A}" type="presOf" srcId="{3C28DB7E-97DE-4432-9B27-F5E362D13D33}" destId="{E044C9A1-747F-44F1-8701-C6CEC5D5ABC9}" srcOrd="0" destOrd="0" presId="urn:microsoft.com/office/officeart/2005/8/layout/vList2"/>
    <dgm:cxn modelId="{C517F9B0-7079-46C7-999B-2462C1B59D61}" type="presOf" srcId="{B0D7A4C4-105B-43EA-86F1-D400000977F5}" destId="{60855283-1D60-4343-8589-FE534E43D8CD}" srcOrd="0" destOrd="0" presId="urn:microsoft.com/office/officeart/2005/8/layout/vList2"/>
    <dgm:cxn modelId="{8442EEBD-2BE3-4E67-931A-24A14E131D85}" type="presOf" srcId="{90AB9070-CCFC-49A4-B96B-B98F5AA475F8}" destId="{7BBCC245-B824-4C2D-9BF2-57C67FE9A2CE}" srcOrd="0" destOrd="0" presId="urn:microsoft.com/office/officeart/2005/8/layout/vList2"/>
    <dgm:cxn modelId="{A6E90EC6-CE32-416D-B814-8E54900951E6}" type="presOf" srcId="{6458ACC8-E15F-4FBF-A58F-0740B246E7ED}" destId="{95D93E5C-B0C0-4DAC-9E39-525967270C35}" srcOrd="0" destOrd="0" presId="urn:microsoft.com/office/officeart/2005/8/layout/vList2"/>
    <dgm:cxn modelId="{F0B086E4-5667-49A8-8851-CFEBC7075997}" srcId="{3C28DB7E-97DE-4432-9B27-F5E362D13D33}" destId="{86448B5D-AD48-45EA-AC0D-075958B74122}" srcOrd="2" destOrd="0" parTransId="{4B8840F8-EF51-49E5-8FEC-F6125AC8CEC8}" sibTransId="{46A112B9-9114-4DFB-A5E6-D6EDFC864E82}"/>
    <dgm:cxn modelId="{F0C6B5E5-3054-4419-B366-1D951C0C0BC4}" type="presOf" srcId="{1373F323-343B-49E0-9407-A0C4A2A93CC8}" destId="{8700C66D-F889-4F22-95F6-D5868916A882}" srcOrd="0" destOrd="0" presId="urn:microsoft.com/office/officeart/2005/8/layout/vList2"/>
    <dgm:cxn modelId="{A713B4E8-6B6B-4744-A03A-E0E2C31EF3D0}" srcId="{3C28DB7E-97DE-4432-9B27-F5E362D13D33}" destId="{1373F323-343B-49E0-9407-A0C4A2A93CC8}" srcOrd="1" destOrd="0" parTransId="{B89D771C-C3D1-4E6A-985A-FF02883AD264}" sibTransId="{0BD88460-D588-4B04-BE97-1ED0BCF11C89}"/>
    <dgm:cxn modelId="{6F4F43CD-08EA-45CB-8A07-369AA7EFF37E}" type="presParOf" srcId="{E044C9A1-747F-44F1-8701-C6CEC5D5ABC9}" destId="{7BBCC245-B824-4C2D-9BF2-57C67FE9A2CE}" srcOrd="0" destOrd="0" presId="urn:microsoft.com/office/officeart/2005/8/layout/vList2"/>
    <dgm:cxn modelId="{7A44742D-3DBE-49EE-9C76-A93CC573D54C}" type="presParOf" srcId="{E044C9A1-747F-44F1-8701-C6CEC5D5ABC9}" destId="{1ECFBC2B-197A-43A0-8981-1884C7841A91}" srcOrd="1" destOrd="0" presId="urn:microsoft.com/office/officeart/2005/8/layout/vList2"/>
    <dgm:cxn modelId="{87448EE0-962C-4FB8-BA7F-586A789AF3B5}" type="presParOf" srcId="{E044C9A1-747F-44F1-8701-C6CEC5D5ABC9}" destId="{8700C66D-F889-4F22-95F6-D5868916A882}" srcOrd="2" destOrd="0" presId="urn:microsoft.com/office/officeart/2005/8/layout/vList2"/>
    <dgm:cxn modelId="{F44B38B5-6D21-4410-8649-09EC87F4530E}" type="presParOf" srcId="{E044C9A1-747F-44F1-8701-C6CEC5D5ABC9}" destId="{B823966F-35EA-459C-BBBE-1FC40B68B3F5}" srcOrd="3" destOrd="0" presId="urn:microsoft.com/office/officeart/2005/8/layout/vList2"/>
    <dgm:cxn modelId="{4EB47712-5308-4340-A88B-86C977ED32D7}" type="presParOf" srcId="{E044C9A1-747F-44F1-8701-C6CEC5D5ABC9}" destId="{8593C96A-2F15-4C40-97E6-9A65379D6909}" srcOrd="4" destOrd="0" presId="urn:microsoft.com/office/officeart/2005/8/layout/vList2"/>
    <dgm:cxn modelId="{CA1772A4-7C2D-4D74-8830-4979627EA349}" type="presParOf" srcId="{E044C9A1-747F-44F1-8701-C6CEC5D5ABC9}" destId="{759E238D-66BC-4192-81F9-F56F9845AD04}" srcOrd="5" destOrd="0" presId="urn:microsoft.com/office/officeart/2005/8/layout/vList2"/>
    <dgm:cxn modelId="{445677FA-8B15-4F01-9FCB-1C6053795A32}" type="presParOf" srcId="{E044C9A1-747F-44F1-8701-C6CEC5D5ABC9}" destId="{60855283-1D60-4343-8589-FE534E43D8CD}" srcOrd="6" destOrd="0" presId="urn:microsoft.com/office/officeart/2005/8/layout/vList2"/>
    <dgm:cxn modelId="{846E259F-AE65-4A34-9ECA-693DD4C84F4A}" type="presParOf" srcId="{E044C9A1-747F-44F1-8701-C6CEC5D5ABC9}" destId="{95D93E5C-B0C0-4DAC-9E39-525967270C3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E30D5-7720-48D8-937A-38B281215F9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478107B-D5C3-4F08-B442-AF9E4E4C6619}">
      <dgm:prSet/>
      <dgm:spPr/>
      <dgm:t>
        <a:bodyPr/>
        <a:lstStyle/>
        <a:p>
          <a:r>
            <a:rPr lang="en-US"/>
            <a:t>Most popular</a:t>
          </a:r>
        </a:p>
      </dgm:t>
    </dgm:pt>
    <dgm:pt modelId="{C416029B-3441-4080-A054-1C5587743942}" type="parTrans" cxnId="{1F60028F-D937-46A8-ADA3-705E3FFEB332}">
      <dgm:prSet/>
      <dgm:spPr/>
      <dgm:t>
        <a:bodyPr/>
        <a:lstStyle/>
        <a:p>
          <a:endParaRPr lang="en-US"/>
        </a:p>
      </dgm:t>
    </dgm:pt>
    <dgm:pt modelId="{F8BE7A5A-9A62-48F9-824C-87157B1541F1}" type="sibTrans" cxnId="{1F60028F-D937-46A8-ADA3-705E3FFEB332}">
      <dgm:prSet/>
      <dgm:spPr/>
      <dgm:t>
        <a:bodyPr/>
        <a:lstStyle/>
        <a:p>
          <a:endParaRPr lang="en-US"/>
        </a:p>
      </dgm:t>
    </dgm:pt>
    <dgm:pt modelId="{F4355780-F419-4816-8461-9BC9686826FA}">
      <dgm:prSet/>
      <dgm:spPr/>
      <dgm:t>
        <a:bodyPr/>
        <a:lstStyle/>
        <a:p>
          <a:r>
            <a:rPr lang="en-US"/>
            <a:t>Evaluates 3 dimensions of burnout :exhaustion, cynicism and lack of personal accomplishment</a:t>
          </a:r>
        </a:p>
      </dgm:t>
    </dgm:pt>
    <dgm:pt modelId="{03DEDDD6-AC37-4E43-9DD7-A566B20F05D8}" type="parTrans" cxnId="{E797E01C-217C-43DE-817E-3E439B74DDFA}">
      <dgm:prSet/>
      <dgm:spPr/>
      <dgm:t>
        <a:bodyPr/>
        <a:lstStyle/>
        <a:p>
          <a:endParaRPr lang="en-US"/>
        </a:p>
      </dgm:t>
    </dgm:pt>
    <dgm:pt modelId="{866C08CC-628D-493B-B99D-EDBD4ED1C3A0}" type="sibTrans" cxnId="{E797E01C-217C-43DE-817E-3E439B74DDFA}">
      <dgm:prSet/>
      <dgm:spPr/>
      <dgm:t>
        <a:bodyPr/>
        <a:lstStyle/>
        <a:p>
          <a:endParaRPr lang="en-US"/>
        </a:p>
      </dgm:t>
    </dgm:pt>
    <dgm:pt modelId="{C18B527E-F2BF-48C5-A947-2389D4AB6960}">
      <dgm:prSet/>
      <dgm:spPr/>
      <dgm:t>
        <a:bodyPr/>
        <a:lstStyle/>
        <a:p>
          <a:r>
            <a:rPr lang="en-US"/>
            <a:t>Three different versions of MBI are used: the MBI-Human services, the MBI-Educator Survey and the MBI-general survey</a:t>
          </a:r>
        </a:p>
      </dgm:t>
    </dgm:pt>
    <dgm:pt modelId="{92025196-FF1E-4B0E-904C-039965C9650F}" type="parTrans" cxnId="{D7CB8DE0-DA38-4DEF-A73C-22733D28D0EA}">
      <dgm:prSet/>
      <dgm:spPr/>
      <dgm:t>
        <a:bodyPr/>
        <a:lstStyle/>
        <a:p>
          <a:endParaRPr lang="en-US"/>
        </a:p>
      </dgm:t>
    </dgm:pt>
    <dgm:pt modelId="{A092BACD-8E2F-4E8B-82F8-CC68059D89BA}" type="sibTrans" cxnId="{D7CB8DE0-DA38-4DEF-A73C-22733D28D0EA}">
      <dgm:prSet/>
      <dgm:spPr/>
      <dgm:t>
        <a:bodyPr/>
        <a:lstStyle/>
        <a:p>
          <a:endParaRPr lang="en-US"/>
        </a:p>
      </dgm:t>
    </dgm:pt>
    <dgm:pt modelId="{E7F8A38B-8C1E-40E1-997C-D58E350346E1}">
      <dgm:prSet/>
      <dgm:spPr/>
      <dgm:t>
        <a:bodyPr/>
        <a:lstStyle/>
        <a:p>
          <a:r>
            <a:rPr lang="en-US"/>
            <a:t>Validated questionnaire with 22 items:</a:t>
          </a:r>
        </a:p>
      </dgm:t>
    </dgm:pt>
    <dgm:pt modelId="{63898DA1-8B3C-4606-BCB8-07E53800AE69}" type="parTrans" cxnId="{255484CF-23D6-49A8-9824-3107A8B87451}">
      <dgm:prSet/>
      <dgm:spPr/>
      <dgm:t>
        <a:bodyPr/>
        <a:lstStyle/>
        <a:p>
          <a:endParaRPr lang="en-US"/>
        </a:p>
      </dgm:t>
    </dgm:pt>
    <dgm:pt modelId="{9E23C387-FEC4-4AB0-A104-4FD5A916C05A}" type="sibTrans" cxnId="{255484CF-23D6-49A8-9824-3107A8B87451}">
      <dgm:prSet/>
      <dgm:spPr/>
      <dgm:t>
        <a:bodyPr/>
        <a:lstStyle/>
        <a:p>
          <a:endParaRPr lang="en-US"/>
        </a:p>
      </dgm:t>
    </dgm:pt>
    <dgm:pt modelId="{41B5C511-269F-42FF-B49F-31FD690FF03F}">
      <dgm:prSet/>
      <dgm:spPr/>
      <dgm:t>
        <a:bodyPr/>
        <a:lstStyle/>
        <a:p>
          <a:r>
            <a:rPr lang="en-US"/>
            <a:t>Emotional exhaustion (9 items)</a:t>
          </a:r>
        </a:p>
      </dgm:t>
    </dgm:pt>
    <dgm:pt modelId="{5CBDE00B-2A6E-4DB5-80C2-10D61EDF1160}" type="parTrans" cxnId="{8974E46B-7F33-4953-BD1B-F767F4B520D8}">
      <dgm:prSet/>
      <dgm:spPr/>
      <dgm:t>
        <a:bodyPr/>
        <a:lstStyle/>
        <a:p>
          <a:endParaRPr lang="en-US"/>
        </a:p>
      </dgm:t>
    </dgm:pt>
    <dgm:pt modelId="{C96C4D61-6F24-45AC-A8FA-E8F4958B6E7E}" type="sibTrans" cxnId="{8974E46B-7F33-4953-BD1B-F767F4B520D8}">
      <dgm:prSet/>
      <dgm:spPr/>
      <dgm:t>
        <a:bodyPr/>
        <a:lstStyle/>
        <a:p>
          <a:endParaRPr lang="en-US"/>
        </a:p>
      </dgm:t>
    </dgm:pt>
    <dgm:pt modelId="{7578702E-C430-4E26-9345-CAF27E0E2BEC}">
      <dgm:prSet/>
      <dgm:spPr/>
      <dgm:t>
        <a:bodyPr/>
        <a:lstStyle/>
        <a:p>
          <a:r>
            <a:rPr lang="en-US"/>
            <a:t>Depersonalization / cynism (5items)</a:t>
          </a:r>
        </a:p>
      </dgm:t>
    </dgm:pt>
    <dgm:pt modelId="{A9ECF375-D3F9-4337-9FC5-37533CBF7E5F}" type="parTrans" cxnId="{4C127732-8DD0-41E0-8102-C4BBB8FD27BB}">
      <dgm:prSet/>
      <dgm:spPr/>
      <dgm:t>
        <a:bodyPr/>
        <a:lstStyle/>
        <a:p>
          <a:endParaRPr lang="en-US"/>
        </a:p>
      </dgm:t>
    </dgm:pt>
    <dgm:pt modelId="{573D11D3-6C8A-4F62-BFA2-9E110537C6DC}" type="sibTrans" cxnId="{4C127732-8DD0-41E0-8102-C4BBB8FD27BB}">
      <dgm:prSet/>
      <dgm:spPr/>
      <dgm:t>
        <a:bodyPr/>
        <a:lstStyle/>
        <a:p>
          <a:endParaRPr lang="en-US"/>
        </a:p>
      </dgm:t>
    </dgm:pt>
    <dgm:pt modelId="{9A5B14AD-65FC-4746-AF60-69934C944159}">
      <dgm:prSet/>
      <dgm:spPr/>
      <dgm:t>
        <a:bodyPr/>
        <a:lstStyle/>
        <a:p>
          <a:r>
            <a:rPr lang="en-US"/>
            <a:t>Personal accomplishment / professional efficiency (8 items)</a:t>
          </a:r>
        </a:p>
      </dgm:t>
    </dgm:pt>
    <dgm:pt modelId="{7EC86754-0537-4FCB-B216-3192CDF8EE96}" type="parTrans" cxnId="{4C89CE56-F9E6-4F6C-8D48-94902C7A2604}">
      <dgm:prSet/>
      <dgm:spPr/>
      <dgm:t>
        <a:bodyPr/>
        <a:lstStyle/>
        <a:p>
          <a:endParaRPr lang="en-US"/>
        </a:p>
      </dgm:t>
    </dgm:pt>
    <dgm:pt modelId="{0944FF01-508A-4726-88D0-0622683B432D}" type="sibTrans" cxnId="{4C89CE56-F9E6-4F6C-8D48-94902C7A2604}">
      <dgm:prSet/>
      <dgm:spPr/>
      <dgm:t>
        <a:bodyPr/>
        <a:lstStyle/>
        <a:p>
          <a:endParaRPr lang="en-US"/>
        </a:p>
      </dgm:t>
    </dgm:pt>
    <dgm:pt modelId="{0DFFBFA2-E673-461F-A110-C42A682284C2}" type="pres">
      <dgm:prSet presAssocID="{E2AE30D5-7720-48D8-937A-38B281215F9C}" presName="linear" presStyleCnt="0">
        <dgm:presLayoutVars>
          <dgm:animLvl val="lvl"/>
          <dgm:resizeHandles val="exact"/>
        </dgm:presLayoutVars>
      </dgm:prSet>
      <dgm:spPr/>
    </dgm:pt>
    <dgm:pt modelId="{4EF7ED59-DE84-4C19-9379-C35E023A4828}" type="pres">
      <dgm:prSet presAssocID="{E478107B-D5C3-4F08-B442-AF9E4E4C6619}" presName="parentText" presStyleLbl="node1" presStyleIdx="0" presStyleCnt="4">
        <dgm:presLayoutVars>
          <dgm:chMax val="0"/>
          <dgm:bulletEnabled val="1"/>
        </dgm:presLayoutVars>
      </dgm:prSet>
      <dgm:spPr/>
    </dgm:pt>
    <dgm:pt modelId="{21113649-16F9-4238-A6C9-93451BFFC1EB}" type="pres">
      <dgm:prSet presAssocID="{F8BE7A5A-9A62-48F9-824C-87157B1541F1}" presName="spacer" presStyleCnt="0"/>
      <dgm:spPr/>
    </dgm:pt>
    <dgm:pt modelId="{1F03BCFA-DC24-4FAA-BA08-EC3D3692B09A}" type="pres">
      <dgm:prSet presAssocID="{F4355780-F419-4816-8461-9BC9686826FA}" presName="parentText" presStyleLbl="node1" presStyleIdx="1" presStyleCnt="4">
        <dgm:presLayoutVars>
          <dgm:chMax val="0"/>
          <dgm:bulletEnabled val="1"/>
        </dgm:presLayoutVars>
      </dgm:prSet>
      <dgm:spPr/>
    </dgm:pt>
    <dgm:pt modelId="{843D2762-B5E1-4392-9E89-5F3503F56ACF}" type="pres">
      <dgm:prSet presAssocID="{866C08CC-628D-493B-B99D-EDBD4ED1C3A0}" presName="spacer" presStyleCnt="0"/>
      <dgm:spPr/>
    </dgm:pt>
    <dgm:pt modelId="{6E2B8CF9-FAFA-448E-9979-FC4BF98EA147}" type="pres">
      <dgm:prSet presAssocID="{C18B527E-F2BF-48C5-A947-2389D4AB6960}" presName="parentText" presStyleLbl="node1" presStyleIdx="2" presStyleCnt="4">
        <dgm:presLayoutVars>
          <dgm:chMax val="0"/>
          <dgm:bulletEnabled val="1"/>
        </dgm:presLayoutVars>
      </dgm:prSet>
      <dgm:spPr/>
    </dgm:pt>
    <dgm:pt modelId="{65023F63-29F9-4449-AE04-1E5754021ABB}" type="pres">
      <dgm:prSet presAssocID="{A092BACD-8E2F-4E8B-82F8-CC68059D89BA}" presName="spacer" presStyleCnt="0"/>
      <dgm:spPr/>
    </dgm:pt>
    <dgm:pt modelId="{D7A4D2DB-4231-4928-B13A-5D94BB602A25}" type="pres">
      <dgm:prSet presAssocID="{E7F8A38B-8C1E-40E1-997C-D58E350346E1}" presName="parentText" presStyleLbl="node1" presStyleIdx="3" presStyleCnt="4">
        <dgm:presLayoutVars>
          <dgm:chMax val="0"/>
          <dgm:bulletEnabled val="1"/>
        </dgm:presLayoutVars>
      </dgm:prSet>
      <dgm:spPr/>
    </dgm:pt>
    <dgm:pt modelId="{3BB94A14-DA13-495D-ABFC-C5D5BF112925}" type="pres">
      <dgm:prSet presAssocID="{E7F8A38B-8C1E-40E1-997C-D58E350346E1}" presName="childText" presStyleLbl="revTx" presStyleIdx="0" presStyleCnt="1">
        <dgm:presLayoutVars>
          <dgm:bulletEnabled val="1"/>
        </dgm:presLayoutVars>
      </dgm:prSet>
      <dgm:spPr/>
    </dgm:pt>
  </dgm:ptLst>
  <dgm:cxnLst>
    <dgm:cxn modelId="{E797E01C-217C-43DE-817E-3E439B74DDFA}" srcId="{E2AE30D5-7720-48D8-937A-38B281215F9C}" destId="{F4355780-F419-4816-8461-9BC9686826FA}" srcOrd="1" destOrd="0" parTransId="{03DEDDD6-AC37-4E43-9DD7-A566B20F05D8}" sibTransId="{866C08CC-628D-493B-B99D-EDBD4ED1C3A0}"/>
    <dgm:cxn modelId="{4C127732-8DD0-41E0-8102-C4BBB8FD27BB}" srcId="{E7F8A38B-8C1E-40E1-997C-D58E350346E1}" destId="{7578702E-C430-4E26-9345-CAF27E0E2BEC}" srcOrd="1" destOrd="0" parTransId="{A9ECF375-D3F9-4337-9FC5-37533CBF7E5F}" sibTransId="{573D11D3-6C8A-4F62-BFA2-9E110537C6DC}"/>
    <dgm:cxn modelId="{8974E46B-7F33-4953-BD1B-F767F4B520D8}" srcId="{E7F8A38B-8C1E-40E1-997C-D58E350346E1}" destId="{41B5C511-269F-42FF-B49F-31FD690FF03F}" srcOrd="0" destOrd="0" parTransId="{5CBDE00B-2A6E-4DB5-80C2-10D61EDF1160}" sibTransId="{C96C4D61-6F24-45AC-A8FA-E8F4958B6E7E}"/>
    <dgm:cxn modelId="{9F754474-9015-4ACE-B4A2-4E0FDF4B1849}" type="presOf" srcId="{E2AE30D5-7720-48D8-937A-38B281215F9C}" destId="{0DFFBFA2-E673-461F-A110-C42A682284C2}" srcOrd="0" destOrd="0" presId="urn:microsoft.com/office/officeart/2005/8/layout/vList2"/>
    <dgm:cxn modelId="{4C89CE56-F9E6-4F6C-8D48-94902C7A2604}" srcId="{E7F8A38B-8C1E-40E1-997C-D58E350346E1}" destId="{9A5B14AD-65FC-4746-AF60-69934C944159}" srcOrd="2" destOrd="0" parTransId="{7EC86754-0537-4FCB-B216-3192CDF8EE96}" sibTransId="{0944FF01-508A-4726-88D0-0622683B432D}"/>
    <dgm:cxn modelId="{13929685-7BF9-435A-B08A-1DCC6ABEDF1A}" type="presOf" srcId="{E478107B-D5C3-4F08-B442-AF9E4E4C6619}" destId="{4EF7ED59-DE84-4C19-9379-C35E023A4828}" srcOrd="0" destOrd="0" presId="urn:microsoft.com/office/officeart/2005/8/layout/vList2"/>
    <dgm:cxn modelId="{1F60028F-D937-46A8-ADA3-705E3FFEB332}" srcId="{E2AE30D5-7720-48D8-937A-38B281215F9C}" destId="{E478107B-D5C3-4F08-B442-AF9E4E4C6619}" srcOrd="0" destOrd="0" parTransId="{C416029B-3441-4080-A054-1C5587743942}" sibTransId="{F8BE7A5A-9A62-48F9-824C-87157B1541F1}"/>
    <dgm:cxn modelId="{C94B0299-EC12-4474-827B-2F6FC690CFA3}" type="presOf" srcId="{E7F8A38B-8C1E-40E1-997C-D58E350346E1}" destId="{D7A4D2DB-4231-4928-B13A-5D94BB602A25}" srcOrd="0" destOrd="0" presId="urn:microsoft.com/office/officeart/2005/8/layout/vList2"/>
    <dgm:cxn modelId="{3B5A7EB4-AAB1-4B6B-AFED-92B795B06496}" type="presOf" srcId="{9A5B14AD-65FC-4746-AF60-69934C944159}" destId="{3BB94A14-DA13-495D-ABFC-C5D5BF112925}" srcOrd="0" destOrd="2" presId="urn:microsoft.com/office/officeart/2005/8/layout/vList2"/>
    <dgm:cxn modelId="{73063EBC-CECC-4262-911F-9E2B36A78B6D}" type="presOf" srcId="{41B5C511-269F-42FF-B49F-31FD690FF03F}" destId="{3BB94A14-DA13-495D-ABFC-C5D5BF112925}" srcOrd="0" destOrd="0" presId="urn:microsoft.com/office/officeart/2005/8/layout/vList2"/>
    <dgm:cxn modelId="{AF77C2CB-C9A2-432E-8BD0-39548EB3F5D4}" type="presOf" srcId="{7578702E-C430-4E26-9345-CAF27E0E2BEC}" destId="{3BB94A14-DA13-495D-ABFC-C5D5BF112925}" srcOrd="0" destOrd="1" presId="urn:microsoft.com/office/officeart/2005/8/layout/vList2"/>
    <dgm:cxn modelId="{255484CF-23D6-49A8-9824-3107A8B87451}" srcId="{E2AE30D5-7720-48D8-937A-38B281215F9C}" destId="{E7F8A38B-8C1E-40E1-997C-D58E350346E1}" srcOrd="3" destOrd="0" parTransId="{63898DA1-8B3C-4606-BCB8-07E53800AE69}" sibTransId="{9E23C387-FEC4-4AB0-A104-4FD5A916C05A}"/>
    <dgm:cxn modelId="{D7CB8DE0-DA38-4DEF-A73C-22733D28D0EA}" srcId="{E2AE30D5-7720-48D8-937A-38B281215F9C}" destId="{C18B527E-F2BF-48C5-A947-2389D4AB6960}" srcOrd="2" destOrd="0" parTransId="{92025196-FF1E-4B0E-904C-039965C9650F}" sibTransId="{A092BACD-8E2F-4E8B-82F8-CC68059D89BA}"/>
    <dgm:cxn modelId="{92E3DEEC-505C-4123-AB3A-AAA083F3048B}" type="presOf" srcId="{C18B527E-F2BF-48C5-A947-2389D4AB6960}" destId="{6E2B8CF9-FAFA-448E-9979-FC4BF98EA147}" srcOrd="0" destOrd="0" presId="urn:microsoft.com/office/officeart/2005/8/layout/vList2"/>
    <dgm:cxn modelId="{CD5DF7F2-9575-4C5C-9EFC-60888797ABDC}" type="presOf" srcId="{F4355780-F419-4816-8461-9BC9686826FA}" destId="{1F03BCFA-DC24-4FAA-BA08-EC3D3692B09A}" srcOrd="0" destOrd="0" presId="urn:microsoft.com/office/officeart/2005/8/layout/vList2"/>
    <dgm:cxn modelId="{30BC811E-3410-4C71-AF94-780FFE461D92}" type="presParOf" srcId="{0DFFBFA2-E673-461F-A110-C42A682284C2}" destId="{4EF7ED59-DE84-4C19-9379-C35E023A4828}" srcOrd="0" destOrd="0" presId="urn:microsoft.com/office/officeart/2005/8/layout/vList2"/>
    <dgm:cxn modelId="{5CB60261-FCDC-44D3-87D7-32E4E729CA44}" type="presParOf" srcId="{0DFFBFA2-E673-461F-A110-C42A682284C2}" destId="{21113649-16F9-4238-A6C9-93451BFFC1EB}" srcOrd="1" destOrd="0" presId="urn:microsoft.com/office/officeart/2005/8/layout/vList2"/>
    <dgm:cxn modelId="{86A10D14-D3A3-432B-9D82-368AACE90D4F}" type="presParOf" srcId="{0DFFBFA2-E673-461F-A110-C42A682284C2}" destId="{1F03BCFA-DC24-4FAA-BA08-EC3D3692B09A}" srcOrd="2" destOrd="0" presId="urn:microsoft.com/office/officeart/2005/8/layout/vList2"/>
    <dgm:cxn modelId="{C62426E8-161A-4761-B080-141AAE9BDC67}" type="presParOf" srcId="{0DFFBFA2-E673-461F-A110-C42A682284C2}" destId="{843D2762-B5E1-4392-9E89-5F3503F56ACF}" srcOrd="3" destOrd="0" presId="urn:microsoft.com/office/officeart/2005/8/layout/vList2"/>
    <dgm:cxn modelId="{341F73E0-B4CB-4953-850D-F1EC6B20EB08}" type="presParOf" srcId="{0DFFBFA2-E673-461F-A110-C42A682284C2}" destId="{6E2B8CF9-FAFA-448E-9979-FC4BF98EA147}" srcOrd="4" destOrd="0" presId="urn:microsoft.com/office/officeart/2005/8/layout/vList2"/>
    <dgm:cxn modelId="{A7DC6752-5499-4100-AADB-6196924D3186}" type="presParOf" srcId="{0DFFBFA2-E673-461F-A110-C42A682284C2}" destId="{65023F63-29F9-4449-AE04-1E5754021ABB}" srcOrd="5" destOrd="0" presId="urn:microsoft.com/office/officeart/2005/8/layout/vList2"/>
    <dgm:cxn modelId="{127E451E-CC4F-4271-BB46-53BC6E0147F3}" type="presParOf" srcId="{0DFFBFA2-E673-461F-A110-C42A682284C2}" destId="{D7A4D2DB-4231-4928-B13A-5D94BB602A25}" srcOrd="6" destOrd="0" presId="urn:microsoft.com/office/officeart/2005/8/layout/vList2"/>
    <dgm:cxn modelId="{E2C306EB-6701-496C-8AEE-4E16AEE3335F}" type="presParOf" srcId="{0DFFBFA2-E673-461F-A110-C42A682284C2}" destId="{3BB94A14-DA13-495D-ABFC-C5D5BF11292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A9E297-9899-498B-860D-3559AAF46C8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1DDD167-5FD3-4752-BD40-FAB4AD100A8C}">
      <dgm:prSet/>
      <dgm:spPr/>
      <dgm:t>
        <a:bodyPr/>
        <a:lstStyle/>
        <a:p>
          <a:r>
            <a:rPr lang="en-US"/>
            <a:t>Based on the "job demands - resources" model </a:t>
          </a:r>
        </a:p>
      </dgm:t>
    </dgm:pt>
    <dgm:pt modelId="{7FC8B4DA-15EA-4504-B3DA-DB2D8D2186E4}" type="parTrans" cxnId="{B5375A85-5A4F-4FF0-A6FB-8CAFA0B146B1}">
      <dgm:prSet/>
      <dgm:spPr/>
      <dgm:t>
        <a:bodyPr/>
        <a:lstStyle/>
        <a:p>
          <a:endParaRPr lang="en-US"/>
        </a:p>
      </dgm:t>
    </dgm:pt>
    <dgm:pt modelId="{A9D266CB-82BE-4DD1-84A3-FF7C088C1E5C}" type="sibTrans" cxnId="{B5375A85-5A4F-4FF0-A6FB-8CAFA0B146B1}">
      <dgm:prSet/>
      <dgm:spPr/>
      <dgm:t>
        <a:bodyPr/>
        <a:lstStyle/>
        <a:p>
          <a:endParaRPr lang="en-US"/>
        </a:p>
      </dgm:t>
    </dgm:pt>
    <dgm:pt modelId="{36DBDE39-07A2-425E-B682-E77182C8D94C}">
      <dgm:prSet/>
      <dgm:spPr/>
      <dgm:t>
        <a:bodyPr/>
        <a:lstStyle/>
        <a:p>
          <a:r>
            <a:rPr lang="en-US"/>
            <a:t>Consists only of two dimensions: </a:t>
          </a:r>
        </a:p>
      </dgm:t>
    </dgm:pt>
    <dgm:pt modelId="{D3539D31-90CC-400F-A94D-61F108AC2C04}" type="parTrans" cxnId="{1B163110-83AD-4298-A573-CB33763459F8}">
      <dgm:prSet/>
      <dgm:spPr/>
      <dgm:t>
        <a:bodyPr/>
        <a:lstStyle/>
        <a:p>
          <a:endParaRPr lang="en-US"/>
        </a:p>
      </dgm:t>
    </dgm:pt>
    <dgm:pt modelId="{987426BF-F898-4094-81E6-58E028C43843}" type="sibTrans" cxnId="{1B163110-83AD-4298-A573-CB33763459F8}">
      <dgm:prSet/>
      <dgm:spPr/>
      <dgm:t>
        <a:bodyPr/>
        <a:lstStyle/>
        <a:p>
          <a:endParaRPr lang="en-US"/>
        </a:p>
      </dgm:t>
    </dgm:pt>
    <dgm:pt modelId="{16FF429D-CDD5-4520-AF3E-31C04A8CE523}">
      <dgm:prSet/>
      <dgm:spPr/>
      <dgm:t>
        <a:bodyPr/>
        <a:lstStyle/>
        <a:p>
          <a:r>
            <a:rPr lang="en-US"/>
            <a:t>emotional exhaustion </a:t>
          </a:r>
        </a:p>
      </dgm:t>
    </dgm:pt>
    <dgm:pt modelId="{645360BD-E4AB-40D7-8BB1-934ED73144CD}" type="parTrans" cxnId="{E4CAC470-65AB-4DE1-934C-DA09263D7E3C}">
      <dgm:prSet/>
      <dgm:spPr/>
      <dgm:t>
        <a:bodyPr/>
        <a:lstStyle/>
        <a:p>
          <a:endParaRPr lang="en-US"/>
        </a:p>
      </dgm:t>
    </dgm:pt>
    <dgm:pt modelId="{3727A03E-C3E1-4E1D-977C-29E5C698D687}" type="sibTrans" cxnId="{E4CAC470-65AB-4DE1-934C-DA09263D7E3C}">
      <dgm:prSet/>
      <dgm:spPr/>
      <dgm:t>
        <a:bodyPr/>
        <a:lstStyle/>
        <a:p>
          <a:endParaRPr lang="en-US"/>
        </a:p>
      </dgm:t>
    </dgm:pt>
    <dgm:pt modelId="{C267E313-55E7-464E-A8A4-24D09AC5AF26}">
      <dgm:prSet/>
      <dgm:spPr/>
      <dgm:t>
        <a:bodyPr/>
        <a:lstStyle/>
        <a:p>
          <a:r>
            <a:rPr lang="en-US"/>
            <a:t>disengagement </a:t>
          </a:r>
        </a:p>
      </dgm:t>
    </dgm:pt>
    <dgm:pt modelId="{8A947457-FED7-44EC-80C4-4FA4DF29F6D0}" type="parTrans" cxnId="{409CFC28-F75D-4C1C-B74A-1318816838C2}">
      <dgm:prSet/>
      <dgm:spPr/>
      <dgm:t>
        <a:bodyPr/>
        <a:lstStyle/>
        <a:p>
          <a:endParaRPr lang="en-US"/>
        </a:p>
      </dgm:t>
    </dgm:pt>
    <dgm:pt modelId="{EF47CD91-A515-4420-A2E4-DEF078B56E25}" type="sibTrans" cxnId="{409CFC28-F75D-4C1C-B74A-1318816838C2}">
      <dgm:prSet/>
      <dgm:spPr/>
      <dgm:t>
        <a:bodyPr/>
        <a:lstStyle/>
        <a:p>
          <a:endParaRPr lang="en-US"/>
        </a:p>
      </dgm:t>
    </dgm:pt>
    <dgm:pt modelId="{EB98ADE7-863C-40A5-BB42-45478BCFC97D}">
      <dgm:prSet/>
      <dgm:spPr/>
      <dgm:t>
        <a:bodyPr/>
        <a:lstStyle/>
        <a:p>
          <a:r>
            <a:rPr lang="en-US"/>
            <a:t>Each dimension is measured by 8 items, evaluated by a scale of 4 categories ranging from 1 (strongly disagree) to 4 (strongly agree).</a:t>
          </a:r>
        </a:p>
      </dgm:t>
    </dgm:pt>
    <dgm:pt modelId="{8DAEB48C-FE39-4505-84E8-9BACB0BA3456}" type="parTrans" cxnId="{6EC765A5-51C5-47E8-BB3A-CB3B6FD27296}">
      <dgm:prSet/>
      <dgm:spPr/>
      <dgm:t>
        <a:bodyPr/>
        <a:lstStyle/>
        <a:p>
          <a:endParaRPr lang="en-US"/>
        </a:p>
      </dgm:t>
    </dgm:pt>
    <dgm:pt modelId="{925D3F24-E01B-4ED8-A287-0F5669A227F2}" type="sibTrans" cxnId="{6EC765A5-51C5-47E8-BB3A-CB3B6FD27296}">
      <dgm:prSet/>
      <dgm:spPr/>
      <dgm:t>
        <a:bodyPr/>
        <a:lstStyle/>
        <a:p>
          <a:endParaRPr lang="en-US"/>
        </a:p>
      </dgm:t>
    </dgm:pt>
    <dgm:pt modelId="{C1C8A5B4-ABB1-4021-8976-EAED62C38022}" type="pres">
      <dgm:prSet presAssocID="{D0A9E297-9899-498B-860D-3559AAF46C8E}" presName="linear" presStyleCnt="0">
        <dgm:presLayoutVars>
          <dgm:animLvl val="lvl"/>
          <dgm:resizeHandles val="exact"/>
        </dgm:presLayoutVars>
      </dgm:prSet>
      <dgm:spPr/>
    </dgm:pt>
    <dgm:pt modelId="{964ED561-5EE2-4347-BF16-1A9F6885BEC7}" type="pres">
      <dgm:prSet presAssocID="{B1DDD167-5FD3-4752-BD40-FAB4AD100A8C}" presName="parentText" presStyleLbl="node1" presStyleIdx="0" presStyleCnt="3">
        <dgm:presLayoutVars>
          <dgm:chMax val="0"/>
          <dgm:bulletEnabled val="1"/>
        </dgm:presLayoutVars>
      </dgm:prSet>
      <dgm:spPr/>
    </dgm:pt>
    <dgm:pt modelId="{961CFE79-C88E-458C-905C-DEC97DD55AF2}" type="pres">
      <dgm:prSet presAssocID="{A9D266CB-82BE-4DD1-84A3-FF7C088C1E5C}" presName="spacer" presStyleCnt="0"/>
      <dgm:spPr/>
    </dgm:pt>
    <dgm:pt modelId="{32DA41E2-DE83-4C19-8114-6A982AC939EB}" type="pres">
      <dgm:prSet presAssocID="{36DBDE39-07A2-425E-B682-E77182C8D94C}" presName="parentText" presStyleLbl="node1" presStyleIdx="1" presStyleCnt="3">
        <dgm:presLayoutVars>
          <dgm:chMax val="0"/>
          <dgm:bulletEnabled val="1"/>
        </dgm:presLayoutVars>
      </dgm:prSet>
      <dgm:spPr/>
    </dgm:pt>
    <dgm:pt modelId="{20FFFE1D-110E-458F-BBE2-906AD63EC532}" type="pres">
      <dgm:prSet presAssocID="{36DBDE39-07A2-425E-B682-E77182C8D94C}" presName="childText" presStyleLbl="revTx" presStyleIdx="0" presStyleCnt="1">
        <dgm:presLayoutVars>
          <dgm:bulletEnabled val="1"/>
        </dgm:presLayoutVars>
      </dgm:prSet>
      <dgm:spPr/>
    </dgm:pt>
    <dgm:pt modelId="{4C282386-1E4E-4680-A8AC-FE5E7E295FCC}" type="pres">
      <dgm:prSet presAssocID="{EB98ADE7-863C-40A5-BB42-45478BCFC97D}" presName="parentText" presStyleLbl="node1" presStyleIdx="2" presStyleCnt="3">
        <dgm:presLayoutVars>
          <dgm:chMax val="0"/>
          <dgm:bulletEnabled val="1"/>
        </dgm:presLayoutVars>
      </dgm:prSet>
      <dgm:spPr/>
    </dgm:pt>
  </dgm:ptLst>
  <dgm:cxnLst>
    <dgm:cxn modelId="{CF320608-207E-44A1-AA06-93444CEC822B}" type="presOf" srcId="{B1DDD167-5FD3-4752-BD40-FAB4AD100A8C}" destId="{964ED561-5EE2-4347-BF16-1A9F6885BEC7}" srcOrd="0" destOrd="0" presId="urn:microsoft.com/office/officeart/2005/8/layout/vList2"/>
    <dgm:cxn modelId="{1B163110-83AD-4298-A573-CB33763459F8}" srcId="{D0A9E297-9899-498B-860D-3559AAF46C8E}" destId="{36DBDE39-07A2-425E-B682-E77182C8D94C}" srcOrd="1" destOrd="0" parTransId="{D3539D31-90CC-400F-A94D-61F108AC2C04}" sibTransId="{987426BF-F898-4094-81E6-58E028C43843}"/>
    <dgm:cxn modelId="{80070821-BF61-439C-A421-22202DB6FE25}" type="presOf" srcId="{EB98ADE7-863C-40A5-BB42-45478BCFC97D}" destId="{4C282386-1E4E-4680-A8AC-FE5E7E295FCC}" srcOrd="0" destOrd="0" presId="urn:microsoft.com/office/officeart/2005/8/layout/vList2"/>
    <dgm:cxn modelId="{409CFC28-F75D-4C1C-B74A-1318816838C2}" srcId="{36DBDE39-07A2-425E-B682-E77182C8D94C}" destId="{C267E313-55E7-464E-A8A4-24D09AC5AF26}" srcOrd="1" destOrd="0" parTransId="{8A947457-FED7-44EC-80C4-4FA4DF29F6D0}" sibTransId="{EF47CD91-A515-4420-A2E4-DEF078B56E25}"/>
    <dgm:cxn modelId="{22F1A238-01C5-43D8-BCFC-E5F0D0C51F0A}" type="presOf" srcId="{36DBDE39-07A2-425E-B682-E77182C8D94C}" destId="{32DA41E2-DE83-4C19-8114-6A982AC939EB}" srcOrd="0" destOrd="0" presId="urn:microsoft.com/office/officeart/2005/8/layout/vList2"/>
    <dgm:cxn modelId="{E4CAC470-65AB-4DE1-934C-DA09263D7E3C}" srcId="{36DBDE39-07A2-425E-B682-E77182C8D94C}" destId="{16FF429D-CDD5-4520-AF3E-31C04A8CE523}" srcOrd="0" destOrd="0" parTransId="{645360BD-E4AB-40D7-8BB1-934ED73144CD}" sibTransId="{3727A03E-C3E1-4E1D-977C-29E5C698D687}"/>
    <dgm:cxn modelId="{B5375A85-5A4F-4FF0-A6FB-8CAFA0B146B1}" srcId="{D0A9E297-9899-498B-860D-3559AAF46C8E}" destId="{B1DDD167-5FD3-4752-BD40-FAB4AD100A8C}" srcOrd="0" destOrd="0" parTransId="{7FC8B4DA-15EA-4504-B3DA-DB2D8D2186E4}" sibTransId="{A9D266CB-82BE-4DD1-84A3-FF7C088C1E5C}"/>
    <dgm:cxn modelId="{8391A088-E981-4E08-AA73-CFC278617DB3}" type="presOf" srcId="{16FF429D-CDD5-4520-AF3E-31C04A8CE523}" destId="{20FFFE1D-110E-458F-BBE2-906AD63EC532}" srcOrd="0" destOrd="0" presId="urn:microsoft.com/office/officeart/2005/8/layout/vList2"/>
    <dgm:cxn modelId="{4626149D-DE38-463C-BF5F-24BF37A37484}" type="presOf" srcId="{D0A9E297-9899-498B-860D-3559AAF46C8E}" destId="{C1C8A5B4-ABB1-4021-8976-EAED62C38022}" srcOrd="0" destOrd="0" presId="urn:microsoft.com/office/officeart/2005/8/layout/vList2"/>
    <dgm:cxn modelId="{6EC765A5-51C5-47E8-BB3A-CB3B6FD27296}" srcId="{D0A9E297-9899-498B-860D-3559AAF46C8E}" destId="{EB98ADE7-863C-40A5-BB42-45478BCFC97D}" srcOrd="2" destOrd="0" parTransId="{8DAEB48C-FE39-4505-84E8-9BACB0BA3456}" sibTransId="{925D3F24-E01B-4ED8-A287-0F5669A227F2}"/>
    <dgm:cxn modelId="{E5EE4BA5-2524-4114-A585-3D905E2D00A8}" type="presOf" srcId="{C267E313-55E7-464E-A8A4-24D09AC5AF26}" destId="{20FFFE1D-110E-458F-BBE2-906AD63EC532}" srcOrd="0" destOrd="1" presId="urn:microsoft.com/office/officeart/2005/8/layout/vList2"/>
    <dgm:cxn modelId="{38C023E5-FFE9-4059-B59B-72862A0353B2}" type="presParOf" srcId="{C1C8A5B4-ABB1-4021-8976-EAED62C38022}" destId="{964ED561-5EE2-4347-BF16-1A9F6885BEC7}" srcOrd="0" destOrd="0" presId="urn:microsoft.com/office/officeart/2005/8/layout/vList2"/>
    <dgm:cxn modelId="{6457ABA4-E7AE-4DFE-8160-944B2D28A524}" type="presParOf" srcId="{C1C8A5B4-ABB1-4021-8976-EAED62C38022}" destId="{961CFE79-C88E-458C-905C-DEC97DD55AF2}" srcOrd="1" destOrd="0" presId="urn:microsoft.com/office/officeart/2005/8/layout/vList2"/>
    <dgm:cxn modelId="{6CDE854D-254F-46E7-BF9B-5DE1256509AF}" type="presParOf" srcId="{C1C8A5B4-ABB1-4021-8976-EAED62C38022}" destId="{32DA41E2-DE83-4C19-8114-6A982AC939EB}" srcOrd="2" destOrd="0" presId="urn:microsoft.com/office/officeart/2005/8/layout/vList2"/>
    <dgm:cxn modelId="{BFFCC621-D1D8-4042-AF19-771776244E13}" type="presParOf" srcId="{C1C8A5B4-ABB1-4021-8976-EAED62C38022}" destId="{20FFFE1D-110E-458F-BBE2-906AD63EC532}" srcOrd="3" destOrd="0" presId="urn:microsoft.com/office/officeart/2005/8/layout/vList2"/>
    <dgm:cxn modelId="{B0D5A2D6-4E99-43F2-977F-CDC03C590E80}" type="presParOf" srcId="{C1C8A5B4-ABB1-4021-8976-EAED62C38022}" destId="{4C282386-1E4E-4680-A8AC-FE5E7E295F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4C48F1-8151-4856-81D7-50456199DF32}"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69FA77D8-96FF-47E9-A606-FB973B9854C1}">
      <dgm:prSet/>
      <dgm:spPr/>
      <dgm:t>
        <a:bodyPr/>
        <a:lstStyle/>
        <a:p>
          <a:r>
            <a:rPr lang="en-US"/>
            <a:t>Dutch equivalent of the MBI  (also 3 versions)</a:t>
          </a:r>
        </a:p>
      </dgm:t>
    </dgm:pt>
    <dgm:pt modelId="{5B988BDB-4830-4518-BB49-621C68B7008A}" type="parTrans" cxnId="{CB978B02-3C50-4BB6-AD58-8B34685422D0}">
      <dgm:prSet/>
      <dgm:spPr/>
      <dgm:t>
        <a:bodyPr/>
        <a:lstStyle/>
        <a:p>
          <a:endParaRPr lang="en-US"/>
        </a:p>
      </dgm:t>
    </dgm:pt>
    <dgm:pt modelId="{A7BD9190-640E-44A4-9621-44968970768A}" type="sibTrans" cxnId="{CB978B02-3C50-4BB6-AD58-8B34685422D0}">
      <dgm:prSet/>
      <dgm:spPr/>
      <dgm:t>
        <a:bodyPr/>
        <a:lstStyle/>
        <a:p>
          <a:endParaRPr lang="en-US"/>
        </a:p>
      </dgm:t>
    </dgm:pt>
    <dgm:pt modelId="{B15A8F53-54AB-45E4-BF03-16FAA4D97725}">
      <dgm:prSet/>
      <dgm:spPr/>
      <dgm:t>
        <a:bodyPr/>
        <a:lstStyle/>
        <a:p>
          <a:r>
            <a:rPr lang="en-US"/>
            <a:t>contractual professions</a:t>
          </a:r>
        </a:p>
      </dgm:t>
    </dgm:pt>
    <dgm:pt modelId="{BC9431DD-3F37-43AC-8013-E8066C0FFE5A}" type="parTrans" cxnId="{1E6321DB-AC63-46EC-8818-5F32D5B90A17}">
      <dgm:prSet/>
      <dgm:spPr/>
      <dgm:t>
        <a:bodyPr/>
        <a:lstStyle/>
        <a:p>
          <a:endParaRPr lang="en-US"/>
        </a:p>
      </dgm:t>
    </dgm:pt>
    <dgm:pt modelId="{942C4091-7EDF-4BF7-89B1-0A978FC424C1}" type="sibTrans" cxnId="{1E6321DB-AC63-46EC-8818-5F32D5B90A17}">
      <dgm:prSet/>
      <dgm:spPr/>
      <dgm:t>
        <a:bodyPr/>
        <a:lstStyle/>
        <a:p>
          <a:endParaRPr lang="en-US"/>
        </a:p>
      </dgm:t>
    </dgm:pt>
    <dgm:pt modelId="{3112A8A4-2EBA-42C6-BDA3-FF7EFEC33C23}">
      <dgm:prSet/>
      <dgm:spPr/>
      <dgm:t>
        <a:bodyPr/>
        <a:lstStyle/>
        <a:p>
          <a:r>
            <a:rPr lang="en-US"/>
            <a:t>Teachers</a:t>
          </a:r>
        </a:p>
      </dgm:t>
    </dgm:pt>
    <dgm:pt modelId="{F81D6EA4-5931-46FE-BA51-2FA1AA282198}" type="parTrans" cxnId="{12C9B2DD-CE04-4F05-B053-7F56C26A29BE}">
      <dgm:prSet/>
      <dgm:spPr/>
      <dgm:t>
        <a:bodyPr/>
        <a:lstStyle/>
        <a:p>
          <a:endParaRPr lang="en-US"/>
        </a:p>
      </dgm:t>
    </dgm:pt>
    <dgm:pt modelId="{07C5C8AA-5AD9-4C9C-A358-AF693A8172EB}" type="sibTrans" cxnId="{12C9B2DD-CE04-4F05-B053-7F56C26A29BE}">
      <dgm:prSet/>
      <dgm:spPr/>
      <dgm:t>
        <a:bodyPr/>
        <a:lstStyle/>
        <a:p>
          <a:endParaRPr lang="en-US"/>
        </a:p>
      </dgm:t>
    </dgm:pt>
    <dgm:pt modelId="{B19CFAC5-AEA6-4009-AE50-685E36D13337}">
      <dgm:prSet/>
      <dgm:spPr/>
      <dgm:t>
        <a:bodyPr/>
        <a:lstStyle/>
        <a:p>
          <a:r>
            <a:rPr lang="en-US"/>
            <a:t>general version</a:t>
          </a:r>
        </a:p>
      </dgm:t>
    </dgm:pt>
    <dgm:pt modelId="{DC75495E-2E02-4110-B990-7CB957DBB818}" type="parTrans" cxnId="{A9A9AEAD-7C18-4C95-9726-F527D45CDDB6}">
      <dgm:prSet/>
      <dgm:spPr/>
      <dgm:t>
        <a:bodyPr/>
        <a:lstStyle/>
        <a:p>
          <a:endParaRPr lang="en-US"/>
        </a:p>
      </dgm:t>
    </dgm:pt>
    <dgm:pt modelId="{9DCBA906-76DE-4E69-96B9-2104179401BA}" type="sibTrans" cxnId="{A9A9AEAD-7C18-4C95-9726-F527D45CDDB6}">
      <dgm:prSet/>
      <dgm:spPr/>
      <dgm:t>
        <a:bodyPr/>
        <a:lstStyle/>
        <a:p>
          <a:endParaRPr lang="en-US"/>
        </a:p>
      </dgm:t>
    </dgm:pt>
    <dgm:pt modelId="{16FEEA09-7313-4422-A381-4737008E33B1}">
      <dgm:prSet/>
      <dgm:spPr/>
      <dgm:t>
        <a:bodyPr/>
        <a:lstStyle/>
        <a:p>
          <a:r>
            <a:rPr lang="en-US"/>
            <a:t>Evaluates 3 dimensions of burnout </a:t>
          </a:r>
        </a:p>
      </dgm:t>
    </dgm:pt>
    <dgm:pt modelId="{E9D520AE-C136-47A4-A41B-D13EA44A5861}" type="parTrans" cxnId="{00A26801-3ABF-48C8-A87A-31F39B6AAA0C}">
      <dgm:prSet/>
      <dgm:spPr/>
      <dgm:t>
        <a:bodyPr/>
        <a:lstStyle/>
        <a:p>
          <a:endParaRPr lang="en-US"/>
        </a:p>
      </dgm:t>
    </dgm:pt>
    <dgm:pt modelId="{4CC69907-50F8-45BA-ACE7-05AE403FCC33}" type="sibTrans" cxnId="{00A26801-3ABF-48C8-A87A-31F39B6AAA0C}">
      <dgm:prSet/>
      <dgm:spPr/>
      <dgm:t>
        <a:bodyPr/>
        <a:lstStyle/>
        <a:p>
          <a:endParaRPr lang="en-US"/>
        </a:p>
      </dgm:t>
    </dgm:pt>
    <dgm:pt modelId="{0D6FA154-E3D7-45B0-B94D-095B093FB4C0}">
      <dgm:prSet/>
      <dgm:spPr/>
      <dgm:t>
        <a:bodyPr/>
        <a:lstStyle/>
        <a:p>
          <a:r>
            <a:rPr lang="en-US"/>
            <a:t>emotional exhaustion</a:t>
          </a:r>
        </a:p>
      </dgm:t>
    </dgm:pt>
    <dgm:pt modelId="{468D258E-AB34-4379-A177-0E2BCF9BC73C}" type="parTrans" cxnId="{ECF22CB4-C342-48FF-B03E-83DA5AC030C2}">
      <dgm:prSet/>
      <dgm:spPr/>
      <dgm:t>
        <a:bodyPr/>
        <a:lstStyle/>
        <a:p>
          <a:endParaRPr lang="en-US"/>
        </a:p>
      </dgm:t>
    </dgm:pt>
    <dgm:pt modelId="{04E36B71-83FA-45F8-BBD9-7E9683E2386D}" type="sibTrans" cxnId="{ECF22CB4-C342-48FF-B03E-83DA5AC030C2}">
      <dgm:prSet/>
      <dgm:spPr/>
      <dgm:t>
        <a:bodyPr/>
        <a:lstStyle/>
        <a:p>
          <a:endParaRPr lang="en-US"/>
        </a:p>
      </dgm:t>
    </dgm:pt>
    <dgm:pt modelId="{3A807EA4-1FC3-426C-A870-1CFF8FE4FC5E}">
      <dgm:prSet/>
      <dgm:spPr/>
      <dgm:t>
        <a:bodyPr/>
        <a:lstStyle/>
        <a:p>
          <a:r>
            <a:rPr lang="en-US"/>
            <a:t>Distance</a:t>
          </a:r>
        </a:p>
      </dgm:t>
    </dgm:pt>
    <dgm:pt modelId="{57E6134A-A3C4-406C-98B4-3C5B6CD137F1}" type="parTrans" cxnId="{E2137ACB-19D3-4667-AAA7-285512C92880}">
      <dgm:prSet/>
      <dgm:spPr/>
      <dgm:t>
        <a:bodyPr/>
        <a:lstStyle/>
        <a:p>
          <a:endParaRPr lang="en-US"/>
        </a:p>
      </dgm:t>
    </dgm:pt>
    <dgm:pt modelId="{76F97A5A-EA72-4CDD-9B03-007445077472}" type="sibTrans" cxnId="{E2137ACB-19D3-4667-AAA7-285512C92880}">
      <dgm:prSet/>
      <dgm:spPr/>
      <dgm:t>
        <a:bodyPr/>
        <a:lstStyle/>
        <a:p>
          <a:endParaRPr lang="en-US"/>
        </a:p>
      </dgm:t>
    </dgm:pt>
    <dgm:pt modelId="{0A12E84C-0754-46BE-9D57-84E61D61B54A}">
      <dgm:prSet/>
      <dgm:spPr/>
      <dgm:t>
        <a:bodyPr/>
        <a:lstStyle/>
        <a:p>
          <a:r>
            <a:rPr lang="en-US"/>
            <a:t>diminished competence. </a:t>
          </a:r>
        </a:p>
      </dgm:t>
    </dgm:pt>
    <dgm:pt modelId="{384241CC-C3CA-40C9-9E2A-F8D08172434E}" type="parTrans" cxnId="{23C96EBC-F8BA-448F-9156-53A217021EE4}">
      <dgm:prSet/>
      <dgm:spPr/>
      <dgm:t>
        <a:bodyPr/>
        <a:lstStyle/>
        <a:p>
          <a:endParaRPr lang="en-US"/>
        </a:p>
      </dgm:t>
    </dgm:pt>
    <dgm:pt modelId="{F37A7DC3-64E4-425A-8C5B-CEF42F645C69}" type="sibTrans" cxnId="{23C96EBC-F8BA-448F-9156-53A217021EE4}">
      <dgm:prSet/>
      <dgm:spPr/>
      <dgm:t>
        <a:bodyPr/>
        <a:lstStyle/>
        <a:p>
          <a:endParaRPr lang="en-US"/>
        </a:p>
      </dgm:t>
    </dgm:pt>
    <dgm:pt modelId="{352B9B6A-1CE9-4E58-AE6F-8D832B1DF326}">
      <dgm:prSet/>
      <dgm:spPr/>
      <dgm:t>
        <a:bodyPr/>
        <a:lstStyle/>
        <a:p>
          <a:r>
            <a:rPr lang="en-US"/>
            <a:t>Burnout = highest score for depletion + highest score for depersonalization or lowest score for personal achievement.</a:t>
          </a:r>
        </a:p>
      </dgm:t>
    </dgm:pt>
    <dgm:pt modelId="{6AB75C6E-ED0C-451C-93D5-0B37497613DD}" type="parTrans" cxnId="{6BF6D6EB-5FD7-4C22-8E75-DB6E0D7AC030}">
      <dgm:prSet/>
      <dgm:spPr/>
      <dgm:t>
        <a:bodyPr/>
        <a:lstStyle/>
        <a:p>
          <a:endParaRPr lang="en-US"/>
        </a:p>
      </dgm:t>
    </dgm:pt>
    <dgm:pt modelId="{B68FA692-866D-48DF-92A3-A8D3DBAB8A6A}" type="sibTrans" cxnId="{6BF6D6EB-5FD7-4C22-8E75-DB6E0D7AC030}">
      <dgm:prSet/>
      <dgm:spPr/>
      <dgm:t>
        <a:bodyPr/>
        <a:lstStyle/>
        <a:p>
          <a:endParaRPr lang="en-US"/>
        </a:p>
      </dgm:t>
    </dgm:pt>
    <dgm:pt modelId="{893A4993-557D-4533-8DE4-DF67367738A1}" type="pres">
      <dgm:prSet presAssocID="{AE4C48F1-8151-4856-81D7-50456199DF32}" presName="Name0" presStyleCnt="0">
        <dgm:presLayoutVars>
          <dgm:dir/>
          <dgm:animLvl val="lvl"/>
          <dgm:resizeHandles val="exact"/>
        </dgm:presLayoutVars>
      </dgm:prSet>
      <dgm:spPr/>
    </dgm:pt>
    <dgm:pt modelId="{40F4A4D1-9B00-4693-A277-F25CB4A15DF5}" type="pres">
      <dgm:prSet presAssocID="{352B9B6A-1CE9-4E58-AE6F-8D832B1DF326}" presName="boxAndChildren" presStyleCnt="0"/>
      <dgm:spPr/>
    </dgm:pt>
    <dgm:pt modelId="{DE750620-98DE-4F8D-A55C-51504B29FE58}" type="pres">
      <dgm:prSet presAssocID="{352B9B6A-1CE9-4E58-AE6F-8D832B1DF326}" presName="parentTextBox" presStyleLbl="node1" presStyleIdx="0" presStyleCnt="3"/>
      <dgm:spPr/>
    </dgm:pt>
    <dgm:pt modelId="{1B86D3B5-B03A-408D-94F1-224E473F90B7}" type="pres">
      <dgm:prSet presAssocID="{4CC69907-50F8-45BA-ACE7-05AE403FCC33}" presName="sp" presStyleCnt="0"/>
      <dgm:spPr/>
    </dgm:pt>
    <dgm:pt modelId="{F8FA53C7-EDC6-4D41-91BF-C38F73C4FC53}" type="pres">
      <dgm:prSet presAssocID="{16FEEA09-7313-4422-A381-4737008E33B1}" presName="arrowAndChildren" presStyleCnt="0"/>
      <dgm:spPr/>
    </dgm:pt>
    <dgm:pt modelId="{7D89844C-9EB0-4034-AE42-5F8E32AF8C58}" type="pres">
      <dgm:prSet presAssocID="{16FEEA09-7313-4422-A381-4737008E33B1}" presName="parentTextArrow" presStyleLbl="node1" presStyleIdx="0" presStyleCnt="3"/>
      <dgm:spPr/>
    </dgm:pt>
    <dgm:pt modelId="{8B6904D1-D581-4BEC-92FC-DFE63320D5F0}" type="pres">
      <dgm:prSet presAssocID="{16FEEA09-7313-4422-A381-4737008E33B1}" presName="arrow" presStyleLbl="node1" presStyleIdx="1" presStyleCnt="3"/>
      <dgm:spPr/>
    </dgm:pt>
    <dgm:pt modelId="{EBA2FAAE-C620-4DFA-8D12-45FAF5D023A0}" type="pres">
      <dgm:prSet presAssocID="{16FEEA09-7313-4422-A381-4737008E33B1}" presName="descendantArrow" presStyleCnt="0"/>
      <dgm:spPr/>
    </dgm:pt>
    <dgm:pt modelId="{7886614A-DF37-4897-8D44-FBAEE7903E0D}" type="pres">
      <dgm:prSet presAssocID="{0D6FA154-E3D7-45B0-B94D-095B093FB4C0}" presName="childTextArrow" presStyleLbl="fgAccFollowNode1" presStyleIdx="0" presStyleCnt="6">
        <dgm:presLayoutVars>
          <dgm:bulletEnabled val="1"/>
        </dgm:presLayoutVars>
      </dgm:prSet>
      <dgm:spPr/>
    </dgm:pt>
    <dgm:pt modelId="{B196DDAE-1EC2-4514-AF9D-7F9A9D3D7662}" type="pres">
      <dgm:prSet presAssocID="{3A807EA4-1FC3-426C-A870-1CFF8FE4FC5E}" presName="childTextArrow" presStyleLbl="fgAccFollowNode1" presStyleIdx="1" presStyleCnt="6">
        <dgm:presLayoutVars>
          <dgm:bulletEnabled val="1"/>
        </dgm:presLayoutVars>
      </dgm:prSet>
      <dgm:spPr/>
    </dgm:pt>
    <dgm:pt modelId="{6428F8C4-B8B0-41A6-B91E-A099B98682E7}" type="pres">
      <dgm:prSet presAssocID="{0A12E84C-0754-46BE-9D57-84E61D61B54A}" presName="childTextArrow" presStyleLbl="fgAccFollowNode1" presStyleIdx="2" presStyleCnt="6">
        <dgm:presLayoutVars>
          <dgm:bulletEnabled val="1"/>
        </dgm:presLayoutVars>
      </dgm:prSet>
      <dgm:spPr/>
    </dgm:pt>
    <dgm:pt modelId="{30673BD6-4B8B-49D9-809E-CFD55408F97B}" type="pres">
      <dgm:prSet presAssocID="{A7BD9190-640E-44A4-9621-44968970768A}" presName="sp" presStyleCnt="0"/>
      <dgm:spPr/>
    </dgm:pt>
    <dgm:pt modelId="{CA7D9D22-11F0-4B20-8EEC-1E848E0139C8}" type="pres">
      <dgm:prSet presAssocID="{69FA77D8-96FF-47E9-A606-FB973B9854C1}" presName="arrowAndChildren" presStyleCnt="0"/>
      <dgm:spPr/>
    </dgm:pt>
    <dgm:pt modelId="{B33DFE46-5BF3-4856-BBB7-A15E2CEEEC8C}" type="pres">
      <dgm:prSet presAssocID="{69FA77D8-96FF-47E9-A606-FB973B9854C1}" presName="parentTextArrow" presStyleLbl="node1" presStyleIdx="1" presStyleCnt="3"/>
      <dgm:spPr/>
    </dgm:pt>
    <dgm:pt modelId="{97CAD0B6-4BBF-4FD1-8448-C5B24FF53DA6}" type="pres">
      <dgm:prSet presAssocID="{69FA77D8-96FF-47E9-A606-FB973B9854C1}" presName="arrow" presStyleLbl="node1" presStyleIdx="2" presStyleCnt="3"/>
      <dgm:spPr/>
    </dgm:pt>
    <dgm:pt modelId="{42C64E48-3C10-4BB4-BF12-4DD410661340}" type="pres">
      <dgm:prSet presAssocID="{69FA77D8-96FF-47E9-A606-FB973B9854C1}" presName="descendantArrow" presStyleCnt="0"/>
      <dgm:spPr/>
    </dgm:pt>
    <dgm:pt modelId="{F5D38B5A-DE02-4B6C-9174-36CCE864C96C}" type="pres">
      <dgm:prSet presAssocID="{B15A8F53-54AB-45E4-BF03-16FAA4D97725}" presName="childTextArrow" presStyleLbl="fgAccFollowNode1" presStyleIdx="3" presStyleCnt="6">
        <dgm:presLayoutVars>
          <dgm:bulletEnabled val="1"/>
        </dgm:presLayoutVars>
      </dgm:prSet>
      <dgm:spPr/>
    </dgm:pt>
    <dgm:pt modelId="{0E8A05EE-A321-46A8-A282-C417B7D7E232}" type="pres">
      <dgm:prSet presAssocID="{3112A8A4-2EBA-42C6-BDA3-FF7EFEC33C23}" presName="childTextArrow" presStyleLbl="fgAccFollowNode1" presStyleIdx="4" presStyleCnt="6">
        <dgm:presLayoutVars>
          <dgm:bulletEnabled val="1"/>
        </dgm:presLayoutVars>
      </dgm:prSet>
      <dgm:spPr/>
    </dgm:pt>
    <dgm:pt modelId="{3DD9422E-76EE-47F8-B910-A6D75C899219}" type="pres">
      <dgm:prSet presAssocID="{B19CFAC5-AEA6-4009-AE50-685E36D13337}" presName="childTextArrow" presStyleLbl="fgAccFollowNode1" presStyleIdx="5" presStyleCnt="6">
        <dgm:presLayoutVars>
          <dgm:bulletEnabled val="1"/>
        </dgm:presLayoutVars>
      </dgm:prSet>
      <dgm:spPr/>
    </dgm:pt>
  </dgm:ptLst>
  <dgm:cxnLst>
    <dgm:cxn modelId="{00A26801-3ABF-48C8-A87A-31F39B6AAA0C}" srcId="{AE4C48F1-8151-4856-81D7-50456199DF32}" destId="{16FEEA09-7313-4422-A381-4737008E33B1}" srcOrd="1" destOrd="0" parTransId="{E9D520AE-C136-47A4-A41B-D13EA44A5861}" sibTransId="{4CC69907-50F8-45BA-ACE7-05AE403FCC33}"/>
    <dgm:cxn modelId="{CB978B02-3C50-4BB6-AD58-8B34685422D0}" srcId="{AE4C48F1-8151-4856-81D7-50456199DF32}" destId="{69FA77D8-96FF-47E9-A606-FB973B9854C1}" srcOrd="0" destOrd="0" parTransId="{5B988BDB-4830-4518-BB49-621C68B7008A}" sibTransId="{A7BD9190-640E-44A4-9621-44968970768A}"/>
    <dgm:cxn modelId="{4AF49902-83FA-4525-973D-5B6825230CA7}" type="presOf" srcId="{B19CFAC5-AEA6-4009-AE50-685E36D13337}" destId="{3DD9422E-76EE-47F8-B910-A6D75C899219}" srcOrd="0" destOrd="0" presId="urn:microsoft.com/office/officeart/2005/8/layout/process4"/>
    <dgm:cxn modelId="{16C8EA30-93A7-4289-B51D-01A6EA0AC8FF}" type="presOf" srcId="{69FA77D8-96FF-47E9-A606-FB973B9854C1}" destId="{B33DFE46-5BF3-4856-BBB7-A15E2CEEEC8C}" srcOrd="0" destOrd="0" presId="urn:microsoft.com/office/officeart/2005/8/layout/process4"/>
    <dgm:cxn modelId="{5507535B-92A0-4CA5-821C-BAAA0225486E}" type="presOf" srcId="{AE4C48F1-8151-4856-81D7-50456199DF32}" destId="{893A4993-557D-4533-8DE4-DF67367738A1}" srcOrd="0" destOrd="0" presId="urn:microsoft.com/office/officeart/2005/8/layout/process4"/>
    <dgm:cxn modelId="{D4EFFD67-8F11-4EAF-965C-9EC6F5148D20}" type="presOf" srcId="{16FEEA09-7313-4422-A381-4737008E33B1}" destId="{7D89844C-9EB0-4034-AE42-5F8E32AF8C58}" srcOrd="0" destOrd="0" presId="urn:microsoft.com/office/officeart/2005/8/layout/process4"/>
    <dgm:cxn modelId="{3EEF224F-7056-4332-B592-709E4B37A581}" type="presOf" srcId="{352B9B6A-1CE9-4E58-AE6F-8D832B1DF326}" destId="{DE750620-98DE-4F8D-A55C-51504B29FE58}" srcOrd="0" destOrd="0" presId="urn:microsoft.com/office/officeart/2005/8/layout/process4"/>
    <dgm:cxn modelId="{3A881880-A0EB-4507-BC79-F05773A09D97}" type="presOf" srcId="{69FA77D8-96FF-47E9-A606-FB973B9854C1}" destId="{97CAD0B6-4BBF-4FD1-8448-C5B24FF53DA6}" srcOrd="1" destOrd="0" presId="urn:microsoft.com/office/officeart/2005/8/layout/process4"/>
    <dgm:cxn modelId="{8856EE80-54B0-421E-BF47-EB47B3137CA9}" type="presOf" srcId="{3A807EA4-1FC3-426C-A870-1CFF8FE4FC5E}" destId="{B196DDAE-1EC2-4514-AF9D-7F9A9D3D7662}" srcOrd="0" destOrd="0" presId="urn:microsoft.com/office/officeart/2005/8/layout/process4"/>
    <dgm:cxn modelId="{98FFB081-CB7D-476D-A34D-F19202778ABC}" type="presOf" srcId="{0D6FA154-E3D7-45B0-B94D-095B093FB4C0}" destId="{7886614A-DF37-4897-8D44-FBAEE7903E0D}" srcOrd="0" destOrd="0" presId="urn:microsoft.com/office/officeart/2005/8/layout/process4"/>
    <dgm:cxn modelId="{7FE89995-45E3-4D16-9F19-9524D3C80575}" type="presOf" srcId="{0A12E84C-0754-46BE-9D57-84E61D61B54A}" destId="{6428F8C4-B8B0-41A6-B91E-A099B98682E7}" srcOrd="0" destOrd="0" presId="urn:microsoft.com/office/officeart/2005/8/layout/process4"/>
    <dgm:cxn modelId="{5E1264AB-C52B-4C35-B7EC-FFDE580A076C}" type="presOf" srcId="{3112A8A4-2EBA-42C6-BDA3-FF7EFEC33C23}" destId="{0E8A05EE-A321-46A8-A282-C417B7D7E232}" srcOrd="0" destOrd="0" presId="urn:microsoft.com/office/officeart/2005/8/layout/process4"/>
    <dgm:cxn modelId="{A9A9AEAD-7C18-4C95-9726-F527D45CDDB6}" srcId="{69FA77D8-96FF-47E9-A606-FB973B9854C1}" destId="{B19CFAC5-AEA6-4009-AE50-685E36D13337}" srcOrd="2" destOrd="0" parTransId="{DC75495E-2E02-4110-B990-7CB957DBB818}" sibTransId="{9DCBA906-76DE-4E69-96B9-2104179401BA}"/>
    <dgm:cxn modelId="{ECF22CB4-C342-48FF-B03E-83DA5AC030C2}" srcId="{16FEEA09-7313-4422-A381-4737008E33B1}" destId="{0D6FA154-E3D7-45B0-B94D-095B093FB4C0}" srcOrd="0" destOrd="0" parTransId="{468D258E-AB34-4379-A177-0E2BCF9BC73C}" sibTransId="{04E36B71-83FA-45F8-BBD9-7E9683E2386D}"/>
    <dgm:cxn modelId="{23C96EBC-F8BA-448F-9156-53A217021EE4}" srcId="{16FEEA09-7313-4422-A381-4737008E33B1}" destId="{0A12E84C-0754-46BE-9D57-84E61D61B54A}" srcOrd="2" destOrd="0" parTransId="{384241CC-C3CA-40C9-9E2A-F8D08172434E}" sibTransId="{F37A7DC3-64E4-425A-8C5B-CEF42F645C69}"/>
    <dgm:cxn modelId="{E2137ACB-19D3-4667-AAA7-285512C92880}" srcId="{16FEEA09-7313-4422-A381-4737008E33B1}" destId="{3A807EA4-1FC3-426C-A870-1CFF8FE4FC5E}" srcOrd="1" destOrd="0" parTransId="{57E6134A-A3C4-406C-98B4-3C5B6CD137F1}" sibTransId="{76F97A5A-EA72-4CDD-9B03-007445077472}"/>
    <dgm:cxn modelId="{7D502FD8-AD8F-438D-8FA9-235C2453DD1B}" type="presOf" srcId="{B15A8F53-54AB-45E4-BF03-16FAA4D97725}" destId="{F5D38B5A-DE02-4B6C-9174-36CCE864C96C}" srcOrd="0" destOrd="0" presId="urn:microsoft.com/office/officeart/2005/8/layout/process4"/>
    <dgm:cxn modelId="{1E6321DB-AC63-46EC-8818-5F32D5B90A17}" srcId="{69FA77D8-96FF-47E9-A606-FB973B9854C1}" destId="{B15A8F53-54AB-45E4-BF03-16FAA4D97725}" srcOrd="0" destOrd="0" parTransId="{BC9431DD-3F37-43AC-8013-E8066C0FFE5A}" sibTransId="{942C4091-7EDF-4BF7-89B1-0A978FC424C1}"/>
    <dgm:cxn modelId="{12C9B2DD-CE04-4F05-B053-7F56C26A29BE}" srcId="{69FA77D8-96FF-47E9-A606-FB973B9854C1}" destId="{3112A8A4-2EBA-42C6-BDA3-FF7EFEC33C23}" srcOrd="1" destOrd="0" parTransId="{F81D6EA4-5931-46FE-BA51-2FA1AA282198}" sibTransId="{07C5C8AA-5AD9-4C9C-A358-AF693A8172EB}"/>
    <dgm:cxn modelId="{6BF6D6EB-5FD7-4C22-8E75-DB6E0D7AC030}" srcId="{AE4C48F1-8151-4856-81D7-50456199DF32}" destId="{352B9B6A-1CE9-4E58-AE6F-8D832B1DF326}" srcOrd="2" destOrd="0" parTransId="{6AB75C6E-ED0C-451C-93D5-0B37497613DD}" sibTransId="{B68FA692-866D-48DF-92A3-A8D3DBAB8A6A}"/>
    <dgm:cxn modelId="{5736E4F8-AA51-4E1F-ADE5-CD5961038F22}" type="presOf" srcId="{16FEEA09-7313-4422-A381-4737008E33B1}" destId="{8B6904D1-D581-4BEC-92FC-DFE63320D5F0}" srcOrd="1" destOrd="0" presId="urn:microsoft.com/office/officeart/2005/8/layout/process4"/>
    <dgm:cxn modelId="{368AB7FA-AB45-4F0C-9CBA-AA5598C65E86}" type="presParOf" srcId="{893A4993-557D-4533-8DE4-DF67367738A1}" destId="{40F4A4D1-9B00-4693-A277-F25CB4A15DF5}" srcOrd="0" destOrd="0" presId="urn:microsoft.com/office/officeart/2005/8/layout/process4"/>
    <dgm:cxn modelId="{5020D53C-8C42-4556-A841-0F59F47273C0}" type="presParOf" srcId="{40F4A4D1-9B00-4693-A277-F25CB4A15DF5}" destId="{DE750620-98DE-4F8D-A55C-51504B29FE58}" srcOrd="0" destOrd="0" presId="urn:microsoft.com/office/officeart/2005/8/layout/process4"/>
    <dgm:cxn modelId="{8F8AAF4D-DEB7-4503-9A9B-428E8B7164E7}" type="presParOf" srcId="{893A4993-557D-4533-8DE4-DF67367738A1}" destId="{1B86D3B5-B03A-408D-94F1-224E473F90B7}" srcOrd="1" destOrd="0" presId="urn:microsoft.com/office/officeart/2005/8/layout/process4"/>
    <dgm:cxn modelId="{8805050B-4428-4125-8679-9A4F10D4E0F7}" type="presParOf" srcId="{893A4993-557D-4533-8DE4-DF67367738A1}" destId="{F8FA53C7-EDC6-4D41-91BF-C38F73C4FC53}" srcOrd="2" destOrd="0" presId="urn:microsoft.com/office/officeart/2005/8/layout/process4"/>
    <dgm:cxn modelId="{DE5411A9-8628-4FAD-8F27-8B04EA9AE2CF}" type="presParOf" srcId="{F8FA53C7-EDC6-4D41-91BF-C38F73C4FC53}" destId="{7D89844C-9EB0-4034-AE42-5F8E32AF8C58}" srcOrd="0" destOrd="0" presId="urn:microsoft.com/office/officeart/2005/8/layout/process4"/>
    <dgm:cxn modelId="{53044209-C936-4224-9D85-42BFC3B32C3C}" type="presParOf" srcId="{F8FA53C7-EDC6-4D41-91BF-C38F73C4FC53}" destId="{8B6904D1-D581-4BEC-92FC-DFE63320D5F0}" srcOrd="1" destOrd="0" presId="urn:microsoft.com/office/officeart/2005/8/layout/process4"/>
    <dgm:cxn modelId="{CD2BBEA4-A117-44EA-9215-2A530AA61E44}" type="presParOf" srcId="{F8FA53C7-EDC6-4D41-91BF-C38F73C4FC53}" destId="{EBA2FAAE-C620-4DFA-8D12-45FAF5D023A0}" srcOrd="2" destOrd="0" presId="urn:microsoft.com/office/officeart/2005/8/layout/process4"/>
    <dgm:cxn modelId="{39E3B256-5D1A-4FC4-B09D-6F18B26207F9}" type="presParOf" srcId="{EBA2FAAE-C620-4DFA-8D12-45FAF5D023A0}" destId="{7886614A-DF37-4897-8D44-FBAEE7903E0D}" srcOrd="0" destOrd="0" presId="urn:microsoft.com/office/officeart/2005/8/layout/process4"/>
    <dgm:cxn modelId="{6F416DA5-FA48-4615-A293-C1D597CC86C0}" type="presParOf" srcId="{EBA2FAAE-C620-4DFA-8D12-45FAF5D023A0}" destId="{B196DDAE-1EC2-4514-AF9D-7F9A9D3D7662}" srcOrd="1" destOrd="0" presId="urn:microsoft.com/office/officeart/2005/8/layout/process4"/>
    <dgm:cxn modelId="{28418206-73D7-40F0-94E0-E49D44EE4403}" type="presParOf" srcId="{EBA2FAAE-C620-4DFA-8D12-45FAF5D023A0}" destId="{6428F8C4-B8B0-41A6-B91E-A099B98682E7}" srcOrd="2" destOrd="0" presId="urn:microsoft.com/office/officeart/2005/8/layout/process4"/>
    <dgm:cxn modelId="{64DB7917-DD24-409A-9F17-B811EA06FABC}" type="presParOf" srcId="{893A4993-557D-4533-8DE4-DF67367738A1}" destId="{30673BD6-4B8B-49D9-809E-CFD55408F97B}" srcOrd="3" destOrd="0" presId="urn:microsoft.com/office/officeart/2005/8/layout/process4"/>
    <dgm:cxn modelId="{3996B061-A234-4FA8-A48D-A8A728DCD03D}" type="presParOf" srcId="{893A4993-557D-4533-8DE4-DF67367738A1}" destId="{CA7D9D22-11F0-4B20-8EEC-1E848E0139C8}" srcOrd="4" destOrd="0" presId="urn:microsoft.com/office/officeart/2005/8/layout/process4"/>
    <dgm:cxn modelId="{6527B441-8129-404B-89F5-F526866E4DBB}" type="presParOf" srcId="{CA7D9D22-11F0-4B20-8EEC-1E848E0139C8}" destId="{B33DFE46-5BF3-4856-BBB7-A15E2CEEEC8C}" srcOrd="0" destOrd="0" presId="urn:microsoft.com/office/officeart/2005/8/layout/process4"/>
    <dgm:cxn modelId="{C6292062-136B-4642-B67C-39AFDE7C9502}" type="presParOf" srcId="{CA7D9D22-11F0-4B20-8EEC-1E848E0139C8}" destId="{97CAD0B6-4BBF-4FD1-8448-C5B24FF53DA6}" srcOrd="1" destOrd="0" presId="urn:microsoft.com/office/officeart/2005/8/layout/process4"/>
    <dgm:cxn modelId="{F881B9D6-1FE3-449D-8120-C3370A27501D}" type="presParOf" srcId="{CA7D9D22-11F0-4B20-8EEC-1E848E0139C8}" destId="{42C64E48-3C10-4BB4-BF12-4DD410661340}" srcOrd="2" destOrd="0" presId="urn:microsoft.com/office/officeart/2005/8/layout/process4"/>
    <dgm:cxn modelId="{90FD477A-EBFD-4490-A2A1-EEB307BF221D}" type="presParOf" srcId="{42C64E48-3C10-4BB4-BF12-4DD410661340}" destId="{F5D38B5A-DE02-4B6C-9174-36CCE864C96C}" srcOrd="0" destOrd="0" presId="urn:microsoft.com/office/officeart/2005/8/layout/process4"/>
    <dgm:cxn modelId="{5095F82E-6DA8-4543-A6D8-884862BA40F9}" type="presParOf" srcId="{42C64E48-3C10-4BB4-BF12-4DD410661340}" destId="{0E8A05EE-A321-46A8-A282-C417B7D7E232}" srcOrd="1" destOrd="0" presId="urn:microsoft.com/office/officeart/2005/8/layout/process4"/>
    <dgm:cxn modelId="{2EE13420-55FC-4808-936C-822B6445C885}" type="presParOf" srcId="{42C64E48-3C10-4BB4-BF12-4DD410661340}" destId="{3DD9422E-76EE-47F8-B910-A6D75C899219}"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1CB998-75BE-4D51-8E2A-6E852ED9919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E4856C7-DFA6-4325-A5CC-FDA13D016AB6}">
      <dgm:prSet/>
      <dgm:spPr/>
      <dgm:t>
        <a:bodyPr/>
        <a:lstStyle/>
        <a:p>
          <a:r>
            <a:rPr lang="fr-BE" dirty="0"/>
            <a:t>The </a:t>
          </a:r>
          <a:r>
            <a:rPr lang="fr-BE" dirty="0" err="1"/>
            <a:t>Shirom</a:t>
          </a:r>
          <a:r>
            <a:rPr lang="fr-BE" dirty="0"/>
            <a:t> </a:t>
          </a:r>
          <a:r>
            <a:rPr lang="fr-BE" dirty="0" err="1"/>
            <a:t>Melamed</a:t>
          </a:r>
          <a:r>
            <a:rPr lang="fr-BE" dirty="0"/>
            <a:t> Burnout </a:t>
          </a:r>
          <a:r>
            <a:rPr lang="fr-BE" dirty="0" err="1"/>
            <a:t>Measure</a:t>
          </a:r>
          <a:r>
            <a:rPr lang="fr-BE" dirty="0"/>
            <a:t>, </a:t>
          </a:r>
          <a:endParaRPr lang="en-US" dirty="0"/>
        </a:p>
      </dgm:t>
    </dgm:pt>
    <dgm:pt modelId="{E3228C5A-B57B-4069-A2CF-EC1374F19A74}" type="parTrans" cxnId="{B1F6A8E9-2F67-4CA6-8897-7E27B55B73B0}">
      <dgm:prSet/>
      <dgm:spPr/>
      <dgm:t>
        <a:bodyPr/>
        <a:lstStyle/>
        <a:p>
          <a:endParaRPr lang="en-US"/>
        </a:p>
      </dgm:t>
    </dgm:pt>
    <dgm:pt modelId="{17EFBBDF-B9EB-4F2D-8FFD-87AE3CD25F1B}" type="sibTrans" cxnId="{B1F6A8E9-2F67-4CA6-8897-7E27B55B73B0}">
      <dgm:prSet/>
      <dgm:spPr/>
      <dgm:t>
        <a:bodyPr/>
        <a:lstStyle/>
        <a:p>
          <a:endParaRPr lang="en-US"/>
        </a:p>
      </dgm:t>
    </dgm:pt>
    <dgm:pt modelId="{D39691CC-4DAE-4420-B69D-491F7AD4A6DE}">
      <dgm:prSet/>
      <dgm:spPr/>
      <dgm:t>
        <a:bodyPr/>
        <a:lstStyle/>
        <a:p>
          <a:r>
            <a:rPr lang="fr-BE" dirty="0"/>
            <a:t>The </a:t>
          </a:r>
          <a:r>
            <a:rPr lang="fr-BE" dirty="0" err="1"/>
            <a:t>Copenhagen</a:t>
          </a:r>
          <a:r>
            <a:rPr lang="fr-BE" dirty="0"/>
            <a:t> Burnout Inventory</a:t>
          </a:r>
          <a:endParaRPr lang="en-US" dirty="0"/>
        </a:p>
      </dgm:t>
    </dgm:pt>
    <dgm:pt modelId="{0597348A-A107-4653-9F48-062E2283354D}" type="parTrans" cxnId="{3D864880-0779-4450-A3AC-FA2063DC2382}">
      <dgm:prSet/>
      <dgm:spPr/>
      <dgm:t>
        <a:bodyPr/>
        <a:lstStyle/>
        <a:p>
          <a:endParaRPr lang="en-US"/>
        </a:p>
      </dgm:t>
    </dgm:pt>
    <dgm:pt modelId="{AC966668-856F-40BD-83F3-5B6752B8F889}" type="sibTrans" cxnId="{3D864880-0779-4450-A3AC-FA2063DC2382}">
      <dgm:prSet/>
      <dgm:spPr/>
      <dgm:t>
        <a:bodyPr/>
        <a:lstStyle/>
        <a:p>
          <a:endParaRPr lang="en-US"/>
        </a:p>
      </dgm:t>
    </dgm:pt>
    <dgm:pt modelId="{2877641F-7A34-4FB4-A721-40717F9A5073}">
      <dgm:prSet/>
      <dgm:spPr/>
      <dgm:t>
        <a:bodyPr/>
        <a:lstStyle/>
        <a:p>
          <a:r>
            <a:rPr lang="fr-BE" dirty="0" err="1"/>
            <a:t>Only</a:t>
          </a:r>
          <a:r>
            <a:rPr lang="fr-BE" dirty="0"/>
            <a:t> one dimension : exhaustion (</a:t>
          </a:r>
          <a:r>
            <a:rPr lang="fr-BE" dirty="0" err="1"/>
            <a:t>personal</a:t>
          </a:r>
          <a:r>
            <a:rPr lang="fr-BE" dirty="0"/>
            <a:t>, </a:t>
          </a:r>
          <a:r>
            <a:rPr lang="fr-BE" dirty="0" err="1"/>
            <a:t>professional</a:t>
          </a:r>
          <a:r>
            <a:rPr lang="fr-BE" dirty="0"/>
            <a:t> and </a:t>
          </a:r>
          <a:r>
            <a:rPr lang="fr-BE" dirty="0" err="1"/>
            <a:t>relational</a:t>
          </a:r>
          <a:r>
            <a:rPr lang="fr-BE" dirty="0"/>
            <a:t>)</a:t>
          </a:r>
          <a:endParaRPr lang="en-US" dirty="0"/>
        </a:p>
      </dgm:t>
    </dgm:pt>
    <dgm:pt modelId="{46CA374B-B4D3-4039-BC0E-D82D8606A6D6}" type="parTrans" cxnId="{F7E11789-38A3-41E7-85AA-CA4594116158}">
      <dgm:prSet/>
      <dgm:spPr/>
      <dgm:t>
        <a:bodyPr/>
        <a:lstStyle/>
        <a:p>
          <a:endParaRPr lang="en-US"/>
        </a:p>
      </dgm:t>
    </dgm:pt>
    <dgm:pt modelId="{DADF7BAB-B6C3-4278-8DD5-67088D86B39A}" type="sibTrans" cxnId="{F7E11789-38A3-41E7-85AA-CA4594116158}">
      <dgm:prSet/>
      <dgm:spPr/>
      <dgm:t>
        <a:bodyPr/>
        <a:lstStyle/>
        <a:p>
          <a:endParaRPr lang="en-US"/>
        </a:p>
      </dgm:t>
    </dgm:pt>
    <dgm:pt modelId="{69A548AE-9476-4647-8AA0-747582BBDD64}">
      <dgm:prSet/>
      <dgm:spPr/>
      <dgm:t>
        <a:bodyPr/>
        <a:lstStyle/>
        <a:p>
          <a:r>
            <a:rPr lang="fr-BE" dirty="0" err="1"/>
            <a:t>Recommanded</a:t>
          </a:r>
          <a:r>
            <a:rPr lang="fr-BE" dirty="0"/>
            <a:t> by </a:t>
          </a:r>
          <a:r>
            <a:rPr lang="en-US" dirty="0"/>
            <a:t>the Swiss Network of Experts for its availability and ease of interpretation</a:t>
          </a:r>
          <a:r>
            <a:rPr lang="fr-BE" dirty="0"/>
            <a:t>.</a:t>
          </a:r>
          <a:endParaRPr lang="en-US" dirty="0"/>
        </a:p>
      </dgm:t>
    </dgm:pt>
    <dgm:pt modelId="{384BD8AD-7CF3-49A8-92AA-59BF7B284DFB}" type="sibTrans" cxnId="{79D11DC1-E4B3-450C-A62C-AA3ED1FD83DF}">
      <dgm:prSet/>
      <dgm:spPr/>
      <dgm:t>
        <a:bodyPr/>
        <a:lstStyle/>
        <a:p>
          <a:endParaRPr lang="en-US"/>
        </a:p>
      </dgm:t>
    </dgm:pt>
    <dgm:pt modelId="{D8BECE8E-FD73-462B-8703-A2328B1A6A9D}" type="parTrans" cxnId="{79D11DC1-E4B3-450C-A62C-AA3ED1FD83DF}">
      <dgm:prSet/>
      <dgm:spPr/>
      <dgm:t>
        <a:bodyPr/>
        <a:lstStyle/>
        <a:p>
          <a:endParaRPr lang="en-US"/>
        </a:p>
      </dgm:t>
    </dgm:pt>
    <dgm:pt modelId="{02036357-328C-487F-A7D1-57F7F6B29A79}">
      <dgm:prSet phldrT="[Text]"/>
      <dgm:spPr/>
      <dgm:t>
        <a:bodyPr/>
        <a:lstStyle/>
        <a:p>
          <a:r>
            <a:rPr lang="en-US" dirty="0"/>
            <a:t>Preventing Burnout (PBT)</a:t>
          </a:r>
        </a:p>
      </dgm:t>
    </dgm:pt>
    <dgm:pt modelId="{016CF43A-691E-48C2-BD23-1C377AC3E7EB}" type="parTrans" cxnId="{8C6B2047-49A6-43DC-BC8F-F46DB6D33DA9}">
      <dgm:prSet/>
      <dgm:spPr/>
    </dgm:pt>
    <dgm:pt modelId="{5C4CB562-639D-4A15-BD3E-8DF176F99410}" type="sibTrans" cxnId="{8C6B2047-49A6-43DC-BC8F-F46DB6D33DA9}">
      <dgm:prSet/>
      <dgm:spPr/>
    </dgm:pt>
    <dgm:pt modelId="{5D20F509-105A-4AD8-99D3-BC1B36FBD36C}">
      <dgm:prSet phldrT="[Text]"/>
      <dgm:spPr/>
      <dgm:t>
        <a:bodyPr/>
        <a:lstStyle/>
        <a:p>
          <a:r>
            <a:rPr lang="fr-BE" dirty="0" err="1">
              <a:hlinkClick xmlns:r="http://schemas.openxmlformats.org/officeDocument/2006/relationships" r:id="rId1"/>
            </a:rPr>
            <a:t>Developed</a:t>
          </a:r>
          <a:r>
            <a:rPr lang="fr-BE" dirty="0">
              <a:hlinkClick xmlns:r="http://schemas.openxmlformats.org/officeDocument/2006/relationships" r:id="rId1"/>
            </a:rPr>
            <a:t> by UCL</a:t>
          </a:r>
          <a:r>
            <a:rPr lang="fr-BE" dirty="0"/>
            <a:t> to </a:t>
          </a:r>
          <a:r>
            <a:rPr lang="fr-BE" dirty="0" err="1"/>
            <a:t>assess</a:t>
          </a:r>
          <a:r>
            <a:rPr lang="fr-BE" dirty="0"/>
            <a:t> the </a:t>
          </a:r>
          <a:r>
            <a:rPr lang="fr-BE" dirty="0" err="1"/>
            <a:t>risk</a:t>
          </a:r>
          <a:r>
            <a:rPr lang="fr-BE" dirty="0"/>
            <a:t> of burnout for </a:t>
          </a:r>
          <a:r>
            <a:rPr lang="fr-BE" dirty="0" err="1"/>
            <a:t>each</a:t>
          </a:r>
          <a:r>
            <a:rPr lang="fr-BE" dirty="0"/>
            <a:t> </a:t>
          </a:r>
          <a:r>
            <a:rPr lang="fr-BE" dirty="0" err="1"/>
            <a:t>individual</a:t>
          </a:r>
          <a:r>
            <a:rPr lang="fr-BE" dirty="0"/>
            <a:t> and </a:t>
          </a:r>
          <a:r>
            <a:rPr lang="fr-BE" dirty="0" err="1"/>
            <a:t>within</a:t>
          </a:r>
          <a:r>
            <a:rPr lang="fr-BE" dirty="0"/>
            <a:t> the organisation</a:t>
          </a:r>
          <a:endParaRPr lang="en-US" dirty="0"/>
        </a:p>
      </dgm:t>
    </dgm:pt>
    <dgm:pt modelId="{5AA8973A-BF7B-4ACE-A74A-B521E9520D52}" type="parTrans" cxnId="{B721EB43-E806-4C72-B192-5644D76D3A63}">
      <dgm:prSet/>
      <dgm:spPr/>
    </dgm:pt>
    <dgm:pt modelId="{DC07F173-9FE2-4EF9-957D-E69C3DB77D12}" type="sibTrans" cxnId="{B721EB43-E806-4C72-B192-5644D76D3A63}">
      <dgm:prSet/>
      <dgm:spPr/>
    </dgm:pt>
    <dgm:pt modelId="{E997B5B7-264B-4F39-8FF3-B8C731CAE3FD}">
      <dgm:prSet phldrT="[Text]"/>
      <dgm:spPr/>
      <dgm:t>
        <a:bodyPr/>
        <a:lstStyle/>
        <a:p>
          <a:r>
            <a:rPr lang="fr-BE">
              <a:hlinkClick xmlns:r="http://schemas.openxmlformats.org/officeDocument/2006/relationships" r:id="rId1"/>
            </a:rPr>
            <a:t>https://www.preventingburnout.com/fr/la-methodologie</a:t>
          </a:r>
          <a:endParaRPr lang="en-US" dirty="0"/>
        </a:p>
      </dgm:t>
    </dgm:pt>
    <dgm:pt modelId="{BA197E50-28A5-4D42-BBEB-A43EDF8AE627}" type="parTrans" cxnId="{8053B5CE-50B7-450E-8755-3B14621A1D5F}">
      <dgm:prSet/>
      <dgm:spPr/>
    </dgm:pt>
    <dgm:pt modelId="{720CB301-663A-4ED5-A33D-070809F53EB4}" type="sibTrans" cxnId="{8053B5CE-50B7-450E-8755-3B14621A1D5F}">
      <dgm:prSet/>
      <dgm:spPr/>
    </dgm:pt>
    <dgm:pt modelId="{3091D691-BADA-42DD-AAF7-AFD6C806C615}" type="pres">
      <dgm:prSet presAssocID="{241CB998-75BE-4D51-8E2A-6E852ED9919D}" presName="Name0" presStyleCnt="0">
        <dgm:presLayoutVars>
          <dgm:dir/>
          <dgm:animLvl val="lvl"/>
          <dgm:resizeHandles val="exact"/>
        </dgm:presLayoutVars>
      </dgm:prSet>
      <dgm:spPr/>
    </dgm:pt>
    <dgm:pt modelId="{F725131D-9C96-4C14-B6F0-4EDA67825670}" type="pres">
      <dgm:prSet presAssocID="{02036357-328C-487F-A7D1-57F7F6B29A79}" presName="linNode" presStyleCnt="0"/>
      <dgm:spPr/>
    </dgm:pt>
    <dgm:pt modelId="{F5778CDF-BB26-493D-A633-672D8D4C9037}" type="pres">
      <dgm:prSet presAssocID="{02036357-328C-487F-A7D1-57F7F6B29A79}" presName="parentText" presStyleLbl="node1" presStyleIdx="0" presStyleCnt="3">
        <dgm:presLayoutVars>
          <dgm:chMax val="1"/>
          <dgm:bulletEnabled val="1"/>
        </dgm:presLayoutVars>
      </dgm:prSet>
      <dgm:spPr/>
    </dgm:pt>
    <dgm:pt modelId="{1F42358A-4DF2-4B10-85E0-D563197C2C30}" type="pres">
      <dgm:prSet presAssocID="{02036357-328C-487F-A7D1-57F7F6B29A79}" presName="descendantText" presStyleLbl="alignAccFollowNode1" presStyleIdx="0" presStyleCnt="3">
        <dgm:presLayoutVars>
          <dgm:bulletEnabled val="1"/>
        </dgm:presLayoutVars>
      </dgm:prSet>
      <dgm:spPr/>
    </dgm:pt>
    <dgm:pt modelId="{72450A06-D162-4787-A9DC-73F4ADC06864}" type="pres">
      <dgm:prSet presAssocID="{5C4CB562-639D-4A15-BD3E-8DF176F99410}" presName="sp" presStyleCnt="0"/>
      <dgm:spPr/>
    </dgm:pt>
    <dgm:pt modelId="{1D21CA05-6177-4E0D-BCD2-A1D07E0775E9}" type="pres">
      <dgm:prSet presAssocID="{4E4856C7-DFA6-4325-A5CC-FDA13D016AB6}" presName="linNode" presStyleCnt="0"/>
      <dgm:spPr/>
    </dgm:pt>
    <dgm:pt modelId="{68D6F80E-2C2A-4FB8-ABC7-A66729E95D5F}" type="pres">
      <dgm:prSet presAssocID="{4E4856C7-DFA6-4325-A5CC-FDA13D016AB6}" presName="parentText" presStyleLbl="node1" presStyleIdx="1" presStyleCnt="3">
        <dgm:presLayoutVars>
          <dgm:chMax val="1"/>
          <dgm:bulletEnabled val="1"/>
        </dgm:presLayoutVars>
      </dgm:prSet>
      <dgm:spPr/>
    </dgm:pt>
    <dgm:pt modelId="{A50BF690-25E3-4930-A30D-3AC8FDE78280}" type="pres">
      <dgm:prSet presAssocID="{4E4856C7-DFA6-4325-A5CC-FDA13D016AB6}" presName="descendantText" presStyleLbl="alignAccFollowNode1" presStyleIdx="1" presStyleCnt="3">
        <dgm:presLayoutVars>
          <dgm:bulletEnabled val="1"/>
        </dgm:presLayoutVars>
      </dgm:prSet>
      <dgm:spPr/>
    </dgm:pt>
    <dgm:pt modelId="{449F286D-F3B5-4513-86BE-3DB021DF82EF}" type="pres">
      <dgm:prSet presAssocID="{17EFBBDF-B9EB-4F2D-8FFD-87AE3CD25F1B}" presName="sp" presStyleCnt="0"/>
      <dgm:spPr/>
    </dgm:pt>
    <dgm:pt modelId="{EEBBD2E4-A168-448E-B3EA-CDAFC66C5FB6}" type="pres">
      <dgm:prSet presAssocID="{D39691CC-4DAE-4420-B69D-491F7AD4A6DE}" presName="linNode" presStyleCnt="0"/>
      <dgm:spPr/>
    </dgm:pt>
    <dgm:pt modelId="{346A8446-B86C-491B-8C27-C33FB8C8A16D}" type="pres">
      <dgm:prSet presAssocID="{D39691CC-4DAE-4420-B69D-491F7AD4A6DE}" presName="parentText" presStyleLbl="node1" presStyleIdx="2" presStyleCnt="3">
        <dgm:presLayoutVars>
          <dgm:chMax val="1"/>
          <dgm:bulletEnabled val="1"/>
        </dgm:presLayoutVars>
      </dgm:prSet>
      <dgm:spPr/>
    </dgm:pt>
    <dgm:pt modelId="{1B7E0D2C-C03B-4B19-8ABE-858BC1633AFB}" type="pres">
      <dgm:prSet presAssocID="{D39691CC-4DAE-4420-B69D-491F7AD4A6DE}" presName="descendantText" presStyleLbl="alignAccFollowNode1" presStyleIdx="2" presStyleCnt="3">
        <dgm:presLayoutVars>
          <dgm:bulletEnabled val="1"/>
        </dgm:presLayoutVars>
      </dgm:prSet>
      <dgm:spPr/>
    </dgm:pt>
  </dgm:ptLst>
  <dgm:cxnLst>
    <dgm:cxn modelId="{54DB4413-6ABC-40C3-95D0-C1A16AB34764}" type="presOf" srcId="{02036357-328C-487F-A7D1-57F7F6B29A79}" destId="{F5778CDF-BB26-493D-A633-672D8D4C9037}" srcOrd="0" destOrd="0" presId="urn:microsoft.com/office/officeart/2005/8/layout/vList5"/>
    <dgm:cxn modelId="{E006BF28-9F9D-4D6D-93A6-A56A006F6DC6}" type="presOf" srcId="{241CB998-75BE-4D51-8E2A-6E852ED9919D}" destId="{3091D691-BADA-42DD-AAF7-AFD6C806C615}" srcOrd="0" destOrd="0" presId="urn:microsoft.com/office/officeart/2005/8/layout/vList5"/>
    <dgm:cxn modelId="{B721EB43-E806-4C72-B192-5644D76D3A63}" srcId="{02036357-328C-487F-A7D1-57F7F6B29A79}" destId="{5D20F509-105A-4AD8-99D3-BC1B36FBD36C}" srcOrd="0" destOrd="0" parTransId="{5AA8973A-BF7B-4ACE-A74A-B521E9520D52}" sibTransId="{DC07F173-9FE2-4EF9-957D-E69C3DB77D12}"/>
    <dgm:cxn modelId="{8C6B2047-49A6-43DC-BC8F-F46DB6D33DA9}" srcId="{241CB998-75BE-4D51-8E2A-6E852ED9919D}" destId="{02036357-328C-487F-A7D1-57F7F6B29A79}" srcOrd="0" destOrd="0" parTransId="{016CF43A-691E-48C2-BD23-1C377AC3E7EB}" sibTransId="{5C4CB562-639D-4A15-BD3E-8DF176F99410}"/>
    <dgm:cxn modelId="{C722A671-CFC5-482F-8B17-87A28696642E}" type="presOf" srcId="{4E4856C7-DFA6-4325-A5CC-FDA13D016AB6}" destId="{68D6F80E-2C2A-4FB8-ABC7-A66729E95D5F}" srcOrd="0" destOrd="0" presId="urn:microsoft.com/office/officeart/2005/8/layout/vList5"/>
    <dgm:cxn modelId="{3D864880-0779-4450-A3AC-FA2063DC2382}" srcId="{241CB998-75BE-4D51-8E2A-6E852ED9919D}" destId="{D39691CC-4DAE-4420-B69D-491F7AD4A6DE}" srcOrd="2" destOrd="0" parTransId="{0597348A-A107-4653-9F48-062E2283354D}" sibTransId="{AC966668-856F-40BD-83F3-5B6752B8F889}"/>
    <dgm:cxn modelId="{F7E11789-38A3-41E7-85AA-CA4594116158}" srcId="{D39691CC-4DAE-4420-B69D-491F7AD4A6DE}" destId="{2877641F-7A34-4FB4-A721-40717F9A5073}" srcOrd="0" destOrd="0" parTransId="{46CA374B-B4D3-4039-BC0E-D82D8606A6D6}" sibTransId="{DADF7BAB-B6C3-4278-8DD5-67088D86B39A}"/>
    <dgm:cxn modelId="{21C2A29B-7028-4632-BFC7-A715613437E8}" type="presOf" srcId="{69A548AE-9476-4647-8AA0-747582BBDD64}" destId="{A50BF690-25E3-4930-A30D-3AC8FDE78280}" srcOrd="0" destOrd="0" presId="urn:microsoft.com/office/officeart/2005/8/layout/vList5"/>
    <dgm:cxn modelId="{B5DE059F-D843-44D9-8967-1E676060F6E5}" type="presOf" srcId="{2877641F-7A34-4FB4-A721-40717F9A5073}" destId="{1B7E0D2C-C03B-4B19-8ABE-858BC1633AFB}" srcOrd="0" destOrd="0" presId="urn:microsoft.com/office/officeart/2005/8/layout/vList5"/>
    <dgm:cxn modelId="{A37D67A5-1DD3-4075-B42B-D45BC4F1028C}" type="presOf" srcId="{D39691CC-4DAE-4420-B69D-491F7AD4A6DE}" destId="{346A8446-B86C-491B-8C27-C33FB8C8A16D}" srcOrd="0" destOrd="0" presId="urn:microsoft.com/office/officeart/2005/8/layout/vList5"/>
    <dgm:cxn modelId="{A3279EBB-AD52-4C82-9CF8-5D13DF95A385}" type="presOf" srcId="{E997B5B7-264B-4F39-8FF3-B8C731CAE3FD}" destId="{1F42358A-4DF2-4B10-85E0-D563197C2C30}" srcOrd="0" destOrd="1" presId="urn:microsoft.com/office/officeart/2005/8/layout/vList5"/>
    <dgm:cxn modelId="{79D11DC1-E4B3-450C-A62C-AA3ED1FD83DF}" srcId="{4E4856C7-DFA6-4325-A5CC-FDA13D016AB6}" destId="{69A548AE-9476-4647-8AA0-747582BBDD64}" srcOrd="0" destOrd="0" parTransId="{D8BECE8E-FD73-462B-8703-A2328B1A6A9D}" sibTransId="{384BD8AD-7CF3-49A8-92AA-59BF7B284DFB}"/>
    <dgm:cxn modelId="{8053B5CE-50B7-450E-8755-3B14621A1D5F}" srcId="{02036357-328C-487F-A7D1-57F7F6B29A79}" destId="{E997B5B7-264B-4F39-8FF3-B8C731CAE3FD}" srcOrd="1" destOrd="0" parTransId="{BA197E50-28A5-4D42-BBEB-A43EDF8AE627}" sibTransId="{720CB301-663A-4ED5-A33D-070809F53EB4}"/>
    <dgm:cxn modelId="{B1F6A8E9-2F67-4CA6-8897-7E27B55B73B0}" srcId="{241CB998-75BE-4D51-8E2A-6E852ED9919D}" destId="{4E4856C7-DFA6-4325-A5CC-FDA13D016AB6}" srcOrd="1" destOrd="0" parTransId="{E3228C5A-B57B-4069-A2CF-EC1374F19A74}" sibTransId="{17EFBBDF-B9EB-4F2D-8FFD-87AE3CD25F1B}"/>
    <dgm:cxn modelId="{5E956EF4-07A1-48D0-A631-4F960C4FB5DA}" type="presOf" srcId="{5D20F509-105A-4AD8-99D3-BC1B36FBD36C}" destId="{1F42358A-4DF2-4B10-85E0-D563197C2C30}" srcOrd="0" destOrd="0" presId="urn:microsoft.com/office/officeart/2005/8/layout/vList5"/>
    <dgm:cxn modelId="{4465B7FF-9E2C-4B88-9BF6-A064654B6281}" type="presParOf" srcId="{3091D691-BADA-42DD-AAF7-AFD6C806C615}" destId="{F725131D-9C96-4C14-B6F0-4EDA67825670}" srcOrd="0" destOrd="0" presId="urn:microsoft.com/office/officeart/2005/8/layout/vList5"/>
    <dgm:cxn modelId="{A80C1531-9B0D-468E-A6B5-5A63BE0B798F}" type="presParOf" srcId="{F725131D-9C96-4C14-B6F0-4EDA67825670}" destId="{F5778CDF-BB26-493D-A633-672D8D4C9037}" srcOrd="0" destOrd="0" presId="urn:microsoft.com/office/officeart/2005/8/layout/vList5"/>
    <dgm:cxn modelId="{04D8F070-C9C9-4FC0-BFA5-4B2E6FC22567}" type="presParOf" srcId="{F725131D-9C96-4C14-B6F0-4EDA67825670}" destId="{1F42358A-4DF2-4B10-85E0-D563197C2C30}" srcOrd="1" destOrd="0" presId="urn:microsoft.com/office/officeart/2005/8/layout/vList5"/>
    <dgm:cxn modelId="{8D2D26B6-1F35-4A27-881E-5DE316B39F18}" type="presParOf" srcId="{3091D691-BADA-42DD-AAF7-AFD6C806C615}" destId="{72450A06-D162-4787-A9DC-73F4ADC06864}" srcOrd="1" destOrd="0" presId="urn:microsoft.com/office/officeart/2005/8/layout/vList5"/>
    <dgm:cxn modelId="{1885F82D-23DD-4BBE-9352-B40CEB1CB8A8}" type="presParOf" srcId="{3091D691-BADA-42DD-AAF7-AFD6C806C615}" destId="{1D21CA05-6177-4E0D-BCD2-A1D07E0775E9}" srcOrd="2" destOrd="0" presId="urn:microsoft.com/office/officeart/2005/8/layout/vList5"/>
    <dgm:cxn modelId="{EAA6BC32-309F-46BC-9E20-BA7FD6EBE19D}" type="presParOf" srcId="{1D21CA05-6177-4E0D-BCD2-A1D07E0775E9}" destId="{68D6F80E-2C2A-4FB8-ABC7-A66729E95D5F}" srcOrd="0" destOrd="0" presId="urn:microsoft.com/office/officeart/2005/8/layout/vList5"/>
    <dgm:cxn modelId="{93F6C348-DCE6-4AB9-B47D-6931F92D5818}" type="presParOf" srcId="{1D21CA05-6177-4E0D-BCD2-A1D07E0775E9}" destId="{A50BF690-25E3-4930-A30D-3AC8FDE78280}" srcOrd="1" destOrd="0" presId="urn:microsoft.com/office/officeart/2005/8/layout/vList5"/>
    <dgm:cxn modelId="{573B7CAC-6C82-49EA-AEA2-79DB38DC1C2E}" type="presParOf" srcId="{3091D691-BADA-42DD-AAF7-AFD6C806C615}" destId="{449F286D-F3B5-4513-86BE-3DB021DF82EF}" srcOrd="3" destOrd="0" presId="urn:microsoft.com/office/officeart/2005/8/layout/vList5"/>
    <dgm:cxn modelId="{61EA3886-29C6-4BE3-9984-301ECC9EB386}" type="presParOf" srcId="{3091D691-BADA-42DD-AAF7-AFD6C806C615}" destId="{EEBBD2E4-A168-448E-B3EA-CDAFC66C5FB6}" srcOrd="4" destOrd="0" presId="urn:microsoft.com/office/officeart/2005/8/layout/vList5"/>
    <dgm:cxn modelId="{AC62A725-6F51-4D9A-94C5-56C72EBDBF53}" type="presParOf" srcId="{EEBBD2E4-A168-448E-B3EA-CDAFC66C5FB6}" destId="{346A8446-B86C-491B-8C27-C33FB8C8A16D}" srcOrd="0" destOrd="0" presId="urn:microsoft.com/office/officeart/2005/8/layout/vList5"/>
    <dgm:cxn modelId="{FD69975D-847A-4774-AF6F-5A1D290DBC9A}" type="presParOf" srcId="{EEBBD2E4-A168-448E-B3EA-CDAFC66C5FB6}" destId="{1B7E0D2C-C03B-4B19-8ABE-858BC1633AF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8DADEC-F709-4DA1-8407-B13C932B829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71BBDFD-F69B-4249-B328-E2F129708CCB}">
      <dgm:prSet/>
      <dgm:spPr/>
      <dgm:t>
        <a:bodyPr/>
        <a:lstStyle/>
        <a:p>
          <a:r>
            <a:rPr lang="en-US"/>
            <a:t>Vierdimensionale Klachtenlijst (4DKL),</a:t>
          </a:r>
        </a:p>
      </dgm:t>
    </dgm:pt>
    <dgm:pt modelId="{865CC11E-5837-41AD-A093-13C0CB4CF05C}" type="parTrans" cxnId="{903F235D-28FD-4D20-A60F-8DB7C6A0D467}">
      <dgm:prSet/>
      <dgm:spPr/>
      <dgm:t>
        <a:bodyPr/>
        <a:lstStyle/>
        <a:p>
          <a:endParaRPr lang="en-US"/>
        </a:p>
      </dgm:t>
    </dgm:pt>
    <dgm:pt modelId="{2C2182BB-A5EA-43B3-8B23-658D8FB44FA7}" type="sibTrans" cxnId="{903F235D-28FD-4D20-A60F-8DB7C6A0D467}">
      <dgm:prSet/>
      <dgm:spPr/>
      <dgm:t>
        <a:bodyPr/>
        <a:lstStyle/>
        <a:p>
          <a:endParaRPr lang="en-US"/>
        </a:p>
      </dgm:t>
    </dgm:pt>
    <dgm:pt modelId="{CAE5EBC6-E341-4269-B61C-B5727EADC12F}">
      <dgm:prSet/>
      <dgm:spPr/>
      <dgm:t>
        <a:bodyPr/>
        <a:lstStyle/>
        <a:p>
          <a:r>
            <a:rPr lang="en-US"/>
            <a:t>Hamilton Depression Scale (HAMD)</a:t>
          </a:r>
        </a:p>
      </dgm:t>
    </dgm:pt>
    <dgm:pt modelId="{0C9BF8E9-D9F9-4051-B4C6-6081D754172D}" type="parTrans" cxnId="{2080E94C-A008-47C4-8C89-5A6C2E90DD84}">
      <dgm:prSet/>
      <dgm:spPr/>
      <dgm:t>
        <a:bodyPr/>
        <a:lstStyle/>
        <a:p>
          <a:endParaRPr lang="en-US"/>
        </a:p>
      </dgm:t>
    </dgm:pt>
    <dgm:pt modelId="{EC62FA43-812F-4242-B2B3-F2446808F25C}" type="sibTrans" cxnId="{2080E94C-A008-47C4-8C89-5A6C2E90DD84}">
      <dgm:prSet/>
      <dgm:spPr/>
      <dgm:t>
        <a:bodyPr/>
        <a:lstStyle/>
        <a:p>
          <a:endParaRPr lang="en-US"/>
        </a:p>
      </dgm:t>
    </dgm:pt>
    <dgm:pt modelId="{AD92E954-C916-4E32-BF0D-4425A631ED92}">
      <dgm:prSet/>
      <dgm:spPr/>
      <dgm:t>
        <a:bodyPr/>
        <a:lstStyle/>
        <a:p>
          <a:r>
            <a:rPr lang="en-US"/>
            <a:t>Beck Depression Inventory (BDI)</a:t>
          </a:r>
        </a:p>
      </dgm:t>
    </dgm:pt>
    <dgm:pt modelId="{BC8CB560-BD7C-441E-A52F-99AB60D714F2}" type="parTrans" cxnId="{11C9AEEC-2452-4D64-9F44-32DA81F6E596}">
      <dgm:prSet/>
      <dgm:spPr/>
      <dgm:t>
        <a:bodyPr/>
        <a:lstStyle/>
        <a:p>
          <a:endParaRPr lang="en-US"/>
        </a:p>
      </dgm:t>
    </dgm:pt>
    <dgm:pt modelId="{01ABEB72-B246-4EC8-B6A1-0F7B7972EC0D}" type="sibTrans" cxnId="{11C9AEEC-2452-4D64-9F44-32DA81F6E596}">
      <dgm:prSet/>
      <dgm:spPr/>
      <dgm:t>
        <a:bodyPr/>
        <a:lstStyle/>
        <a:p>
          <a:endParaRPr lang="en-US"/>
        </a:p>
      </dgm:t>
    </dgm:pt>
    <dgm:pt modelId="{3B68B5FF-5A56-4904-81F4-81B8ADB8BE79}">
      <dgm:prSet/>
      <dgm:spPr/>
      <dgm:t>
        <a:bodyPr/>
        <a:lstStyle/>
        <a:p>
          <a:r>
            <a:rPr lang="en-US"/>
            <a:t>! in addition to the anamnesis and clinical criteria!</a:t>
          </a:r>
        </a:p>
      </dgm:t>
    </dgm:pt>
    <dgm:pt modelId="{F4DA1854-D953-4A36-9D60-FA405604649A}" type="parTrans" cxnId="{37D1852C-B4D1-448B-81EB-9C4CD1299DB6}">
      <dgm:prSet/>
      <dgm:spPr/>
      <dgm:t>
        <a:bodyPr/>
        <a:lstStyle/>
        <a:p>
          <a:endParaRPr lang="en-US"/>
        </a:p>
      </dgm:t>
    </dgm:pt>
    <dgm:pt modelId="{A162D6B3-F847-4E65-8F17-4D72DAC6DB89}" type="sibTrans" cxnId="{37D1852C-B4D1-448B-81EB-9C4CD1299DB6}">
      <dgm:prSet/>
      <dgm:spPr/>
      <dgm:t>
        <a:bodyPr/>
        <a:lstStyle/>
        <a:p>
          <a:endParaRPr lang="en-US"/>
        </a:p>
      </dgm:t>
    </dgm:pt>
    <dgm:pt modelId="{443FE8F8-35F6-4CAB-BDF3-440DE942A422}" type="pres">
      <dgm:prSet presAssocID="{A48DADEC-F709-4DA1-8407-B13C932B829F}" presName="linear" presStyleCnt="0">
        <dgm:presLayoutVars>
          <dgm:animLvl val="lvl"/>
          <dgm:resizeHandles val="exact"/>
        </dgm:presLayoutVars>
      </dgm:prSet>
      <dgm:spPr/>
    </dgm:pt>
    <dgm:pt modelId="{3F74D152-4A7C-4242-969C-F196807AAE26}" type="pres">
      <dgm:prSet presAssocID="{C71BBDFD-F69B-4249-B328-E2F129708CCB}" presName="parentText" presStyleLbl="node1" presStyleIdx="0" presStyleCnt="4">
        <dgm:presLayoutVars>
          <dgm:chMax val="0"/>
          <dgm:bulletEnabled val="1"/>
        </dgm:presLayoutVars>
      </dgm:prSet>
      <dgm:spPr/>
    </dgm:pt>
    <dgm:pt modelId="{F5C77FB8-F0A2-45C4-B28E-3115183F7A50}" type="pres">
      <dgm:prSet presAssocID="{2C2182BB-A5EA-43B3-8B23-658D8FB44FA7}" presName="spacer" presStyleCnt="0"/>
      <dgm:spPr/>
    </dgm:pt>
    <dgm:pt modelId="{4AF42FF9-733D-474F-8B1D-C51D51184F72}" type="pres">
      <dgm:prSet presAssocID="{CAE5EBC6-E341-4269-B61C-B5727EADC12F}" presName="parentText" presStyleLbl="node1" presStyleIdx="1" presStyleCnt="4">
        <dgm:presLayoutVars>
          <dgm:chMax val="0"/>
          <dgm:bulletEnabled val="1"/>
        </dgm:presLayoutVars>
      </dgm:prSet>
      <dgm:spPr/>
    </dgm:pt>
    <dgm:pt modelId="{DFCD3FE0-19BB-44DE-BBF4-A70E7BFB436D}" type="pres">
      <dgm:prSet presAssocID="{EC62FA43-812F-4242-B2B3-F2446808F25C}" presName="spacer" presStyleCnt="0"/>
      <dgm:spPr/>
    </dgm:pt>
    <dgm:pt modelId="{36217BD3-0D31-4BFA-A54C-7E48EB040C8A}" type="pres">
      <dgm:prSet presAssocID="{AD92E954-C916-4E32-BF0D-4425A631ED92}" presName="parentText" presStyleLbl="node1" presStyleIdx="2" presStyleCnt="4">
        <dgm:presLayoutVars>
          <dgm:chMax val="0"/>
          <dgm:bulletEnabled val="1"/>
        </dgm:presLayoutVars>
      </dgm:prSet>
      <dgm:spPr/>
    </dgm:pt>
    <dgm:pt modelId="{56908263-AB02-4357-AAC0-9E615A814201}" type="pres">
      <dgm:prSet presAssocID="{01ABEB72-B246-4EC8-B6A1-0F7B7972EC0D}" presName="spacer" presStyleCnt="0"/>
      <dgm:spPr/>
    </dgm:pt>
    <dgm:pt modelId="{28AFE203-526A-485E-823C-C4F6011D5204}" type="pres">
      <dgm:prSet presAssocID="{3B68B5FF-5A56-4904-81F4-81B8ADB8BE79}" presName="parentText" presStyleLbl="node1" presStyleIdx="3" presStyleCnt="4">
        <dgm:presLayoutVars>
          <dgm:chMax val="0"/>
          <dgm:bulletEnabled val="1"/>
        </dgm:presLayoutVars>
      </dgm:prSet>
      <dgm:spPr/>
    </dgm:pt>
  </dgm:ptLst>
  <dgm:cxnLst>
    <dgm:cxn modelId="{37D1852C-B4D1-448B-81EB-9C4CD1299DB6}" srcId="{A48DADEC-F709-4DA1-8407-B13C932B829F}" destId="{3B68B5FF-5A56-4904-81F4-81B8ADB8BE79}" srcOrd="3" destOrd="0" parTransId="{F4DA1854-D953-4A36-9D60-FA405604649A}" sibTransId="{A162D6B3-F847-4E65-8F17-4D72DAC6DB89}"/>
    <dgm:cxn modelId="{903F235D-28FD-4D20-A60F-8DB7C6A0D467}" srcId="{A48DADEC-F709-4DA1-8407-B13C932B829F}" destId="{C71BBDFD-F69B-4249-B328-E2F129708CCB}" srcOrd="0" destOrd="0" parTransId="{865CC11E-5837-41AD-A093-13C0CB4CF05C}" sibTransId="{2C2182BB-A5EA-43B3-8B23-658D8FB44FA7}"/>
    <dgm:cxn modelId="{6D27BC62-D9FC-4717-9E32-72B64297EE5F}" type="presOf" srcId="{A48DADEC-F709-4DA1-8407-B13C932B829F}" destId="{443FE8F8-35F6-4CAB-BDF3-440DE942A422}" srcOrd="0" destOrd="0" presId="urn:microsoft.com/office/officeart/2005/8/layout/vList2"/>
    <dgm:cxn modelId="{2080E94C-A008-47C4-8C89-5A6C2E90DD84}" srcId="{A48DADEC-F709-4DA1-8407-B13C932B829F}" destId="{CAE5EBC6-E341-4269-B61C-B5727EADC12F}" srcOrd="1" destOrd="0" parTransId="{0C9BF8E9-D9F9-4051-B4C6-6081D754172D}" sibTransId="{EC62FA43-812F-4242-B2B3-F2446808F25C}"/>
    <dgm:cxn modelId="{B8EF9EBA-51A4-4BB2-927B-DA3D1C8DEC79}" type="presOf" srcId="{CAE5EBC6-E341-4269-B61C-B5727EADC12F}" destId="{4AF42FF9-733D-474F-8B1D-C51D51184F72}" srcOrd="0" destOrd="0" presId="urn:microsoft.com/office/officeart/2005/8/layout/vList2"/>
    <dgm:cxn modelId="{0789A6C1-7761-4688-977F-54888B7E6688}" type="presOf" srcId="{3B68B5FF-5A56-4904-81F4-81B8ADB8BE79}" destId="{28AFE203-526A-485E-823C-C4F6011D5204}" srcOrd="0" destOrd="0" presId="urn:microsoft.com/office/officeart/2005/8/layout/vList2"/>
    <dgm:cxn modelId="{11C9AEEC-2452-4D64-9F44-32DA81F6E596}" srcId="{A48DADEC-F709-4DA1-8407-B13C932B829F}" destId="{AD92E954-C916-4E32-BF0D-4425A631ED92}" srcOrd="2" destOrd="0" parTransId="{BC8CB560-BD7C-441E-A52F-99AB60D714F2}" sibTransId="{01ABEB72-B246-4EC8-B6A1-0F7B7972EC0D}"/>
    <dgm:cxn modelId="{E2CBB7F0-1401-4CDB-9AAC-E16B67586EE2}" type="presOf" srcId="{AD92E954-C916-4E32-BF0D-4425A631ED92}" destId="{36217BD3-0D31-4BFA-A54C-7E48EB040C8A}" srcOrd="0" destOrd="0" presId="urn:microsoft.com/office/officeart/2005/8/layout/vList2"/>
    <dgm:cxn modelId="{45AEEDFD-1940-457E-B835-4DF53C7E529B}" type="presOf" srcId="{C71BBDFD-F69B-4249-B328-E2F129708CCB}" destId="{3F74D152-4A7C-4242-969C-F196807AAE26}" srcOrd="0" destOrd="0" presId="urn:microsoft.com/office/officeart/2005/8/layout/vList2"/>
    <dgm:cxn modelId="{49BDFF6D-22D3-4164-B7AA-808709C089A0}" type="presParOf" srcId="{443FE8F8-35F6-4CAB-BDF3-440DE942A422}" destId="{3F74D152-4A7C-4242-969C-F196807AAE26}" srcOrd="0" destOrd="0" presId="urn:microsoft.com/office/officeart/2005/8/layout/vList2"/>
    <dgm:cxn modelId="{1B0C048F-A2D6-4BA4-AC5E-A0C7E65CDC45}" type="presParOf" srcId="{443FE8F8-35F6-4CAB-BDF3-440DE942A422}" destId="{F5C77FB8-F0A2-45C4-B28E-3115183F7A50}" srcOrd="1" destOrd="0" presId="urn:microsoft.com/office/officeart/2005/8/layout/vList2"/>
    <dgm:cxn modelId="{D80527D9-478B-4319-9D60-991DAC01EA1E}" type="presParOf" srcId="{443FE8F8-35F6-4CAB-BDF3-440DE942A422}" destId="{4AF42FF9-733D-474F-8B1D-C51D51184F72}" srcOrd="2" destOrd="0" presId="urn:microsoft.com/office/officeart/2005/8/layout/vList2"/>
    <dgm:cxn modelId="{BA095752-99A8-4537-881B-9B7777E0F570}" type="presParOf" srcId="{443FE8F8-35F6-4CAB-BDF3-440DE942A422}" destId="{DFCD3FE0-19BB-44DE-BBF4-A70E7BFB436D}" srcOrd="3" destOrd="0" presId="urn:microsoft.com/office/officeart/2005/8/layout/vList2"/>
    <dgm:cxn modelId="{DFD65725-D12F-4884-B5AA-68A91B0CA67D}" type="presParOf" srcId="{443FE8F8-35F6-4CAB-BDF3-440DE942A422}" destId="{36217BD3-0D31-4BFA-A54C-7E48EB040C8A}" srcOrd="4" destOrd="0" presId="urn:microsoft.com/office/officeart/2005/8/layout/vList2"/>
    <dgm:cxn modelId="{B6C0A714-62EC-4FDE-9398-9B6C9D35989A}" type="presParOf" srcId="{443FE8F8-35F6-4CAB-BDF3-440DE942A422}" destId="{56908263-AB02-4357-AAC0-9E615A814201}" srcOrd="5" destOrd="0" presId="urn:microsoft.com/office/officeart/2005/8/layout/vList2"/>
    <dgm:cxn modelId="{5F53061E-C368-42B4-86C3-2C41C3F0EF1C}" type="presParOf" srcId="{443FE8F8-35F6-4CAB-BDF3-440DE942A422}" destId="{28AFE203-526A-485E-823C-C4F6011D520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97407-0FC3-4A18-9CFB-D4B3184496C7}">
      <dsp:nvSpPr>
        <dsp:cNvPr id="0" name=""/>
        <dsp:cNvSpPr/>
      </dsp:nvSpPr>
      <dsp:spPr>
        <a:xfrm>
          <a:off x="0" y="166775"/>
          <a:ext cx="6513603" cy="25845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This process is favorized by the contemporary organization of work </a:t>
          </a:r>
        </a:p>
      </dsp:txBody>
      <dsp:txXfrm>
        <a:off x="126166" y="292941"/>
        <a:ext cx="6261271" cy="2332198"/>
      </dsp:txXfrm>
    </dsp:sp>
    <dsp:sp modelId="{B7434A49-7C7B-4E52-8C4F-2BAACD5680E5}">
      <dsp:nvSpPr>
        <dsp:cNvPr id="0" name=""/>
        <dsp:cNvSpPr/>
      </dsp:nvSpPr>
      <dsp:spPr>
        <a:xfrm>
          <a:off x="0" y="2751305"/>
          <a:ext cx="6513603" cy="296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en-US" sz="3700" kern="1200"/>
            <a:t>No moods, business is business</a:t>
          </a:r>
        </a:p>
        <a:p>
          <a:pPr marL="285750" lvl="1" indent="-285750" algn="l" defTabSz="1644650">
            <a:lnSpc>
              <a:spcPct val="90000"/>
            </a:lnSpc>
            <a:spcBef>
              <a:spcPct val="0"/>
            </a:spcBef>
            <a:spcAft>
              <a:spcPct val="20000"/>
            </a:spcAft>
            <a:buChar char="•"/>
          </a:pPr>
          <a:r>
            <a:rPr lang="en-US" sz="3700" kern="1200"/>
            <a:t>It's the business that counts </a:t>
          </a:r>
        </a:p>
        <a:p>
          <a:pPr marL="285750" lvl="1" indent="-285750" algn="l" defTabSz="1644650">
            <a:lnSpc>
              <a:spcPct val="90000"/>
            </a:lnSpc>
            <a:spcBef>
              <a:spcPct val="0"/>
            </a:spcBef>
            <a:spcAft>
              <a:spcPct val="20000"/>
            </a:spcAft>
            <a:buChar char="•"/>
          </a:pPr>
          <a:r>
            <a:rPr lang="en-US" sz="3700" kern="1200"/>
            <a:t>Achieve the goals set by the company (not by you)</a:t>
          </a:r>
        </a:p>
      </dsp:txBody>
      <dsp:txXfrm>
        <a:off x="0" y="2751305"/>
        <a:ext cx="6513603" cy="29673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A2749-F4C3-42FE-98CB-9B1201DB5A7D}">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1E2FC4-6C28-46B6-A228-B262100E800C}">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B07B8A-085E-4844-BFCF-708D32F5C3C6}">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t>Lack of a universally recognized definition </a:t>
          </a:r>
        </a:p>
      </dsp:txBody>
      <dsp:txXfrm>
        <a:off x="1429899" y="2442"/>
        <a:ext cx="5083704" cy="1238008"/>
      </dsp:txXfrm>
    </dsp:sp>
    <dsp:sp modelId="{7A17A9B4-611F-4550-A62C-B0C1B38527AE}">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ED8507-F47B-4CB8-B3ED-1CAC57BEFB98}">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3B986A-D934-44B9-B63D-4FB52126A198}">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t>Lack official diagnostic criteria standards </a:t>
          </a:r>
        </a:p>
      </dsp:txBody>
      <dsp:txXfrm>
        <a:off x="1429899" y="1549953"/>
        <a:ext cx="5083704" cy="1238008"/>
      </dsp:txXfrm>
    </dsp:sp>
    <dsp:sp modelId="{2DA8529D-2715-4F90-91C3-CD2C34A0030E}">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C07FA-D2DA-4E5A-A9B4-7A9070FE2885}">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373B01-D64A-4ED4-8369-542A61155819}">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t>Difficult to have prevalence figures for burnout.</a:t>
          </a:r>
        </a:p>
      </dsp:txBody>
      <dsp:txXfrm>
        <a:off x="1429899" y="3097464"/>
        <a:ext cx="5083704" cy="1238008"/>
      </dsp:txXfrm>
    </dsp:sp>
    <dsp:sp modelId="{3E2032AF-82A1-4648-B371-A964B17F559D}">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F5C48-2A34-447F-90D2-B8C430960BC1}">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0C44AD-DC45-4664-8CC6-6C3F4E8BFEC8}">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t>For the moment, there is no reliable and scientifically valid estimate of the prevalence of burnout. </a:t>
          </a:r>
        </a:p>
      </dsp:txBody>
      <dsp:txXfrm>
        <a:off x="1429899" y="4644974"/>
        <a:ext cx="5083704" cy="12380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17F87-E2E3-465E-891A-498BF73F31B5}">
      <dsp:nvSpPr>
        <dsp:cNvPr id="0" name=""/>
        <dsp:cNvSpPr/>
      </dsp:nvSpPr>
      <dsp:spPr>
        <a:xfrm>
          <a:off x="258762" y="0"/>
          <a:ext cx="5572125" cy="557212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0E8E5-C9B6-44A5-90CD-23EFCF819938}">
      <dsp:nvSpPr>
        <dsp:cNvPr id="0" name=""/>
        <dsp:cNvSpPr/>
      </dsp:nvSpPr>
      <dsp:spPr>
        <a:xfrm>
          <a:off x="788114" y="529351"/>
          <a:ext cx="2173128" cy="217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72% of employees say they feel stress</a:t>
          </a:r>
        </a:p>
      </dsp:txBody>
      <dsp:txXfrm>
        <a:off x="894197" y="635434"/>
        <a:ext cx="1960962" cy="1960962"/>
      </dsp:txXfrm>
    </dsp:sp>
    <dsp:sp modelId="{30268DB5-EECD-4473-ACEA-C2B1D304D85B}">
      <dsp:nvSpPr>
        <dsp:cNvPr id="0" name=""/>
        <dsp:cNvSpPr/>
      </dsp:nvSpPr>
      <dsp:spPr>
        <a:xfrm>
          <a:off x="3128406" y="529351"/>
          <a:ext cx="2173128" cy="21731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86% of executives say they are more and more stressed</a:t>
          </a:r>
        </a:p>
      </dsp:txBody>
      <dsp:txXfrm>
        <a:off x="3234489" y="635434"/>
        <a:ext cx="1960962" cy="1960962"/>
      </dsp:txXfrm>
    </dsp:sp>
    <dsp:sp modelId="{F4F35767-93FD-41CA-BC03-EF97FEAED9BB}">
      <dsp:nvSpPr>
        <dsp:cNvPr id="0" name=""/>
        <dsp:cNvSpPr/>
      </dsp:nvSpPr>
      <dsp:spPr>
        <a:xfrm>
          <a:off x="788114" y="2869644"/>
          <a:ext cx="2173128" cy="21731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Two out of three workers sleep poorly from Sunday to Monday</a:t>
          </a:r>
        </a:p>
      </dsp:txBody>
      <dsp:txXfrm>
        <a:off x="894197" y="2975727"/>
        <a:ext cx="1960962" cy="1960962"/>
      </dsp:txXfrm>
    </dsp:sp>
    <dsp:sp modelId="{9AC34181-BCF8-4E2D-8BED-16A8C740071F}">
      <dsp:nvSpPr>
        <dsp:cNvPr id="0" name=""/>
        <dsp:cNvSpPr/>
      </dsp:nvSpPr>
      <dsp:spPr>
        <a:xfrm>
          <a:off x="3128406" y="2869644"/>
          <a:ext cx="2173128" cy="21731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European Union estimates the cost of stress in member countries to more than 20 billion euros</a:t>
          </a:r>
        </a:p>
      </dsp:txBody>
      <dsp:txXfrm>
        <a:off x="3234489" y="2975727"/>
        <a:ext cx="1960962" cy="19609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F3851-75A4-47AC-A7EF-1766A9307423}">
      <dsp:nvSpPr>
        <dsp:cNvPr id="0" name=""/>
        <dsp:cNvSpPr/>
      </dsp:nvSpPr>
      <dsp:spPr>
        <a:xfrm>
          <a:off x="0" y="47075"/>
          <a:ext cx="6513603"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BE" sz="3500" kern="1200"/>
            <a:t>Can make a person more vulnerable to burnout </a:t>
          </a:r>
          <a:endParaRPr lang="en-US" sz="3500" kern="1200"/>
        </a:p>
      </dsp:txBody>
      <dsp:txXfrm>
        <a:off x="67966" y="115041"/>
        <a:ext cx="6377671" cy="1256367"/>
      </dsp:txXfrm>
    </dsp:sp>
    <dsp:sp modelId="{BE98E521-2A03-48B3-91A0-903EBD97984C}">
      <dsp:nvSpPr>
        <dsp:cNvPr id="0" name=""/>
        <dsp:cNvSpPr/>
      </dsp:nvSpPr>
      <dsp:spPr>
        <a:xfrm>
          <a:off x="0" y="1540175"/>
          <a:ext cx="6513603" cy="139229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BE" sz="3500" kern="1200"/>
            <a:t>Can strengthen an individual</a:t>
          </a:r>
          <a:endParaRPr lang="en-US" sz="3500" kern="1200"/>
        </a:p>
      </dsp:txBody>
      <dsp:txXfrm>
        <a:off x="67966" y="1608141"/>
        <a:ext cx="6377671" cy="1256367"/>
      </dsp:txXfrm>
    </dsp:sp>
    <dsp:sp modelId="{91603A96-CB59-4458-8708-066954CA9516}">
      <dsp:nvSpPr>
        <dsp:cNvPr id="0" name=""/>
        <dsp:cNvSpPr/>
      </dsp:nvSpPr>
      <dsp:spPr>
        <a:xfrm>
          <a:off x="0" y="3033275"/>
          <a:ext cx="6513603" cy="139229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BE" sz="3500" kern="1200"/>
            <a:t>The individual factors are:</a:t>
          </a:r>
          <a:endParaRPr lang="en-US" sz="3500" kern="1200"/>
        </a:p>
      </dsp:txBody>
      <dsp:txXfrm>
        <a:off x="67966" y="3101241"/>
        <a:ext cx="6377671" cy="1256367"/>
      </dsp:txXfrm>
    </dsp:sp>
    <dsp:sp modelId="{341A6484-4A48-4B01-8669-BFEAFFC2DFB9}">
      <dsp:nvSpPr>
        <dsp:cNvPr id="0" name=""/>
        <dsp:cNvSpPr/>
      </dsp:nvSpPr>
      <dsp:spPr>
        <a:xfrm>
          <a:off x="0" y="4425575"/>
          <a:ext cx="6513603"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fr-BE" sz="2700" kern="1200" dirty="0" err="1"/>
            <a:t>Personality</a:t>
          </a:r>
          <a:endParaRPr lang="en-US" sz="2700" kern="1200" dirty="0"/>
        </a:p>
        <a:p>
          <a:pPr marL="228600" lvl="1" indent="-228600" algn="l" defTabSz="1200150">
            <a:lnSpc>
              <a:spcPct val="90000"/>
            </a:lnSpc>
            <a:spcBef>
              <a:spcPct val="0"/>
            </a:spcBef>
            <a:spcAft>
              <a:spcPct val="20000"/>
            </a:spcAft>
            <a:buChar char="•"/>
          </a:pPr>
          <a:r>
            <a:rPr lang="fr-BE" sz="2700" kern="1200"/>
            <a:t>Demographic characteristics </a:t>
          </a:r>
          <a:endParaRPr lang="en-US" sz="2700" kern="1200"/>
        </a:p>
        <a:p>
          <a:pPr marL="228600" lvl="1" indent="-228600" algn="l" defTabSz="1200150">
            <a:lnSpc>
              <a:spcPct val="90000"/>
            </a:lnSpc>
            <a:spcBef>
              <a:spcPct val="0"/>
            </a:spcBef>
            <a:spcAft>
              <a:spcPct val="20000"/>
            </a:spcAft>
            <a:buChar char="•"/>
          </a:pPr>
          <a:r>
            <a:rPr lang="fr-BE" sz="2700" kern="1200" dirty="0"/>
            <a:t>Attitudes </a:t>
          </a:r>
          <a:r>
            <a:rPr lang="fr-BE" sz="2700" kern="1200" dirty="0" err="1"/>
            <a:t>towards</a:t>
          </a:r>
          <a:r>
            <a:rPr lang="fr-BE" sz="2700" kern="1200" dirty="0"/>
            <a:t> </a:t>
          </a:r>
          <a:r>
            <a:rPr lang="fr-BE" sz="2700" kern="1200" dirty="0" err="1"/>
            <a:t>work</a:t>
          </a:r>
          <a:endParaRPr lang="en-US" sz="2700" kern="1200" dirty="0"/>
        </a:p>
      </dsp:txBody>
      <dsp:txXfrm>
        <a:off x="0" y="4425575"/>
        <a:ext cx="6513603" cy="14127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F73D8-B17F-4A27-B9B3-28C358AC8F4D}">
      <dsp:nvSpPr>
        <dsp:cNvPr id="0" name=""/>
        <dsp:cNvSpPr/>
      </dsp:nvSpPr>
      <dsp:spPr>
        <a:xfrm>
          <a:off x="0" y="122023"/>
          <a:ext cx="6513603"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a:t>Affect</a:t>
          </a:r>
          <a:endParaRPr lang="en-US" sz="2400" kern="1200"/>
        </a:p>
      </dsp:txBody>
      <dsp:txXfrm>
        <a:off x="28100" y="150123"/>
        <a:ext cx="6457403" cy="519439"/>
      </dsp:txXfrm>
    </dsp:sp>
    <dsp:sp modelId="{96904D5A-056B-4CC0-B8C4-BB9D49B65490}">
      <dsp:nvSpPr>
        <dsp:cNvPr id="0" name=""/>
        <dsp:cNvSpPr/>
      </dsp:nvSpPr>
      <dsp:spPr>
        <a:xfrm>
          <a:off x="0" y="697663"/>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BE" sz="1900" kern="1200"/>
            <a:t>Tendency to feel negative emotions </a:t>
          </a:r>
          <a:endParaRPr lang="en-US" sz="1900" kern="1200"/>
        </a:p>
      </dsp:txBody>
      <dsp:txXfrm>
        <a:off x="0" y="697663"/>
        <a:ext cx="6513603" cy="397440"/>
      </dsp:txXfrm>
    </dsp:sp>
    <dsp:sp modelId="{81D36D83-2431-415B-A02B-97B0319ABC4A}">
      <dsp:nvSpPr>
        <dsp:cNvPr id="0" name=""/>
        <dsp:cNvSpPr/>
      </dsp:nvSpPr>
      <dsp:spPr>
        <a:xfrm>
          <a:off x="0" y="1095103"/>
          <a:ext cx="6513603" cy="57563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a:t>Identification to the organization</a:t>
          </a:r>
          <a:endParaRPr lang="en-US" sz="2400" kern="1200"/>
        </a:p>
      </dsp:txBody>
      <dsp:txXfrm>
        <a:off x="28100" y="1123203"/>
        <a:ext cx="6457403" cy="519439"/>
      </dsp:txXfrm>
    </dsp:sp>
    <dsp:sp modelId="{6B9A6AFA-AD32-4297-861D-E801941331FE}">
      <dsp:nvSpPr>
        <dsp:cNvPr id="0" name=""/>
        <dsp:cNvSpPr/>
      </dsp:nvSpPr>
      <dsp:spPr>
        <a:xfrm>
          <a:off x="0" y="1739863"/>
          <a:ext cx="6513603" cy="57563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a:t>Involvement/ implication</a:t>
          </a:r>
          <a:endParaRPr lang="en-US" sz="2400" kern="1200"/>
        </a:p>
      </dsp:txBody>
      <dsp:txXfrm>
        <a:off x="28100" y="1767963"/>
        <a:ext cx="6457403" cy="519439"/>
      </dsp:txXfrm>
    </dsp:sp>
    <dsp:sp modelId="{C37CBE88-585A-4E70-8101-6F84101B2458}">
      <dsp:nvSpPr>
        <dsp:cNvPr id="0" name=""/>
        <dsp:cNvSpPr/>
      </dsp:nvSpPr>
      <dsp:spPr>
        <a:xfrm>
          <a:off x="0" y="2315503"/>
          <a:ext cx="6513603"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BE" sz="1900" kern="1200"/>
            <a:t>Psychological</a:t>
          </a:r>
          <a:endParaRPr lang="en-US" sz="1900" kern="1200"/>
        </a:p>
        <a:p>
          <a:pPr marL="171450" lvl="1" indent="-171450" algn="l" defTabSz="844550">
            <a:lnSpc>
              <a:spcPct val="90000"/>
            </a:lnSpc>
            <a:spcBef>
              <a:spcPct val="0"/>
            </a:spcBef>
            <a:spcAft>
              <a:spcPct val="20000"/>
            </a:spcAft>
            <a:buChar char="•"/>
          </a:pPr>
          <a:r>
            <a:rPr lang="fr-BE" sz="1900" kern="1200"/>
            <a:t>continuity</a:t>
          </a:r>
          <a:endParaRPr lang="en-US" sz="1900" kern="1200"/>
        </a:p>
      </dsp:txBody>
      <dsp:txXfrm>
        <a:off x="0" y="2315503"/>
        <a:ext cx="6513603" cy="658260"/>
      </dsp:txXfrm>
    </dsp:sp>
    <dsp:sp modelId="{07DA4E2B-7783-40B7-BEE3-40CACFF4804F}">
      <dsp:nvSpPr>
        <dsp:cNvPr id="0" name=""/>
        <dsp:cNvSpPr/>
      </dsp:nvSpPr>
      <dsp:spPr>
        <a:xfrm>
          <a:off x="0" y="2973763"/>
          <a:ext cx="6513603" cy="57563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a:t>Passion</a:t>
          </a:r>
          <a:endParaRPr lang="en-US" sz="2400" kern="1200"/>
        </a:p>
      </dsp:txBody>
      <dsp:txXfrm>
        <a:off x="28100" y="3001863"/>
        <a:ext cx="6457403" cy="519439"/>
      </dsp:txXfrm>
    </dsp:sp>
    <dsp:sp modelId="{88EE04C3-D129-4DA7-A802-A23BAF541863}">
      <dsp:nvSpPr>
        <dsp:cNvPr id="0" name=""/>
        <dsp:cNvSpPr/>
      </dsp:nvSpPr>
      <dsp:spPr>
        <a:xfrm>
          <a:off x="0" y="3549403"/>
          <a:ext cx="6513603"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BE" sz="1900" kern="1200"/>
            <a:t>Increasing vulnerability to burnout if the individual has no impact on the activity for which he/she is passionate.</a:t>
          </a:r>
          <a:endParaRPr lang="en-US" sz="1900" kern="1200"/>
        </a:p>
      </dsp:txBody>
      <dsp:txXfrm>
        <a:off x="0" y="3549403"/>
        <a:ext cx="6513603" cy="596160"/>
      </dsp:txXfrm>
    </dsp:sp>
    <dsp:sp modelId="{1933EFB6-685B-4CA6-92EA-7E0099B98BE5}">
      <dsp:nvSpPr>
        <dsp:cNvPr id="0" name=""/>
        <dsp:cNvSpPr/>
      </dsp:nvSpPr>
      <dsp:spPr>
        <a:xfrm>
          <a:off x="0" y="4145563"/>
          <a:ext cx="6513603" cy="57563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a:t>Commitment</a:t>
          </a:r>
          <a:endParaRPr lang="en-US" sz="2400" kern="1200"/>
        </a:p>
      </dsp:txBody>
      <dsp:txXfrm>
        <a:off x="28100" y="4173663"/>
        <a:ext cx="6457403" cy="519439"/>
      </dsp:txXfrm>
    </dsp:sp>
    <dsp:sp modelId="{51944863-A45A-4DF0-BC42-08DF03238447}">
      <dsp:nvSpPr>
        <dsp:cNvPr id="0" name=""/>
        <dsp:cNvSpPr/>
      </dsp:nvSpPr>
      <dsp:spPr>
        <a:xfrm>
          <a:off x="0" y="4790323"/>
          <a:ext cx="6513603" cy="5756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a:t>Job satisfaction</a:t>
          </a:r>
          <a:endParaRPr lang="en-US" sz="2400" kern="1200"/>
        </a:p>
      </dsp:txBody>
      <dsp:txXfrm>
        <a:off x="28100" y="4818423"/>
        <a:ext cx="6457403" cy="519439"/>
      </dsp:txXfrm>
    </dsp:sp>
    <dsp:sp modelId="{A2CFDD48-FD28-46A9-885E-77EBE8987E56}">
      <dsp:nvSpPr>
        <dsp:cNvPr id="0" name=""/>
        <dsp:cNvSpPr/>
      </dsp:nvSpPr>
      <dsp:spPr>
        <a:xfrm>
          <a:off x="0" y="5365962"/>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BE" sz="1900" kern="1200"/>
            <a:t>Low </a:t>
          </a:r>
          <a:r>
            <a:rPr lang="fr-BE" sz="1900" kern="1200">
              <a:sym typeface="Wingdings" panose="05000000000000000000" pitchFamily="2" charset="2"/>
            </a:rPr>
            <a:t></a:t>
          </a:r>
          <a:r>
            <a:rPr lang="fr-BE" sz="1900" kern="1200"/>
            <a:t> higher risk of burnout</a:t>
          </a:r>
          <a:endParaRPr lang="en-US" sz="1900" kern="1200"/>
        </a:p>
      </dsp:txBody>
      <dsp:txXfrm>
        <a:off x="0" y="5365962"/>
        <a:ext cx="6513603" cy="3974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D3E1-DCDF-4557-8BFA-3F16D4380994}">
      <dsp:nvSpPr>
        <dsp:cNvPr id="0" name=""/>
        <dsp:cNvSpPr/>
      </dsp:nvSpPr>
      <dsp:spPr>
        <a:xfrm>
          <a:off x="0" y="11322"/>
          <a:ext cx="6513603" cy="13127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BE" sz="3300" kern="1200"/>
            <a:t>Burnout is linked to changes in society</a:t>
          </a:r>
          <a:endParaRPr lang="en-US" sz="3300" kern="1200"/>
        </a:p>
      </dsp:txBody>
      <dsp:txXfrm>
        <a:off x="64083" y="75405"/>
        <a:ext cx="6385437" cy="1184574"/>
      </dsp:txXfrm>
    </dsp:sp>
    <dsp:sp modelId="{7CD87390-0A61-4894-B152-317C6FE3EFF5}">
      <dsp:nvSpPr>
        <dsp:cNvPr id="0" name=""/>
        <dsp:cNvSpPr/>
      </dsp:nvSpPr>
      <dsp:spPr>
        <a:xfrm>
          <a:off x="0" y="1419102"/>
          <a:ext cx="6513603" cy="13127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BE" sz="3300" kern="1200"/>
            <a:t>Several types:</a:t>
          </a:r>
          <a:endParaRPr lang="en-US" sz="3300" kern="1200"/>
        </a:p>
      </dsp:txBody>
      <dsp:txXfrm>
        <a:off x="64083" y="1483185"/>
        <a:ext cx="6385437" cy="1184574"/>
      </dsp:txXfrm>
    </dsp:sp>
    <dsp:sp modelId="{DDF662D1-504C-4E93-BBBE-9E2DAD8CB8B0}">
      <dsp:nvSpPr>
        <dsp:cNvPr id="0" name=""/>
        <dsp:cNvSpPr/>
      </dsp:nvSpPr>
      <dsp:spPr>
        <a:xfrm>
          <a:off x="0" y="2731843"/>
          <a:ext cx="6513603" cy="314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fr-BE" sz="2600" kern="1200"/>
            <a:t>Increased time pressure</a:t>
          </a:r>
          <a:endParaRPr lang="en-US" sz="2600" kern="1200"/>
        </a:p>
        <a:p>
          <a:pPr marL="228600" lvl="1" indent="-228600" algn="l" defTabSz="1155700">
            <a:lnSpc>
              <a:spcPct val="90000"/>
            </a:lnSpc>
            <a:spcBef>
              <a:spcPct val="0"/>
            </a:spcBef>
            <a:spcAft>
              <a:spcPct val="20000"/>
            </a:spcAft>
            <a:buChar char="•"/>
          </a:pPr>
          <a:r>
            <a:rPr lang="fr-BE" sz="2600" kern="1200"/>
            <a:t>Increased multi-tasking</a:t>
          </a:r>
          <a:endParaRPr lang="en-US" sz="2600" kern="1200"/>
        </a:p>
        <a:p>
          <a:pPr marL="228600" lvl="1" indent="-228600" algn="l" defTabSz="1155700">
            <a:lnSpc>
              <a:spcPct val="90000"/>
            </a:lnSpc>
            <a:spcBef>
              <a:spcPct val="0"/>
            </a:spcBef>
            <a:spcAft>
              <a:spcPct val="20000"/>
            </a:spcAft>
            <a:buChar char="•"/>
          </a:pPr>
          <a:r>
            <a:rPr lang="fr-BE" sz="2600" kern="1200"/>
            <a:t>Reinforcement of individualism</a:t>
          </a:r>
          <a:endParaRPr lang="en-US" sz="2600" kern="1200"/>
        </a:p>
        <a:p>
          <a:pPr marL="228600" lvl="1" indent="-228600" algn="l" defTabSz="1155700">
            <a:lnSpc>
              <a:spcPct val="90000"/>
            </a:lnSpc>
            <a:spcBef>
              <a:spcPct val="0"/>
            </a:spcBef>
            <a:spcAft>
              <a:spcPct val="20000"/>
            </a:spcAft>
            <a:buChar char="•"/>
          </a:pPr>
          <a:r>
            <a:rPr lang="fr-BE" sz="2600" kern="1200"/>
            <a:t>Intensifying competition</a:t>
          </a:r>
          <a:endParaRPr lang="en-US" sz="2600" kern="1200"/>
        </a:p>
        <a:p>
          <a:pPr marL="228600" lvl="1" indent="-228600" algn="l" defTabSz="1155700">
            <a:lnSpc>
              <a:spcPct val="90000"/>
            </a:lnSpc>
            <a:spcBef>
              <a:spcPct val="0"/>
            </a:spcBef>
            <a:spcAft>
              <a:spcPct val="20000"/>
            </a:spcAft>
            <a:buChar char="•"/>
          </a:pPr>
          <a:r>
            <a:rPr lang="fr-BE" sz="2600" kern="1200"/>
            <a:t>Digitalisation/technological development</a:t>
          </a:r>
          <a:endParaRPr lang="en-US" sz="2600" kern="1200"/>
        </a:p>
        <a:p>
          <a:pPr marL="228600" lvl="1" indent="-228600" algn="l" defTabSz="1155700">
            <a:lnSpc>
              <a:spcPct val="90000"/>
            </a:lnSpc>
            <a:spcBef>
              <a:spcPct val="0"/>
            </a:spcBef>
            <a:spcAft>
              <a:spcPct val="20000"/>
            </a:spcAft>
            <a:buChar char="•"/>
          </a:pPr>
          <a:r>
            <a:rPr lang="fr-BE" sz="2600" kern="1200"/>
            <a:t>Performance pressure</a:t>
          </a:r>
          <a:endParaRPr lang="en-US" sz="2600" kern="1200"/>
        </a:p>
        <a:p>
          <a:pPr marL="228600" lvl="1" indent="-228600" algn="l" defTabSz="1155700">
            <a:lnSpc>
              <a:spcPct val="90000"/>
            </a:lnSpc>
            <a:spcBef>
              <a:spcPct val="0"/>
            </a:spcBef>
            <a:spcAft>
              <a:spcPct val="20000"/>
            </a:spcAft>
            <a:buChar char="•"/>
          </a:pPr>
          <a:r>
            <a:rPr lang="fr-BE" sz="2600" kern="1200"/>
            <a:t>Importance of success</a:t>
          </a:r>
          <a:endParaRPr lang="en-US" sz="2600" kern="1200"/>
        </a:p>
      </dsp:txBody>
      <dsp:txXfrm>
        <a:off x="0" y="2731843"/>
        <a:ext cx="6513603" cy="31422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2FBDF-C3DE-48D4-8DD7-A56B4AB7B73F}">
      <dsp:nvSpPr>
        <dsp:cNvPr id="0" name=""/>
        <dsp:cNvSpPr/>
      </dsp:nvSpPr>
      <dsp:spPr>
        <a:xfrm>
          <a:off x="0" y="3552166"/>
          <a:ext cx="6513603" cy="23306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Situational factors</a:t>
          </a:r>
        </a:p>
      </dsp:txBody>
      <dsp:txXfrm>
        <a:off x="0" y="3552166"/>
        <a:ext cx="6513603" cy="1258527"/>
      </dsp:txXfrm>
    </dsp:sp>
    <dsp:sp modelId="{3DBC2EA9-EB7D-4F8F-B912-58F543E6A71E}">
      <dsp:nvSpPr>
        <dsp:cNvPr id="0" name=""/>
        <dsp:cNvSpPr/>
      </dsp:nvSpPr>
      <dsp:spPr>
        <a:xfrm>
          <a:off x="3180" y="4764081"/>
          <a:ext cx="2169081" cy="107207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Organizational characteristics (rules, flexibility, job security)</a:t>
          </a:r>
        </a:p>
      </dsp:txBody>
      <dsp:txXfrm>
        <a:off x="3180" y="4764081"/>
        <a:ext cx="2169081" cy="1072078"/>
      </dsp:txXfrm>
    </dsp:sp>
    <dsp:sp modelId="{0D53D09F-3D6B-407F-8EC8-231070B48679}">
      <dsp:nvSpPr>
        <dsp:cNvPr id="0" name=""/>
        <dsp:cNvSpPr/>
      </dsp:nvSpPr>
      <dsp:spPr>
        <a:xfrm>
          <a:off x="2172261" y="4764081"/>
          <a:ext cx="2169081" cy="107207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Characteristics of the profession </a:t>
          </a:r>
        </a:p>
      </dsp:txBody>
      <dsp:txXfrm>
        <a:off x="2172261" y="4764081"/>
        <a:ext cx="2169081" cy="1072078"/>
      </dsp:txXfrm>
    </dsp:sp>
    <dsp:sp modelId="{66AA9F5E-15A6-483A-B017-C804CF83DC29}">
      <dsp:nvSpPr>
        <dsp:cNvPr id="0" name=""/>
        <dsp:cNvSpPr/>
      </dsp:nvSpPr>
      <dsp:spPr>
        <a:xfrm>
          <a:off x="4341342" y="4764081"/>
          <a:ext cx="2169081" cy="107207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Work-specific characteristics </a:t>
          </a:r>
        </a:p>
      </dsp:txBody>
      <dsp:txXfrm>
        <a:off x="4341342" y="4764081"/>
        <a:ext cx="2169081" cy="1072078"/>
      </dsp:txXfrm>
    </dsp:sp>
    <dsp:sp modelId="{FF78E7F0-74DD-461A-A759-B08C7A6918A3}">
      <dsp:nvSpPr>
        <dsp:cNvPr id="0" name=""/>
        <dsp:cNvSpPr/>
      </dsp:nvSpPr>
      <dsp:spPr>
        <a:xfrm rot="10800000">
          <a:off x="0" y="2653"/>
          <a:ext cx="6513603" cy="3584471"/>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Reminder: Burnout is defined in a particular professional and organizational context and results from a prolonged exposure to a set of factors, which causes an imbalance between the resources available to the individual and the demands of his work.</a:t>
          </a:r>
        </a:p>
      </dsp:txBody>
      <dsp:txXfrm rot="10800000">
        <a:off x="0" y="2653"/>
        <a:ext cx="6513603" cy="23290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E1D30-D07E-492B-8B6B-50BE49BAB085}">
      <dsp:nvSpPr>
        <dsp:cNvPr id="0" name=""/>
        <dsp:cNvSpPr/>
      </dsp:nvSpPr>
      <dsp:spPr>
        <a:xfrm>
          <a:off x="0" y="3628"/>
          <a:ext cx="6513603"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The work organization</a:t>
          </a:r>
        </a:p>
      </dsp:txBody>
      <dsp:txXfrm>
        <a:off x="31613" y="35241"/>
        <a:ext cx="6450377" cy="584369"/>
      </dsp:txXfrm>
    </dsp:sp>
    <dsp:sp modelId="{14BEEFE8-E3BD-43B3-BE92-162A888BDEDF}">
      <dsp:nvSpPr>
        <dsp:cNvPr id="0" name=""/>
        <dsp:cNvSpPr/>
      </dsp:nvSpPr>
      <dsp:spPr>
        <a:xfrm>
          <a:off x="0" y="651223"/>
          <a:ext cx="6513603" cy="217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the organizational structure (horizontal-vertical), </a:t>
          </a:r>
        </a:p>
        <a:p>
          <a:pPr marL="228600" lvl="1" indent="-228600" algn="l" defTabSz="933450">
            <a:lnSpc>
              <a:spcPct val="90000"/>
            </a:lnSpc>
            <a:spcBef>
              <a:spcPct val="0"/>
            </a:spcBef>
            <a:spcAft>
              <a:spcPct val="20000"/>
            </a:spcAft>
            <a:buChar char="•"/>
          </a:pPr>
          <a:r>
            <a:rPr lang="en-US" sz="2100" kern="1200"/>
            <a:t>Task distribution</a:t>
          </a:r>
        </a:p>
        <a:p>
          <a:pPr marL="228600" lvl="1" indent="-228600" algn="l" defTabSz="933450">
            <a:lnSpc>
              <a:spcPct val="90000"/>
            </a:lnSpc>
            <a:spcBef>
              <a:spcPct val="0"/>
            </a:spcBef>
            <a:spcAft>
              <a:spcPct val="20000"/>
            </a:spcAft>
            <a:buChar char="•"/>
          </a:pPr>
          <a:r>
            <a:rPr lang="en-US" sz="2100" kern="1200"/>
            <a:t>Work procedures</a:t>
          </a:r>
        </a:p>
        <a:p>
          <a:pPr marL="228600" lvl="1" indent="-228600" algn="l" defTabSz="933450">
            <a:lnSpc>
              <a:spcPct val="90000"/>
            </a:lnSpc>
            <a:spcBef>
              <a:spcPct val="0"/>
            </a:spcBef>
            <a:spcAft>
              <a:spcPct val="20000"/>
            </a:spcAft>
            <a:buChar char="•"/>
          </a:pPr>
          <a:r>
            <a:rPr lang="en-US" sz="2100" kern="1200"/>
            <a:t>Management </a:t>
          </a:r>
        </a:p>
        <a:p>
          <a:pPr marL="228600" lvl="1" indent="-228600" algn="l" defTabSz="933450">
            <a:lnSpc>
              <a:spcPct val="90000"/>
            </a:lnSpc>
            <a:spcBef>
              <a:spcPct val="0"/>
            </a:spcBef>
            <a:spcAft>
              <a:spcPct val="20000"/>
            </a:spcAft>
            <a:buChar char="•"/>
          </a:pPr>
          <a:r>
            <a:rPr lang="en-US" sz="2100" kern="1200" dirty="0"/>
            <a:t>Corporate culture</a:t>
          </a:r>
        </a:p>
        <a:p>
          <a:pPr marL="228600" lvl="1" indent="-228600" algn="l" defTabSz="933450">
            <a:lnSpc>
              <a:spcPct val="90000"/>
            </a:lnSpc>
            <a:spcBef>
              <a:spcPct val="0"/>
            </a:spcBef>
            <a:spcAft>
              <a:spcPct val="20000"/>
            </a:spcAft>
            <a:buChar char="•"/>
          </a:pPr>
          <a:endParaRPr lang="en-US" sz="2100" kern="1200" dirty="0"/>
        </a:p>
      </dsp:txBody>
      <dsp:txXfrm>
        <a:off x="0" y="651223"/>
        <a:ext cx="6513603" cy="2179709"/>
      </dsp:txXfrm>
    </dsp:sp>
    <dsp:sp modelId="{A3FA22EB-9B34-45F2-A9F0-74614CAB4F25}">
      <dsp:nvSpPr>
        <dsp:cNvPr id="0" name=""/>
        <dsp:cNvSpPr/>
      </dsp:nvSpPr>
      <dsp:spPr>
        <a:xfrm>
          <a:off x="0" y="2830933"/>
          <a:ext cx="6513603"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The content of the work</a:t>
          </a:r>
        </a:p>
      </dsp:txBody>
      <dsp:txXfrm>
        <a:off x="31613" y="2862546"/>
        <a:ext cx="6450377" cy="584369"/>
      </dsp:txXfrm>
    </dsp:sp>
    <dsp:sp modelId="{EE3C1325-3DE3-46A5-B5A6-F1E037875B10}">
      <dsp:nvSpPr>
        <dsp:cNvPr id="0" name=""/>
        <dsp:cNvSpPr/>
      </dsp:nvSpPr>
      <dsp:spPr>
        <a:xfrm>
          <a:off x="0" y="3478528"/>
          <a:ext cx="6513603" cy="240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the task of the worker as such: </a:t>
          </a:r>
        </a:p>
        <a:p>
          <a:pPr marL="228600" lvl="1" indent="-228600" algn="l" defTabSz="933450">
            <a:lnSpc>
              <a:spcPct val="90000"/>
            </a:lnSpc>
            <a:spcBef>
              <a:spcPct val="0"/>
            </a:spcBef>
            <a:spcAft>
              <a:spcPct val="20000"/>
            </a:spcAft>
            <a:buChar char="•"/>
          </a:pPr>
          <a:r>
            <a:rPr lang="en-US" sz="2100" kern="1200"/>
            <a:t>the complexity and the variation of the tasks,</a:t>
          </a:r>
        </a:p>
        <a:p>
          <a:pPr marL="228600" lvl="1" indent="-228600" algn="l" defTabSz="933450">
            <a:lnSpc>
              <a:spcPct val="90000"/>
            </a:lnSpc>
            <a:spcBef>
              <a:spcPct val="0"/>
            </a:spcBef>
            <a:spcAft>
              <a:spcPct val="20000"/>
            </a:spcAft>
            <a:buChar char="•"/>
          </a:pPr>
          <a:r>
            <a:rPr lang="en-US" sz="2100" kern="1200"/>
            <a:t>the emotional demands (relation with the public, contact with the suffering, having to hide his emotions, etc.),</a:t>
          </a:r>
        </a:p>
        <a:p>
          <a:pPr marL="228600" lvl="1" indent="-228600" algn="l" defTabSz="933450">
            <a:lnSpc>
              <a:spcPct val="90000"/>
            </a:lnSpc>
            <a:spcBef>
              <a:spcPct val="0"/>
            </a:spcBef>
            <a:spcAft>
              <a:spcPct val="20000"/>
            </a:spcAft>
            <a:buChar char="•"/>
          </a:pPr>
          <a:r>
            <a:rPr lang="en-US" sz="2100" kern="1200"/>
            <a:t>the mental load, </a:t>
          </a:r>
        </a:p>
        <a:p>
          <a:pPr marL="228600" lvl="1" indent="-228600" algn="l" defTabSz="933450">
            <a:lnSpc>
              <a:spcPct val="90000"/>
            </a:lnSpc>
            <a:spcBef>
              <a:spcPct val="0"/>
            </a:spcBef>
            <a:spcAft>
              <a:spcPct val="20000"/>
            </a:spcAft>
            <a:buChar char="•"/>
          </a:pPr>
          <a:r>
            <a:rPr lang="en-US" sz="2100" kern="1200"/>
            <a:t>the physical burden</a:t>
          </a:r>
        </a:p>
      </dsp:txBody>
      <dsp:txXfrm>
        <a:off x="0" y="3478528"/>
        <a:ext cx="6513603" cy="24032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B3C78-6EFB-4ED0-947B-BE92F3C6CDAB}">
      <dsp:nvSpPr>
        <dsp:cNvPr id="0" name=""/>
        <dsp:cNvSpPr/>
      </dsp:nvSpPr>
      <dsp:spPr>
        <a:xfrm>
          <a:off x="0" y="111762"/>
          <a:ext cx="6513603"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 working conditions</a:t>
          </a:r>
        </a:p>
      </dsp:txBody>
      <dsp:txXfrm>
        <a:off x="35125" y="146887"/>
        <a:ext cx="6443353" cy="649299"/>
      </dsp:txXfrm>
    </dsp:sp>
    <dsp:sp modelId="{C52E9451-C7DF-49A1-9733-DBCD44C4DA2B}">
      <dsp:nvSpPr>
        <dsp:cNvPr id="0" name=""/>
        <dsp:cNvSpPr/>
      </dsp:nvSpPr>
      <dsp:spPr>
        <a:xfrm>
          <a:off x="0" y="831312"/>
          <a:ext cx="6513603"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the types of contracts and schedules (night work, shift work, atypical schedules, ...)</a:t>
          </a:r>
        </a:p>
        <a:p>
          <a:pPr marL="228600" lvl="1" indent="-228600" algn="l" defTabSz="1022350">
            <a:lnSpc>
              <a:spcPct val="90000"/>
            </a:lnSpc>
            <a:spcBef>
              <a:spcPct val="0"/>
            </a:spcBef>
            <a:spcAft>
              <a:spcPct val="20000"/>
            </a:spcAft>
            <a:buChar char="•"/>
          </a:pPr>
          <a:r>
            <a:rPr lang="en-US" sz="2300" kern="1200"/>
            <a:t>learning opportunities</a:t>
          </a:r>
        </a:p>
        <a:p>
          <a:pPr marL="228600" lvl="1" indent="-228600" algn="l" defTabSz="1022350">
            <a:lnSpc>
              <a:spcPct val="90000"/>
            </a:lnSpc>
            <a:spcBef>
              <a:spcPct val="0"/>
            </a:spcBef>
            <a:spcAft>
              <a:spcPct val="20000"/>
            </a:spcAft>
            <a:buChar char="•"/>
          </a:pPr>
          <a:r>
            <a:rPr lang="en-US" sz="2300" kern="1200"/>
            <a:t>management careers</a:t>
          </a:r>
        </a:p>
        <a:p>
          <a:pPr marL="228600" lvl="1" indent="-228600" algn="l" defTabSz="1022350">
            <a:lnSpc>
              <a:spcPct val="90000"/>
            </a:lnSpc>
            <a:spcBef>
              <a:spcPct val="0"/>
            </a:spcBef>
            <a:spcAft>
              <a:spcPct val="20000"/>
            </a:spcAft>
            <a:buChar char="•"/>
          </a:pPr>
          <a:r>
            <a:rPr lang="en-US" sz="2300" kern="1200"/>
            <a:t>evaluation procedures</a:t>
          </a:r>
        </a:p>
      </dsp:txBody>
      <dsp:txXfrm>
        <a:off x="0" y="831312"/>
        <a:ext cx="6513603" cy="1925100"/>
      </dsp:txXfrm>
    </dsp:sp>
    <dsp:sp modelId="{F0369E82-3DE8-45C4-949A-98FAFF917000}">
      <dsp:nvSpPr>
        <dsp:cNvPr id="0" name=""/>
        <dsp:cNvSpPr/>
      </dsp:nvSpPr>
      <dsp:spPr>
        <a:xfrm>
          <a:off x="0" y="2756413"/>
          <a:ext cx="6513603" cy="7195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living conditions at work</a:t>
          </a:r>
        </a:p>
      </dsp:txBody>
      <dsp:txXfrm>
        <a:off x="35125" y="2791538"/>
        <a:ext cx="6443353" cy="649299"/>
      </dsp:txXfrm>
    </dsp:sp>
    <dsp:sp modelId="{0E6B692C-3ECD-48F3-B655-C49DAEC555F6}">
      <dsp:nvSpPr>
        <dsp:cNvPr id="0" name=""/>
        <dsp:cNvSpPr/>
      </dsp:nvSpPr>
      <dsp:spPr>
        <a:xfrm>
          <a:off x="0" y="3475963"/>
          <a:ext cx="6513603" cy="229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the physical environment in which the work is performed: </a:t>
          </a:r>
        </a:p>
        <a:p>
          <a:pPr marL="228600" lvl="1" indent="-228600" algn="l" defTabSz="1022350">
            <a:lnSpc>
              <a:spcPct val="90000"/>
            </a:lnSpc>
            <a:spcBef>
              <a:spcPct val="0"/>
            </a:spcBef>
            <a:spcAft>
              <a:spcPct val="20000"/>
            </a:spcAft>
            <a:buChar char="•"/>
          </a:pPr>
          <a:r>
            <a:rPr lang="en-US" sz="2300" kern="1200"/>
            <a:t>the layout of workplaces, </a:t>
          </a:r>
        </a:p>
        <a:p>
          <a:pPr marL="228600" lvl="1" indent="-228600" algn="l" defTabSz="1022350">
            <a:lnSpc>
              <a:spcPct val="90000"/>
            </a:lnSpc>
            <a:spcBef>
              <a:spcPct val="0"/>
            </a:spcBef>
            <a:spcAft>
              <a:spcPct val="20000"/>
            </a:spcAft>
            <a:buChar char="•"/>
          </a:pPr>
          <a:r>
            <a:rPr lang="en-US" sz="2300" kern="1200"/>
            <a:t>work equipment, </a:t>
          </a:r>
        </a:p>
        <a:p>
          <a:pPr marL="228600" lvl="1" indent="-228600" algn="l" defTabSz="1022350">
            <a:lnSpc>
              <a:spcPct val="90000"/>
            </a:lnSpc>
            <a:spcBef>
              <a:spcPct val="0"/>
            </a:spcBef>
            <a:spcAft>
              <a:spcPct val="20000"/>
            </a:spcAft>
            <a:buChar char="•"/>
          </a:pPr>
          <a:r>
            <a:rPr lang="en-US" sz="2300" kern="1200"/>
            <a:t>noise,</a:t>
          </a:r>
        </a:p>
        <a:p>
          <a:pPr marL="228600" lvl="1" indent="-228600" algn="l" defTabSz="1022350">
            <a:lnSpc>
              <a:spcPct val="90000"/>
            </a:lnSpc>
            <a:spcBef>
              <a:spcPct val="0"/>
            </a:spcBef>
            <a:spcAft>
              <a:spcPct val="20000"/>
            </a:spcAft>
            <a:buChar char="•"/>
          </a:pPr>
          <a:r>
            <a:rPr lang="en-US" sz="2300" kern="1200"/>
            <a:t>lighting</a:t>
          </a:r>
        </a:p>
      </dsp:txBody>
      <dsp:txXfrm>
        <a:off x="0" y="3475963"/>
        <a:ext cx="6513603" cy="22977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0D13C-6AC8-463A-97CA-509B5BB03C9B}">
      <dsp:nvSpPr>
        <dsp:cNvPr id="0" name=""/>
        <dsp:cNvSpPr/>
      </dsp:nvSpPr>
      <dsp:spPr>
        <a:xfrm>
          <a:off x="0" y="4194433"/>
          <a:ext cx="6089650" cy="13767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Colleagues</a:t>
          </a:r>
        </a:p>
      </dsp:txBody>
      <dsp:txXfrm>
        <a:off x="0" y="4194433"/>
        <a:ext cx="6089650" cy="743421"/>
      </dsp:txXfrm>
    </dsp:sp>
    <dsp:sp modelId="{397D4991-494C-4AAE-A2BE-1F623C7A1B93}">
      <dsp:nvSpPr>
        <dsp:cNvPr id="0" name=""/>
        <dsp:cNvSpPr/>
      </dsp:nvSpPr>
      <dsp:spPr>
        <a:xfrm>
          <a:off x="2973" y="4910320"/>
          <a:ext cx="2027901" cy="63328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Team cohesion</a:t>
          </a:r>
        </a:p>
      </dsp:txBody>
      <dsp:txXfrm>
        <a:off x="2973" y="4910320"/>
        <a:ext cx="2027901" cy="633285"/>
      </dsp:txXfrm>
    </dsp:sp>
    <dsp:sp modelId="{CB978B66-A2B9-4A9B-A1A1-3603136FDB34}">
      <dsp:nvSpPr>
        <dsp:cNvPr id="0" name=""/>
        <dsp:cNvSpPr/>
      </dsp:nvSpPr>
      <dsp:spPr>
        <a:xfrm>
          <a:off x="2030874" y="4910320"/>
          <a:ext cx="2027901" cy="633285"/>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Communication</a:t>
          </a:r>
        </a:p>
      </dsp:txBody>
      <dsp:txXfrm>
        <a:off x="2030874" y="4910320"/>
        <a:ext cx="2027901" cy="633285"/>
      </dsp:txXfrm>
    </dsp:sp>
    <dsp:sp modelId="{AD9DA6B8-A476-4024-88F7-220D2775A2DF}">
      <dsp:nvSpPr>
        <dsp:cNvPr id="0" name=""/>
        <dsp:cNvSpPr/>
      </dsp:nvSpPr>
      <dsp:spPr>
        <a:xfrm>
          <a:off x="4058775" y="4910320"/>
          <a:ext cx="2027901" cy="633285"/>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Relationship quality</a:t>
          </a:r>
        </a:p>
      </dsp:txBody>
      <dsp:txXfrm>
        <a:off x="4058775" y="4910320"/>
        <a:ext cx="2027901" cy="633285"/>
      </dsp:txXfrm>
    </dsp:sp>
    <dsp:sp modelId="{CC50F426-84BF-412D-98D2-1347FB7E0765}">
      <dsp:nvSpPr>
        <dsp:cNvPr id="0" name=""/>
        <dsp:cNvSpPr/>
      </dsp:nvSpPr>
      <dsp:spPr>
        <a:xfrm rot="10800000">
          <a:off x="0" y="2097709"/>
          <a:ext cx="6089650" cy="2117374"/>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Leadership</a:t>
          </a:r>
        </a:p>
      </dsp:txBody>
      <dsp:txXfrm rot="-10800000">
        <a:off x="0" y="2097709"/>
        <a:ext cx="6089650" cy="743198"/>
      </dsp:txXfrm>
    </dsp:sp>
    <dsp:sp modelId="{EC1986C0-2BBF-48EF-8F08-0656FB659EF7}">
      <dsp:nvSpPr>
        <dsp:cNvPr id="0" name=""/>
        <dsp:cNvSpPr/>
      </dsp:nvSpPr>
      <dsp:spPr>
        <a:xfrm>
          <a:off x="2973" y="2840907"/>
          <a:ext cx="2027901" cy="633095"/>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Communication</a:t>
          </a:r>
        </a:p>
      </dsp:txBody>
      <dsp:txXfrm>
        <a:off x="2973" y="2840907"/>
        <a:ext cx="2027901" cy="633095"/>
      </dsp:txXfrm>
    </dsp:sp>
    <dsp:sp modelId="{31EB8C5F-8AE4-4006-8204-EB816B82CF1E}">
      <dsp:nvSpPr>
        <dsp:cNvPr id="0" name=""/>
        <dsp:cNvSpPr/>
      </dsp:nvSpPr>
      <dsp:spPr>
        <a:xfrm>
          <a:off x="2030874" y="2840907"/>
          <a:ext cx="2027901" cy="633095"/>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Support</a:t>
          </a:r>
        </a:p>
      </dsp:txBody>
      <dsp:txXfrm>
        <a:off x="2030874" y="2840907"/>
        <a:ext cx="2027901" cy="633095"/>
      </dsp:txXfrm>
    </dsp:sp>
    <dsp:sp modelId="{F0A9AC95-FC31-44FC-8A85-377033F0F777}">
      <dsp:nvSpPr>
        <dsp:cNvPr id="0" name=""/>
        <dsp:cNvSpPr/>
      </dsp:nvSpPr>
      <dsp:spPr>
        <a:xfrm>
          <a:off x="4058775" y="2840907"/>
          <a:ext cx="2027901" cy="63309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Relationship quality</a:t>
          </a:r>
        </a:p>
      </dsp:txBody>
      <dsp:txXfrm>
        <a:off x="4058775" y="2840907"/>
        <a:ext cx="2027901" cy="633095"/>
      </dsp:txXfrm>
    </dsp:sp>
    <dsp:sp modelId="{B44E3FF6-F277-4391-9F1B-FD64B10912FC}">
      <dsp:nvSpPr>
        <dsp:cNvPr id="0" name=""/>
        <dsp:cNvSpPr/>
      </dsp:nvSpPr>
      <dsp:spPr>
        <a:xfrm rot="10800000">
          <a:off x="0" y="984"/>
          <a:ext cx="6089650" cy="211737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Interpersonal relationships may inhibit or otherwise promote the onset of burnout.</a:t>
          </a:r>
        </a:p>
      </dsp:txBody>
      <dsp:txXfrm rot="10800000">
        <a:off x="0" y="984"/>
        <a:ext cx="6089650" cy="13758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077A6-2EF4-47FE-9AC2-7E81FCD2A31E}">
      <dsp:nvSpPr>
        <dsp:cNvPr id="0" name=""/>
        <dsp:cNvSpPr/>
      </dsp:nvSpPr>
      <dsp:spPr>
        <a:xfrm>
          <a:off x="0" y="76212"/>
          <a:ext cx="6513603" cy="179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Interventions can also be classified according to their target </a:t>
          </a:r>
        </a:p>
      </dsp:txBody>
      <dsp:txXfrm>
        <a:off x="87385" y="163597"/>
        <a:ext cx="6338833" cy="1615330"/>
      </dsp:txXfrm>
    </dsp:sp>
    <dsp:sp modelId="{C5F0D142-086A-4971-AD7E-F4460EBD4775}">
      <dsp:nvSpPr>
        <dsp:cNvPr id="0" name=""/>
        <dsp:cNvSpPr/>
      </dsp:nvSpPr>
      <dsp:spPr>
        <a:xfrm>
          <a:off x="0" y="1866313"/>
          <a:ext cx="6513603"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the individual </a:t>
          </a:r>
        </a:p>
        <a:p>
          <a:pPr marL="228600" lvl="1" indent="-228600" algn="l" defTabSz="1111250">
            <a:lnSpc>
              <a:spcPct val="90000"/>
            </a:lnSpc>
            <a:spcBef>
              <a:spcPct val="0"/>
            </a:spcBef>
            <a:spcAft>
              <a:spcPct val="20000"/>
            </a:spcAft>
            <a:buChar char="•"/>
          </a:pPr>
          <a:r>
            <a:rPr lang="en-US" sz="2500" kern="1200"/>
            <a:t>the environment.</a:t>
          </a:r>
        </a:p>
      </dsp:txBody>
      <dsp:txXfrm>
        <a:off x="0" y="1866313"/>
        <a:ext cx="6513603" cy="861120"/>
      </dsp:txXfrm>
    </dsp:sp>
    <dsp:sp modelId="{398375E0-8736-4DD1-907B-C77CC24AE729}">
      <dsp:nvSpPr>
        <dsp:cNvPr id="0" name=""/>
        <dsp:cNvSpPr/>
      </dsp:nvSpPr>
      <dsp:spPr>
        <a:xfrm>
          <a:off x="0" y="2727433"/>
          <a:ext cx="6513603" cy="17901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Interventions to reduce stress-related problems are traditionally classified into three categories:</a:t>
          </a:r>
        </a:p>
      </dsp:txBody>
      <dsp:txXfrm>
        <a:off x="87385" y="2814818"/>
        <a:ext cx="6338833" cy="1615330"/>
      </dsp:txXfrm>
    </dsp:sp>
    <dsp:sp modelId="{595BF9B0-C98A-4365-B491-839DC360F88D}">
      <dsp:nvSpPr>
        <dsp:cNvPr id="0" name=""/>
        <dsp:cNvSpPr/>
      </dsp:nvSpPr>
      <dsp:spPr>
        <a:xfrm>
          <a:off x="0" y="4517533"/>
          <a:ext cx="6513603"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Primary interventions</a:t>
          </a:r>
        </a:p>
        <a:p>
          <a:pPr marL="228600" lvl="1" indent="-228600" algn="l" defTabSz="1111250">
            <a:lnSpc>
              <a:spcPct val="90000"/>
            </a:lnSpc>
            <a:spcBef>
              <a:spcPct val="0"/>
            </a:spcBef>
            <a:spcAft>
              <a:spcPct val="20000"/>
            </a:spcAft>
            <a:buChar char="•"/>
          </a:pPr>
          <a:r>
            <a:rPr lang="en-US" sz="2500" kern="1200"/>
            <a:t>Secondary interventions</a:t>
          </a:r>
        </a:p>
        <a:p>
          <a:pPr marL="228600" lvl="1" indent="-228600" algn="l" defTabSz="1111250">
            <a:lnSpc>
              <a:spcPct val="90000"/>
            </a:lnSpc>
            <a:spcBef>
              <a:spcPct val="0"/>
            </a:spcBef>
            <a:spcAft>
              <a:spcPct val="20000"/>
            </a:spcAft>
            <a:buChar char="•"/>
          </a:pPr>
          <a:r>
            <a:rPr lang="en-US" sz="2500" kern="1200"/>
            <a:t>Tertiary interventions</a:t>
          </a:r>
        </a:p>
      </dsp:txBody>
      <dsp:txXfrm>
        <a:off x="0" y="4517533"/>
        <a:ext cx="6513603" cy="1291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E1DB-342B-420D-9717-9AC661D9913B}">
      <dsp:nvSpPr>
        <dsp:cNvPr id="0" name=""/>
        <dsp:cNvSpPr/>
      </dsp:nvSpPr>
      <dsp:spPr>
        <a:xfrm>
          <a:off x="0" y="5412"/>
          <a:ext cx="6712355" cy="12481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Burnout =  medical diagnosis of exclusion </a:t>
          </a:r>
        </a:p>
      </dsp:txBody>
      <dsp:txXfrm>
        <a:off x="60932" y="66344"/>
        <a:ext cx="6590491" cy="1126325"/>
      </dsp:txXfrm>
    </dsp:sp>
    <dsp:sp modelId="{6E7204D2-DEEC-4EFC-B8A6-10342C4C4005}">
      <dsp:nvSpPr>
        <dsp:cNvPr id="0" name=""/>
        <dsp:cNvSpPr/>
      </dsp:nvSpPr>
      <dsp:spPr>
        <a:xfrm>
          <a:off x="0" y="1267256"/>
          <a:ext cx="6712355" cy="124818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 thorough differential diagnosis of psychiatric, internal and neurological diseases must be established</a:t>
          </a:r>
        </a:p>
      </dsp:txBody>
      <dsp:txXfrm>
        <a:off x="60932" y="1328188"/>
        <a:ext cx="6590491" cy="1126325"/>
      </dsp:txXfrm>
    </dsp:sp>
    <dsp:sp modelId="{D675F3BC-7A17-4242-9F99-E73E3E7CF01B}">
      <dsp:nvSpPr>
        <dsp:cNvPr id="0" name=""/>
        <dsp:cNvSpPr/>
      </dsp:nvSpPr>
      <dsp:spPr>
        <a:xfrm>
          <a:off x="0" y="2515445"/>
          <a:ext cx="6712355" cy="149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1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Major depression and anxiety disorders must be ruled out</a:t>
          </a:r>
        </a:p>
        <a:p>
          <a:pPr marL="228600" lvl="1" indent="-228600" algn="l" defTabSz="889000">
            <a:lnSpc>
              <a:spcPct val="90000"/>
            </a:lnSpc>
            <a:spcBef>
              <a:spcPct val="0"/>
            </a:spcBef>
            <a:spcAft>
              <a:spcPct val="20000"/>
            </a:spcAft>
            <a:buChar char="•"/>
          </a:pPr>
          <a:r>
            <a:rPr lang="en-US" sz="2000" kern="1200" dirty="0"/>
            <a:t>Organic pathologies such as endocrine disorders (hypothyroidism), neurological, oncological, infectious (Lyme), sleep (apnea, etc.), cardiac,… must be ruled out</a:t>
          </a:r>
        </a:p>
        <a:p>
          <a:pPr marL="228600" lvl="1" indent="-228600" algn="l" defTabSz="889000">
            <a:lnSpc>
              <a:spcPct val="90000"/>
            </a:lnSpc>
            <a:spcBef>
              <a:spcPct val="0"/>
            </a:spcBef>
            <a:spcAft>
              <a:spcPct val="20000"/>
            </a:spcAft>
            <a:buChar char="•"/>
          </a:pPr>
          <a:r>
            <a:rPr lang="en-US" sz="2000" kern="1200" dirty="0"/>
            <a:t>≠ workaholism and stress</a:t>
          </a:r>
        </a:p>
      </dsp:txBody>
      <dsp:txXfrm>
        <a:off x="0" y="2515445"/>
        <a:ext cx="6712355" cy="1491852"/>
      </dsp:txXfrm>
    </dsp:sp>
    <dsp:sp modelId="{5122AA09-ED8B-4329-B75C-35D2363B01FF}">
      <dsp:nvSpPr>
        <dsp:cNvPr id="0" name=""/>
        <dsp:cNvSpPr/>
      </dsp:nvSpPr>
      <dsp:spPr>
        <a:xfrm>
          <a:off x="0" y="4007298"/>
          <a:ext cx="6712355" cy="12481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Burnout can be diagnosed in // with other psychiatric disorder such as depression</a:t>
          </a:r>
        </a:p>
      </dsp:txBody>
      <dsp:txXfrm>
        <a:off x="60932" y="4068230"/>
        <a:ext cx="6590491" cy="1126325"/>
      </dsp:txXfrm>
    </dsp:sp>
    <dsp:sp modelId="{D9258291-0BEA-41DD-BB4F-E11758EFF990}">
      <dsp:nvSpPr>
        <dsp:cNvPr id="0" name=""/>
        <dsp:cNvSpPr/>
      </dsp:nvSpPr>
      <dsp:spPr>
        <a:xfrm>
          <a:off x="0" y="5255487"/>
          <a:ext cx="6712355" cy="84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1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In the presence of a psychiatric secondary illness resulting from the burnout </a:t>
          </a:r>
          <a:r>
            <a:rPr lang="en-US" sz="2000" kern="1200" dirty="0">
              <a:sym typeface="Wingdings" panose="05000000000000000000" pitchFamily="2" charset="2"/>
            </a:rPr>
            <a:t></a:t>
          </a:r>
          <a:r>
            <a:rPr lang="en-US" sz="2000" kern="1200" dirty="0"/>
            <a:t> pronounced exhaustion component can be observed</a:t>
          </a:r>
        </a:p>
      </dsp:txBody>
      <dsp:txXfrm>
        <a:off x="0" y="5255487"/>
        <a:ext cx="6712355" cy="8440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DCD0A-DA9F-4EB5-BE87-18AA99C7F67C}">
      <dsp:nvSpPr>
        <dsp:cNvPr id="0" name=""/>
        <dsp:cNvSpPr/>
      </dsp:nvSpPr>
      <dsp:spPr>
        <a:xfrm>
          <a:off x="0" y="30425"/>
          <a:ext cx="6513603" cy="11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BE" sz="3000" kern="1200"/>
            <a:t>Improve the relationship between the doctor/psychologist and the individuals</a:t>
          </a:r>
          <a:endParaRPr lang="en-US" sz="3000" kern="1200"/>
        </a:p>
      </dsp:txBody>
      <dsp:txXfrm>
        <a:off x="58257" y="88682"/>
        <a:ext cx="6397089" cy="1076886"/>
      </dsp:txXfrm>
    </dsp:sp>
    <dsp:sp modelId="{B90ADEA0-8FF8-40EF-A82D-53FE5D0029D9}">
      <dsp:nvSpPr>
        <dsp:cNvPr id="0" name=""/>
        <dsp:cNvSpPr/>
      </dsp:nvSpPr>
      <dsp:spPr>
        <a:xfrm>
          <a:off x="0" y="1310225"/>
          <a:ext cx="6513603" cy="1193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BE" sz="3000" kern="1200"/>
            <a:t>Good stress management system (toolbox)</a:t>
          </a:r>
          <a:endParaRPr lang="en-US" sz="3000" kern="1200"/>
        </a:p>
      </dsp:txBody>
      <dsp:txXfrm>
        <a:off x="58257" y="1368482"/>
        <a:ext cx="6397089" cy="1076886"/>
      </dsp:txXfrm>
    </dsp:sp>
    <dsp:sp modelId="{9397BCF1-FBD7-4975-A404-0AFEE10A1EAE}">
      <dsp:nvSpPr>
        <dsp:cNvPr id="0" name=""/>
        <dsp:cNvSpPr/>
      </dsp:nvSpPr>
      <dsp:spPr>
        <a:xfrm>
          <a:off x="0" y="2590025"/>
          <a:ext cx="6513603" cy="1193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BE" sz="3000" kern="1200"/>
            <a:t>Peer support system</a:t>
          </a:r>
          <a:endParaRPr lang="en-US" sz="3000" kern="1200"/>
        </a:p>
      </dsp:txBody>
      <dsp:txXfrm>
        <a:off x="58257" y="2648282"/>
        <a:ext cx="6397089" cy="1076886"/>
      </dsp:txXfrm>
    </dsp:sp>
    <dsp:sp modelId="{2EE784FF-4F0D-4416-A40D-BC722F84BBE5}">
      <dsp:nvSpPr>
        <dsp:cNvPr id="0" name=""/>
        <dsp:cNvSpPr/>
      </dsp:nvSpPr>
      <dsp:spPr>
        <a:xfrm>
          <a:off x="0" y="3869825"/>
          <a:ext cx="6513603" cy="1193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BE" sz="3000" kern="1200"/>
            <a:t>Prevention </a:t>
          </a:r>
          <a:r>
            <a:rPr lang="fr-BE" sz="3000" kern="1200">
              <a:sym typeface="Wingdings" panose="05000000000000000000" pitchFamily="2" charset="2"/>
            </a:rPr>
            <a:t></a:t>
          </a:r>
          <a:r>
            <a:rPr lang="fr-BE" sz="3000" kern="1200"/>
            <a:t> Well-being</a:t>
          </a:r>
          <a:endParaRPr lang="en-US" sz="3000" kern="1200"/>
        </a:p>
      </dsp:txBody>
      <dsp:txXfrm>
        <a:off x="58257" y="3928082"/>
        <a:ext cx="6397089" cy="1076886"/>
      </dsp:txXfrm>
    </dsp:sp>
    <dsp:sp modelId="{9F70D702-D9DF-4790-BABA-14F945BDE13B}">
      <dsp:nvSpPr>
        <dsp:cNvPr id="0" name=""/>
        <dsp:cNvSpPr/>
      </dsp:nvSpPr>
      <dsp:spPr>
        <a:xfrm>
          <a:off x="0" y="5063225"/>
          <a:ext cx="6513603"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fr-BE" sz="2300" kern="1200"/>
            <a:t>Information adapted to the population</a:t>
          </a:r>
          <a:endParaRPr lang="en-US" sz="2300" kern="1200"/>
        </a:p>
        <a:p>
          <a:pPr marL="228600" lvl="1" indent="-228600" algn="l" defTabSz="1022350">
            <a:lnSpc>
              <a:spcPct val="90000"/>
            </a:lnSpc>
            <a:spcBef>
              <a:spcPct val="0"/>
            </a:spcBef>
            <a:spcAft>
              <a:spcPct val="20000"/>
            </a:spcAft>
            <a:buChar char="•"/>
          </a:pPr>
          <a:r>
            <a:rPr lang="fr-BE" sz="2300" kern="1200"/>
            <a:t>Information for the management</a:t>
          </a:r>
          <a:endParaRPr lang="en-US" sz="2300" kern="1200"/>
        </a:p>
      </dsp:txBody>
      <dsp:txXfrm>
        <a:off x="0" y="5063225"/>
        <a:ext cx="6513603" cy="791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639C3-B9A7-4364-A55C-C6C3340D6B54}">
      <dsp:nvSpPr>
        <dsp:cNvPr id="0" name=""/>
        <dsp:cNvSpPr/>
      </dsp:nvSpPr>
      <dsp:spPr>
        <a:xfrm>
          <a:off x="0" y="392463"/>
          <a:ext cx="6513603" cy="16789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70764" rIns="505528" bIns="142240" numCol="1" spcCol="1270" anchor="t" anchorCtr="0">
          <a:noAutofit/>
        </a:bodyPr>
        <a:lstStyle/>
        <a:p>
          <a:pPr marL="228600" lvl="1" indent="-228600" algn="l" defTabSz="889000">
            <a:lnSpc>
              <a:spcPct val="90000"/>
            </a:lnSpc>
            <a:spcBef>
              <a:spcPct val="0"/>
            </a:spcBef>
            <a:spcAft>
              <a:spcPct val="15000"/>
            </a:spcAft>
            <a:buChar char="•"/>
          </a:pPr>
          <a:r>
            <a:rPr lang="fr-BE" sz="2000" kern="1200" dirty="0" err="1"/>
            <a:t>Clinical</a:t>
          </a:r>
          <a:r>
            <a:rPr lang="fr-BE" sz="2000" kern="1200" dirty="0"/>
            <a:t> manifestations</a:t>
          </a:r>
          <a:endParaRPr lang="en-US" sz="2000" kern="1200" dirty="0"/>
        </a:p>
        <a:p>
          <a:pPr marL="228600" lvl="1" indent="-228600" algn="l" defTabSz="889000">
            <a:lnSpc>
              <a:spcPct val="90000"/>
            </a:lnSpc>
            <a:spcBef>
              <a:spcPct val="0"/>
            </a:spcBef>
            <a:spcAft>
              <a:spcPct val="15000"/>
            </a:spcAft>
            <a:buChar char="•"/>
          </a:pPr>
          <a:r>
            <a:rPr lang="fr-BE" sz="2000" kern="1200" dirty="0" err="1"/>
            <a:t>Defined</a:t>
          </a:r>
          <a:r>
            <a:rPr lang="fr-BE" sz="2000" kern="1200" dirty="0"/>
            <a:t> </a:t>
          </a:r>
          <a:r>
            <a:rPr lang="fr-BE" sz="2000" kern="1200" dirty="0" err="1"/>
            <a:t>criteria</a:t>
          </a:r>
          <a:endParaRPr lang="en-US" sz="2000" kern="1200" dirty="0"/>
        </a:p>
        <a:p>
          <a:pPr marL="228600" lvl="1" indent="-228600" algn="l" defTabSz="889000">
            <a:lnSpc>
              <a:spcPct val="90000"/>
            </a:lnSpc>
            <a:spcBef>
              <a:spcPct val="0"/>
            </a:spcBef>
            <a:spcAft>
              <a:spcPct val="15000"/>
            </a:spcAft>
            <a:buChar char="•"/>
          </a:pPr>
          <a:r>
            <a:rPr lang="fr-BE" sz="2000" kern="1200" dirty="0" err="1"/>
            <a:t>Working</a:t>
          </a:r>
          <a:r>
            <a:rPr lang="fr-BE" sz="2000" kern="1200" dirty="0"/>
            <a:t> conditions</a:t>
          </a:r>
          <a:endParaRPr lang="en-US" sz="2000" kern="1200" dirty="0"/>
        </a:p>
        <a:p>
          <a:pPr marL="228600" lvl="1" indent="-228600" algn="l" defTabSz="889000">
            <a:lnSpc>
              <a:spcPct val="90000"/>
            </a:lnSpc>
            <a:spcBef>
              <a:spcPct val="0"/>
            </a:spcBef>
            <a:spcAft>
              <a:spcPct val="15000"/>
            </a:spcAft>
            <a:buChar char="•"/>
          </a:pPr>
          <a:r>
            <a:rPr lang="fr-BE" sz="2000" kern="1200" dirty="0" err="1"/>
            <a:t>Individual</a:t>
          </a:r>
          <a:r>
            <a:rPr lang="fr-BE" sz="2000" kern="1200" dirty="0"/>
            <a:t> </a:t>
          </a:r>
          <a:r>
            <a:rPr lang="fr-BE" sz="2000" kern="1200" dirty="0" err="1"/>
            <a:t>sensitivity</a:t>
          </a:r>
          <a:r>
            <a:rPr lang="fr-BE" sz="2000" kern="1200" dirty="0"/>
            <a:t> </a:t>
          </a:r>
          <a:r>
            <a:rPr lang="fr-BE" sz="2000" kern="1200" dirty="0" err="1"/>
            <a:t>factors</a:t>
          </a:r>
          <a:r>
            <a:rPr lang="fr-BE" sz="2000" kern="1200" dirty="0"/>
            <a:t> </a:t>
          </a:r>
          <a:r>
            <a:rPr lang="fr-BE" sz="2000" kern="1200" dirty="0">
              <a:sym typeface="Wingdings" panose="05000000000000000000" pitchFamily="2" charset="2"/>
            </a:rPr>
            <a:t></a:t>
          </a:r>
          <a:r>
            <a:rPr lang="fr-BE" sz="2000" kern="1200" dirty="0"/>
            <a:t> </a:t>
          </a:r>
          <a:r>
            <a:rPr lang="fr-BE" sz="2000" kern="1200" dirty="0" err="1"/>
            <a:t>risk</a:t>
          </a:r>
          <a:r>
            <a:rPr lang="fr-BE" sz="2000" kern="1200" dirty="0"/>
            <a:t> </a:t>
          </a:r>
          <a:r>
            <a:rPr lang="fr-BE" sz="2000" kern="1200" dirty="0" err="1"/>
            <a:t>factors</a:t>
          </a:r>
          <a:endParaRPr lang="en-US" sz="2000" kern="1200" dirty="0"/>
        </a:p>
      </dsp:txBody>
      <dsp:txXfrm>
        <a:off x="0" y="392463"/>
        <a:ext cx="6513603" cy="1678950"/>
      </dsp:txXfrm>
    </dsp:sp>
    <dsp:sp modelId="{A1EBA473-777C-434D-ACAA-3E19D4A310D7}">
      <dsp:nvSpPr>
        <dsp:cNvPr id="0" name=""/>
        <dsp:cNvSpPr/>
      </dsp:nvSpPr>
      <dsp:spPr>
        <a:xfrm>
          <a:off x="286263" y="0"/>
          <a:ext cx="6183875" cy="5541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89000">
            <a:lnSpc>
              <a:spcPct val="90000"/>
            </a:lnSpc>
            <a:spcBef>
              <a:spcPct val="0"/>
            </a:spcBef>
            <a:spcAft>
              <a:spcPct val="35000"/>
            </a:spcAft>
            <a:buNone/>
          </a:pPr>
          <a:r>
            <a:rPr lang="fr-BE" sz="2000" kern="1200" dirty="0" err="1"/>
            <a:t>Evaluate</a:t>
          </a:r>
          <a:r>
            <a:rPr lang="fr-BE" sz="2000" kern="1200" dirty="0"/>
            <a:t> </a:t>
          </a:r>
          <a:r>
            <a:rPr lang="fr-BE" sz="2000" kern="1200" dirty="0" err="1"/>
            <a:t>whether</a:t>
          </a:r>
          <a:r>
            <a:rPr lang="fr-BE" sz="2000" kern="1200" dirty="0"/>
            <a:t> </a:t>
          </a:r>
          <a:r>
            <a:rPr lang="fr-BE" sz="2000" kern="1200" dirty="0" err="1"/>
            <a:t>we</a:t>
          </a:r>
          <a:r>
            <a:rPr lang="fr-BE" sz="2000" kern="1200" dirty="0"/>
            <a:t> can </a:t>
          </a:r>
          <a:r>
            <a:rPr lang="fr-BE" sz="2000" kern="1200" dirty="0" err="1"/>
            <a:t>consider</a:t>
          </a:r>
          <a:r>
            <a:rPr lang="fr-BE" sz="2000" kern="1200" dirty="0"/>
            <a:t> a burnout or not</a:t>
          </a:r>
          <a:endParaRPr lang="en-US" sz="2000" kern="1200" dirty="0"/>
        </a:p>
      </dsp:txBody>
      <dsp:txXfrm>
        <a:off x="313312" y="27049"/>
        <a:ext cx="6129777" cy="500013"/>
      </dsp:txXfrm>
    </dsp:sp>
    <dsp:sp modelId="{2293D49A-5974-424A-8178-070D2AFE5293}">
      <dsp:nvSpPr>
        <dsp:cNvPr id="0" name=""/>
        <dsp:cNvSpPr/>
      </dsp:nvSpPr>
      <dsp:spPr>
        <a:xfrm>
          <a:off x="0" y="2333493"/>
          <a:ext cx="6513603" cy="35217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270764" rIns="5055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anamnesis, </a:t>
          </a:r>
        </a:p>
        <a:p>
          <a:pPr marL="228600" lvl="1" indent="-228600" algn="l" defTabSz="889000">
            <a:lnSpc>
              <a:spcPct val="90000"/>
            </a:lnSpc>
            <a:spcBef>
              <a:spcPct val="0"/>
            </a:spcBef>
            <a:spcAft>
              <a:spcPct val="15000"/>
            </a:spcAft>
            <a:buChar char="•"/>
          </a:pPr>
          <a:r>
            <a:rPr lang="en-US" sz="2000" kern="1200" dirty="0"/>
            <a:t>etiology (professional factors, damping factors, aggravating factors),</a:t>
          </a:r>
        </a:p>
        <a:p>
          <a:pPr marL="228600" lvl="1" indent="-228600" algn="l" defTabSz="889000">
            <a:lnSpc>
              <a:spcPct val="90000"/>
            </a:lnSpc>
            <a:spcBef>
              <a:spcPct val="0"/>
            </a:spcBef>
            <a:spcAft>
              <a:spcPct val="15000"/>
            </a:spcAft>
            <a:buChar char="•"/>
          </a:pPr>
          <a:r>
            <a:rPr lang="en-US" sz="2000" kern="1200" dirty="0"/>
            <a:t>antecedents (psychiatric ), </a:t>
          </a:r>
        </a:p>
        <a:p>
          <a:pPr marL="228600" lvl="1" indent="-228600" algn="l" defTabSz="889000">
            <a:lnSpc>
              <a:spcPct val="90000"/>
            </a:lnSpc>
            <a:spcBef>
              <a:spcPct val="0"/>
            </a:spcBef>
            <a:spcAft>
              <a:spcPct val="15000"/>
            </a:spcAft>
            <a:buChar char="•"/>
          </a:pPr>
          <a:r>
            <a:rPr lang="en-US" sz="2000" kern="1200" dirty="0"/>
            <a:t>semiology (physical, cognitive and affective, behavioral symptoms),</a:t>
          </a:r>
        </a:p>
        <a:p>
          <a:pPr marL="228600" lvl="1" indent="-228600" algn="l" defTabSz="889000">
            <a:lnSpc>
              <a:spcPct val="90000"/>
            </a:lnSpc>
            <a:spcBef>
              <a:spcPct val="0"/>
            </a:spcBef>
            <a:spcAft>
              <a:spcPct val="15000"/>
            </a:spcAft>
            <a:buChar char="•"/>
          </a:pPr>
          <a:r>
            <a:rPr lang="en-US" sz="2000" kern="1200" dirty="0"/>
            <a:t>treatments and evolutions, </a:t>
          </a:r>
        </a:p>
        <a:p>
          <a:pPr marL="228600" lvl="1" indent="-228600" algn="l" defTabSz="889000">
            <a:lnSpc>
              <a:spcPct val="90000"/>
            </a:lnSpc>
            <a:spcBef>
              <a:spcPct val="0"/>
            </a:spcBef>
            <a:spcAft>
              <a:spcPct val="15000"/>
            </a:spcAft>
            <a:buChar char="•"/>
          </a:pPr>
          <a:r>
            <a:rPr lang="en-US" sz="2000" kern="1200" dirty="0"/>
            <a:t>complementary examinations </a:t>
          </a:r>
        </a:p>
        <a:p>
          <a:pPr marL="228600" lvl="1" indent="-228600" algn="l" defTabSz="889000">
            <a:lnSpc>
              <a:spcPct val="90000"/>
            </a:lnSpc>
            <a:spcBef>
              <a:spcPct val="0"/>
            </a:spcBef>
            <a:spcAft>
              <a:spcPct val="15000"/>
            </a:spcAft>
            <a:buChar char="•"/>
          </a:pPr>
          <a:r>
            <a:rPr lang="en-US" sz="2000" kern="1200" dirty="0"/>
            <a:t>conclusions (recovery of the factors leading to the conclusion of a burnout).</a:t>
          </a:r>
        </a:p>
      </dsp:txBody>
      <dsp:txXfrm>
        <a:off x="0" y="2333493"/>
        <a:ext cx="6513603" cy="3521700"/>
      </dsp:txXfrm>
    </dsp:sp>
    <dsp:sp modelId="{D2063F68-A09B-4FC9-AA5B-C805D3EB1248}">
      <dsp:nvSpPr>
        <dsp:cNvPr id="0" name=""/>
        <dsp:cNvSpPr/>
      </dsp:nvSpPr>
      <dsp:spPr>
        <a:xfrm>
          <a:off x="325680" y="2141613"/>
          <a:ext cx="4559522" cy="3837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89000">
            <a:lnSpc>
              <a:spcPct val="90000"/>
            </a:lnSpc>
            <a:spcBef>
              <a:spcPct val="0"/>
            </a:spcBef>
            <a:spcAft>
              <a:spcPct val="35000"/>
            </a:spcAft>
            <a:buNone/>
          </a:pPr>
          <a:r>
            <a:rPr lang="fr-BE" sz="2000" kern="1200" dirty="0"/>
            <a:t>Expertise for burnout </a:t>
          </a:r>
          <a:r>
            <a:rPr lang="fr-BE" sz="2000" kern="1200" dirty="0">
              <a:sym typeface="Wingdings" panose="05000000000000000000" pitchFamily="2" charset="2"/>
            </a:rPr>
            <a:t></a:t>
          </a:r>
          <a:r>
            <a:rPr lang="fr-BE" sz="2000" kern="1200" dirty="0"/>
            <a:t> 6 components:</a:t>
          </a:r>
          <a:endParaRPr lang="en-US" sz="2000" kern="1200" dirty="0"/>
        </a:p>
      </dsp:txBody>
      <dsp:txXfrm>
        <a:off x="344414" y="2160347"/>
        <a:ext cx="4522054"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CC245-B824-4C2D-9BF2-57C67FE9A2CE}">
      <dsp:nvSpPr>
        <dsp:cNvPr id="0" name=""/>
        <dsp:cNvSpPr/>
      </dsp:nvSpPr>
      <dsp:spPr>
        <a:xfrm>
          <a:off x="0" y="733505"/>
          <a:ext cx="6513603" cy="9534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 single measure to study burnout.</a:t>
          </a:r>
        </a:p>
      </dsp:txBody>
      <dsp:txXfrm>
        <a:off x="46541" y="780046"/>
        <a:ext cx="6420521" cy="860321"/>
      </dsp:txXfrm>
    </dsp:sp>
    <dsp:sp modelId="{8700C66D-F889-4F22-95F6-D5868916A882}">
      <dsp:nvSpPr>
        <dsp:cNvPr id="0" name=""/>
        <dsp:cNvSpPr/>
      </dsp:nvSpPr>
      <dsp:spPr>
        <a:xfrm>
          <a:off x="0" y="1756029"/>
          <a:ext cx="6513603" cy="95340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 strictly validated instrument to establish the diagnosis of burnout</a:t>
          </a:r>
        </a:p>
      </dsp:txBody>
      <dsp:txXfrm>
        <a:off x="46541" y="1802570"/>
        <a:ext cx="6420521" cy="860321"/>
      </dsp:txXfrm>
    </dsp:sp>
    <dsp:sp modelId="{8593C96A-2F15-4C40-97E6-9A65379D6909}">
      <dsp:nvSpPr>
        <dsp:cNvPr id="0" name=""/>
        <dsp:cNvSpPr/>
      </dsp:nvSpPr>
      <dsp:spPr>
        <a:xfrm>
          <a:off x="0" y="2778553"/>
          <a:ext cx="6513603" cy="95340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 biomarker could currently be identified by the research to establish the diagnosis of burnout. </a:t>
          </a:r>
        </a:p>
      </dsp:txBody>
      <dsp:txXfrm>
        <a:off x="46541" y="2825094"/>
        <a:ext cx="6420521" cy="860321"/>
      </dsp:txXfrm>
    </dsp:sp>
    <dsp:sp modelId="{60855283-1D60-4343-8589-FE534E43D8CD}">
      <dsp:nvSpPr>
        <dsp:cNvPr id="0" name=""/>
        <dsp:cNvSpPr/>
      </dsp:nvSpPr>
      <dsp:spPr>
        <a:xfrm>
          <a:off x="0" y="3801076"/>
          <a:ext cx="6513603" cy="9534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Several measures have been developed for information purposes</a:t>
          </a:r>
        </a:p>
      </dsp:txBody>
      <dsp:txXfrm>
        <a:off x="46541" y="3847617"/>
        <a:ext cx="6420521" cy="860321"/>
      </dsp:txXfrm>
    </dsp:sp>
    <dsp:sp modelId="{95D93E5C-B0C0-4DAC-9E39-525967270C35}">
      <dsp:nvSpPr>
        <dsp:cNvPr id="0" name=""/>
        <dsp:cNvSpPr/>
      </dsp:nvSpPr>
      <dsp:spPr>
        <a:xfrm>
          <a:off x="0" y="4754480"/>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err="1"/>
            <a:t>Subjectives</a:t>
          </a:r>
          <a:r>
            <a:rPr lang="en-US" sz="1900" kern="1200" dirty="0"/>
            <a:t> questionnaires</a:t>
          </a:r>
        </a:p>
      </dsp:txBody>
      <dsp:txXfrm>
        <a:off x="0" y="4754480"/>
        <a:ext cx="6513603" cy="397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7ED59-DE84-4C19-9379-C35E023A4828}">
      <dsp:nvSpPr>
        <dsp:cNvPr id="0" name=""/>
        <dsp:cNvSpPr/>
      </dsp:nvSpPr>
      <dsp:spPr>
        <a:xfrm>
          <a:off x="0" y="92760"/>
          <a:ext cx="6513603" cy="11731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Most popular</a:t>
          </a:r>
        </a:p>
      </dsp:txBody>
      <dsp:txXfrm>
        <a:off x="57268" y="150028"/>
        <a:ext cx="6399067" cy="1058597"/>
      </dsp:txXfrm>
    </dsp:sp>
    <dsp:sp modelId="{1F03BCFA-DC24-4FAA-BA08-EC3D3692B09A}">
      <dsp:nvSpPr>
        <dsp:cNvPr id="0" name=""/>
        <dsp:cNvSpPr/>
      </dsp:nvSpPr>
      <dsp:spPr>
        <a:xfrm>
          <a:off x="0" y="1326374"/>
          <a:ext cx="6513603" cy="11731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Evaluates 3 dimensions of burnout :exhaustion, cynicism and lack of personal accomplishment</a:t>
          </a:r>
        </a:p>
      </dsp:txBody>
      <dsp:txXfrm>
        <a:off x="57268" y="1383642"/>
        <a:ext cx="6399067" cy="1058597"/>
      </dsp:txXfrm>
    </dsp:sp>
    <dsp:sp modelId="{6E2B8CF9-FAFA-448E-9979-FC4BF98EA147}">
      <dsp:nvSpPr>
        <dsp:cNvPr id="0" name=""/>
        <dsp:cNvSpPr/>
      </dsp:nvSpPr>
      <dsp:spPr>
        <a:xfrm>
          <a:off x="0" y="2559987"/>
          <a:ext cx="6513603" cy="117313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Three different versions of MBI are used: the MBI-Human services, the MBI-Educator Survey and the MBI-general survey</a:t>
          </a:r>
        </a:p>
      </dsp:txBody>
      <dsp:txXfrm>
        <a:off x="57268" y="2617255"/>
        <a:ext cx="6399067" cy="1058597"/>
      </dsp:txXfrm>
    </dsp:sp>
    <dsp:sp modelId="{D7A4D2DB-4231-4928-B13A-5D94BB602A25}">
      <dsp:nvSpPr>
        <dsp:cNvPr id="0" name=""/>
        <dsp:cNvSpPr/>
      </dsp:nvSpPr>
      <dsp:spPr>
        <a:xfrm>
          <a:off x="0" y="3793601"/>
          <a:ext cx="6513603" cy="11731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Validated questionnaire with 22 items:</a:t>
          </a:r>
        </a:p>
      </dsp:txBody>
      <dsp:txXfrm>
        <a:off x="57268" y="3850869"/>
        <a:ext cx="6399067" cy="1058597"/>
      </dsp:txXfrm>
    </dsp:sp>
    <dsp:sp modelId="{3BB94A14-DA13-495D-ABFC-C5D5BF112925}">
      <dsp:nvSpPr>
        <dsp:cNvPr id="0" name=""/>
        <dsp:cNvSpPr/>
      </dsp:nvSpPr>
      <dsp:spPr>
        <a:xfrm>
          <a:off x="0" y="4966735"/>
          <a:ext cx="6513603"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Emotional exhaustion (9 items)</a:t>
          </a:r>
        </a:p>
        <a:p>
          <a:pPr marL="171450" lvl="1" indent="-171450" algn="l" defTabSz="711200">
            <a:lnSpc>
              <a:spcPct val="90000"/>
            </a:lnSpc>
            <a:spcBef>
              <a:spcPct val="0"/>
            </a:spcBef>
            <a:spcAft>
              <a:spcPct val="20000"/>
            </a:spcAft>
            <a:buChar char="•"/>
          </a:pPr>
          <a:r>
            <a:rPr lang="en-US" sz="1600" kern="1200"/>
            <a:t>Depersonalization / cynism (5items)</a:t>
          </a:r>
        </a:p>
        <a:p>
          <a:pPr marL="171450" lvl="1" indent="-171450" algn="l" defTabSz="711200">
            <a:lnSpc>
              <a:spcPct val="90000"/>
            </a:lnSpc>
            <a:spcBef>
              <a:spcPct val="0"/>
            </a:spcBef>
            <a:spcAft>
              <a:spcPct val="20000"/>
            </a:spcAft>
            <a:buChar char="•"/>
          </a:pPr>
          <a:r>
            <a:rPr lang="en-US" sz="1600" kern="1200"/>
            <a:t>Personal accomplishment / professional efficiency (8 items)</a:t>
          </a:r>
        </a:p>
      </dsp:txBody>
      <dsp:txXfrm>
        <a:off x="0" y="4966735"/>
        <a:ext cx="6513603" cy="825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D561-5EE2-4347-BF16-1A9F6885BEC7}">
      <dsp:nvSpPr>
        <dsp:cNvPr id="0" name=""/>
        <dsp:cNvSpPr/>
      </dsp:nvSpPr>
      <dsp:spPr>
        <a:xfrm>
          <a:off x="0" y="483920"/>
          <a:ext cx="6513603" cy="13866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Based on the "job demands - resources" model </a:t>
          </a:r>
        </a:p>
      </dsp:txBody>
      <dsp:txXfrm>
        <a:off x="67690" y="551610"/>
        <a:ext cx="6378223" cy="1251252"/>
      </dsp:txXfrm>
    </dsp:sp>
    <dsp:sp modelId="{32DA41E2-DE83-4C19-8114-6A982AC939EB}">
      <dsp:nvSpPr>
        <dsp:cNvPr id="0" name=""/>
        <dsp:cNvSpPr/>
      </dsp:nvSpPr>
      <dsp:spPr>
        <a:xfrm>
          <a:off x="0" y="1942552"/>
          <a:ext cx="6513603" cy="138663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Consists only of two dimensions: </a:t>
          </a:r>
        </a:p>
      </dsp:txBody>
      <dsp:txXfrm>
        <a:off x="67690" y="2010242"/>
        <a:ext cx="6378223" cy="1251252"/>
      </dsp:txXfrm>
    </dsp:sp>
    <dsp:sp modelId="{20FFFE1D-110E-458F-BBE2-906AD63EC532}">
      <dsp:nvSpPr>
        <dsp:cNvPr id="0" name=""/>
        <dsp:cNvSpPr/>
      </dsp:nvSpPr>
      <dsp:spPr>
        <a:xfrm>
          <a:off x="0" y="3329185"/>
          <a:ext cx="6513603"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emotional exhaustion </a:t>
          </a:r>
        </a:p>
        <a:p>
          <a:pPr marL="228600" lvl="1" indent="-228600" algn="l" defTabSz="889000">
            <a:lnSpc>
              <a:spcPct val="90000"/>
            </a:lnSpc>
            <a:spcBef>
              <a:spcPct val="0"/>
            </a:spcBef>
            <a:spcAft>
              <a:spcPct val="20000"/>
            </a:spcAft>
            <a:buChar char="•"/>
          </a:pPr>
          <a:r>
            <a:rPr lang="en-US" sz="2000" kern="1200"/>
            <a:t>disengagement </a:t>
          </a:r>
        </a:p>
      </dsp:txBody>
      <dsp:txXfrm>
        <a:off x="0" y="3329185"/>
        <a:ext cx="6513603" cy="685687"/>
      </dsp:txXfrm>
    </dsp:sp>
    <dsp:sp modelId="{4C282386-1E4E-4680-A8AC-FE5E7E295FCC}">
      <dsp:nvSpPr>
        <dsp:cNvPr id="0" name=""/>
        <dsp:cNvSpPr/>
      </dsp:nvSpPr>
      <dsp:spPr>
        <a:xfrm>
          <a:off x="0" y="4014873"/>
          <a:ext cx="6513603" cy="138663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Each dimension is measured by 8 items, evaluated by a scale of 4 categories ranging from 1 (strongly disagree) to 4 (strongly agree).</a:t>
          </a:r>
        </a:p>
      </dsp:txBody>
      <dsp:txXfrm>
        <a:off x="67690" y="4082563"/>
        <a:ext cx="6378223" cy="12512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50620-98DE-4F8D-A55C-51504B29FE58}">
      <dsp:nvSpPr>
        <dsp:cNvPr id="0" name=""/>
        <dsp:cNvSpPr/>
      </dsp:nvSpPr>
      <dsp:spPr>
        <a:xfrm>
          <a:off x="0" y="4194433"/>
          <a:ext cx="6269038" cy="13767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Burnout = highest score for depletion + highest score for depersonalization or lowest score for personal achievement.</a:t>
          </a:r>
        </a:p>
      </dsp:txBody>
      <dsp:txXfrm>
        <a:off x="0" y="4194433"/>
        <a:ext cx="6269038" cy="1376706"/>
      </dsp:txXfrm>
    </dsp:sp>
    <dsp:sp modelId="{8B6904D1-D581-4BEC-92FC-DFE63320D5F0}">
      <dsp:nvSpPr>
        <dsp:cNvPr id="0" name=""/>
        <dsp:cNvSpPr/>
      </dsp:nvSpPr>
      <dsp:spPr>
        <a:xfrm rot="10800000">
          <a:off x="0" y="2097709"/>
          <a:ext cx="6269038" cy="2117374"/>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Evaluates 3 dimensions of burnout </a:t>
          </a:r>
        </a:p>
      </dsp:txBody>
      <dsp:txXfrm rot="-10800000">
        <a:off x="0" y="2097709"/>
        <a:ext cx="6269038" cy="743198"/>
      </dsp:txXfrm>
    </dsp:sp>
    <dsp:sp modelId="{7886614A-DF37-4897-8D44-FBAEE7903E0D}">
      <dsp:nvSpPr>
        <dsp:cNvPr id="0" name=""/>
        <dsp:cNvSpPr/>
      </dsp:nvSpPr>
      <dsp:spPr>
        <a:xfrm>
          <a:off x="3061" y="2840907"/>
          <a:ext cx="2087638" cy="63309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emotional exhaustion</a:t>
          </a:r>
        </a:p>
      </dsp:txBody>
      <dsp:txXfrm>
        <a:off x="3061" y="2840907"/>
        <a:ext cx="2087638" cy="633095"/>
      </dsp:txXfrm>
    </dsp:sp>
    <dsp:sp modelId="{B196DDAE-1EC2-4514-AF9D-7F9A9D3D7662}">
      <dsp:nvSpPr>
        <dsp:cNvPr id="0" name=""/>
        <dsp:cNvSpPr/>
      </dsp:nvSpPr>
      <dsp:spPr>
        <a:xfrm>
          <a:off x="2090699" y="2840907"/>
          <a:ext cx="2087638" cy="633095"/>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Distance</a:t>
          </a:r>
        </a:p>
      </dsp:txBody>
      <dsp:txXfrm>
        <a:off x="2090699" y="2840907"/>
        <a:ext cx="2087638" cy="633095"/>
      </dsp:txXfrm>
    </dsp:sp>
    <dsp:sp modelId="{6428F8C4-B8B0-41A6-B91E-A099B98682E7}">
      <dsp:nvSpPr>
        <dsp:cNvPr id="0" name=""/>
        <dsp:cNvSpPr/>
      </dsp:nvSpPr>
      <dsp:spPr>
        <a:xfrm>
          <a:off x="4178338" y="2840907"/>
          <a:ext cx="2087638" cy="633095"/>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diminished competence. </a:t>
          </a:r>
        </a:p>
      </dsp:txBody>
      <dsp:txXfrm>
        <a:off x="4178338" y="2840907"/>
        <a:ext cx="2087638" cy="633095"/>
      </dsp:txXfrm>
    </dsp:sp>
    <dsp:sp modelId="{97CAD0B6-4BBF-4FD1-8448-C5B24FF53DA6}">
      <dsp:nvSpPr>
        <dsp:cNvPr id="0" name=""/>
        <dsp:cNvSpPr/>
      </dsp:nvSpPr>
      <dsp:spPr>
        <a:xfrm rot="10800000">
          <a:off x="0" y="984"/>
          <a:ext cx="6269038" cy="211737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Dutch equivalent of the MBI  (also 3 versions)</a:t>
          </a:r>
        </a:p>
      </dsp:txBody>
      <dsp:txXfrm rot="-10800000">
        <a:off x="0" y="984"/>
        <a:ext cx="6269038" cy="743198"/>
      </dsp:txXfrm>
    </dsp:sp>
    <dsp:sp modelId="{F5D38B5A-DE02-4B6C-9174-36CCE864C96C}">
      <dsp:nvSpPr>
        <dsp:cNvPr id="0" name=""/>
        <dsp:cNvSpPr/>
      </dsp:nvSpPr>
      <dsp:spPr>
        <a:xfrm>
          <a:off x="3061" y="744183"/>
          <a:ext cx="2087638" cy="633095"/>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contractual professions</a:t>
          </a:r>
        </a:p>
      </dsp:txBody>
      <dsp:txXfrm>
        <a:off x="3061" y="744183"/>
        <a:ext cx="2087638" cy="633095"/>
      </dsp:txXfrm>
    </dsp:sp>
    <dsp:sp modelId="{0E8A05EE-A321-46A8-A282-C417B7D7E232}">
      <dsp:nvSpPr>
        <dsp:cNvPr id="0" name=""/>
        <dsp:cNvSpPr/>
      </dsp:nvSpPr>
      <dsp:spPr>
        <a:xfrm>
          <a:off x="2090699" y="744183"/>
          <a:ext cx="2087638" cy="633095"/>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Teachers</a:t>
          </a:r>
        </a:p>
      </dsp:txBody>
      <dsp:txXfrm>
        <a:off x="2090699" y="744183"/>
        <a:ext cx="2087638" cy="633095"/>
      </dsp:txXfrm>
    </dsp:sp>
    <dsp:sp modelId="{3DD9422E-76EE-47F8-B910-A6D75C899219}">
      <dsp:nvSpPr>
        <dsp:cNvPr id="0" name=""/>
        <dsp:cNvSpPr/>
      </dsp:nvSpPr>
      <dsp:spPr>
        <a:xfrm>
          <a:off x="4178338" y="744183"/>
          <a:ext cx="2087638" cy="63309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general version</a:t>
          </a:r>
        </a:p>
      </dsp:txBody>
      <dsp:txXfrm>
        <a:off x="4178338" y="744183"/>
        <a:ext cx="2087638" cy="6330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2358A-4DF2-4B10-85E0-D563197C2C30}">
      <dsp:nvSpPr>
        <dsp:cNvPr id="0" name=""/>
        <dsp:cNvSpPr/>
      </dsp:nvSpPr>
      <dsp:spPr>
        <a:xfrm rot="5400000">
          <a:off x="3670582" y="-1133144"/>
          <a:ext cx="1517336" cy="416870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err="1">
              <a:hlinkClick xmlns:r="http://schemas.openxmlformats.org/officeDocument/2006/relationships" r:id="rId1"/>
            </a:rPr>
            <a:t>Developed</a:t>
          </a:r>
          <a:r>
            <a:rPr lang="fr-BE" sz="1600" kern="1200" dirty="0">
              <a:hlinkClick xmlns:r="http://schemas.openxmlformats.org/officeDocument/2006/relationships" r:id="rId1"/>
            </a:rPr>
            <a:t> by UCL</a:t>
          </a:r>
          <a:r>
            <a:rPr lang="fr-BE" sz="1600" kern="1200" dirty="0"/>
            <a:t> to </a:t>
          </a:r>
          <a:r>
            <a:rPr lang="fr-BE" sz="1600" kern="1200" dirty="0" err="1"/>
            <a:t>assess</a:t>
          </a:r>
          <a:r>
            <a:rPr lang="fr-BE" sz="1600" kern="1200" dirty="0"/>
            <a:t> the </a:t>
          </a:r>
          <a:r>
            <a:rPr lang="fr-BE" sz="1600" kern="1200" dirty="0" err="1"/>
            <a:t>risk</a:t>
          </a:r>
          <a:r>
            <a:rPr lang="fr-BE" sz="1600" kern="1200" dirty="0"/>
            <a:t> of burnout for </a:t>
          </a:r>
          <a:r>
            <a:rPr lang="fr-BE" sz="1600" kern="1200" dirty="0" err="1"/>
            <a:t>each</a:t>
          </a:r>
          <a:r>
            <a:rPr lang="fr-BE" sz="1600" kern="1200" dirty="0"/>
            <a:t> </a:t>
          </a:r>
          <a:r>
            <a:rPr lang="fr-BE" sz="1600" kern="1200" dirty="0" err="1"/>
            <a:t>individual</a:t>
          </a:r>
          <a:r>
            <a:rPr lang="fr-BE" sz="1600" kern="1200" dirty="0"/>
            <a:t> and </a:t>
          </a:r>
          <a:r>
            <a:rPr lang="fr-BE" sz="1600" kern="1200" dirty="0" err="1"/>
            <a:t>within</a:t>
          </a:r>
          <a:r>
            <a:rPr lang="fr-BE" sz="1600" kern="1200" dirty="0"/>
            <a:t> the organisation</a:t>
          </a:r>
          <a:endParaRPr lang="en-US" sz="1600" kern="1200" dirty="0"/>
        </a:p>
        <a:p>
          <a:pPr marL="171450" lvl="1" indent="-171450" algn="l" defTabSz="711200">
            <a:lnSpc>
              <a:spcPct val="90000"/>
            </a:lnSpc>
            <a:spcBef>
              <a:spcPct val="0"/>
            </a:spcBef>
            <a:spcAft>
              <a:spcPct val="15000"/>
            </a:spcAft>
            <a:buChar char="•"/>
          </a:pPr>
          <a:r>
            <a:rPr lang="fr-BE" sz="1600" kern="1200">
              <a:hlinkClick xmlns:r="http://schemas.openxmlformats.org/officeDocument/2006/relationships" r:id="rId1"/>
            </a:rPr>
            <a:t>https://www.preventingburnout.com/fr/la-methodologie</a:t>
          </a:r>
          <a:endParaRPr lang="en-US" sz="1600" kern="1200" dirty="0"/>
        </a:p>
      </dsp:txBody>
      <dsp:txXfrm rot="-5400000">
        <a:off x="2344897" y="266611"/>
        <a:ext cx="4094636" cy="1369196"/>
      </dsp:txXfrm>
    </dsp:sp>
    <dsp:sp modelId="{F5778CDF-BB26-493D-A633-672D8D4C9037}">
      <dsp:nvSpPr>
        <dsp:cNvPr id="0" name=""/>
        <dsp:cNvSpPr/>
      </dsp:nvSpPr>
      <dsp:spPr>
        <a:xfrm>
          <a:off x="0" y="2873"/>
          <a:ext cx="2344897" cy="1896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Preventing Burnout (PBT)</a:t>
          </a:r>
        </a:p>
      </dsp:txBody>
      <dsp:txXfrm>
        <a:off x="92588" y="95461"/>
        <a:ext cx="2159721" cy="1711494"/>
      </dsp:txXfrm>
    </dsp:sp>
    <dsp:sp modelId="{A50BF690-25E3-4930-A30D-3AC8FDE78280}">
      <dsp:nvSpPr>
        <dsp:cNvPr id="0" name=""/>
        <dsp:cNvSpPr/>
      </dsp:nvSpPr>
      <dsp:spPr>
        <a:xfrm rot="5400000">
          <a:off x="3670582" y="858359"/>
          <a:ext cx="1517336" cy="4168706"/>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err="1"/>
            <a:t>Recommanded</a:t>
          </a:r>
          <a:r>
            <a:rPr lang="fr-BE" sz="1600" kern="1200" dirty="0"/>
            <a:t> by </a:t>
          </a:r>
          <a:r>
            <a:rPr lang="en-US" sz="1600" kern="1200" dirty="0"/>
            <a:t>the Swiss Network of Experts for its availability and ease of interpretation</a:t>
          </a:r>
          <a:r>
            <a:rPr lang="fr-BE" sz="1600" kern="1200" dirty="0"/>
            <a:t>.</a:t>
          </a:r>
          <a:endParaRPr lang="en-US" sz="1600" kern="1200" dirty="0"/>
        </a:p>
      </dsp:txBody>
      <dsp:txXfrm rot="-5400000">
        <a:off x="2344897" y="2258114"/>
        <a:ext cx="4094636" cy="1369196"/>
      </dsp:txXfrm>
    </dsp:sp>
    <dsp:sp modelId="{68D6F80E-2C2A-4FB8-ABC7-A66729E95D5F}">
      <dsp:nvSpPr>
        <dsp:cNvPr id="0" name=""/>
        <dsp:cNvSpPr/>
      </dsp:nvSpPr>
      <dsp:spPr>
        <a:xfrm>
          <a:off x="0" y="1994377"/>
          <a:ext cx="2344897" cy="18966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BE" sz="2800" kern="1200" dirty="0"/>
            <a:t>The </a:t>
          </a:r>
          <a:r>
            <a:rPr lang="fr-BE" sz="2800" kern="1200" dirty="0" err="1"/>
            <a:t>Shirom</a:t>
          </a:r>
          <a:r>
            <a:rPr lang="fr-BE" sz="2800" kern="1200" dirty="0"/>
            <a:t> </a:t>
          </a:r>
          <a:r>
            <a:rPr lang="fr-BE" sz="2800" kern="1200" dirty="0" err="1"/>
            <a:t>Melamed</a:t>
          </a:r>
          <a:r>
            <a:rPr lang="fr-BE" sz="2800" kern="1200" dirty="0"/>
            <a:t> Burnout </a:t>
          </a:r>
          <a:r>
            <a:rPr lang="fr-BE" sz="2800" kern="1200" dirty="0" err="1"/>
            <a:t>Measure</a:t>
          </a:r>
          <a:r>
            <a:rPr lang="fr-BE" sz="2800" kern="1200" dirty="0"/>
            <a:t>, </a:t>
          </a:r>
          <a:endParaRPr lang="en-US" sz="2800" kern="1200" dirty="0"/>
        </a:p>
      </dsp:txBody>
      <dsp:txXfrm>
        <a:off x="92588" y="2086965"/>
        <a:ext cx="2159721" cy="1711494"/>
      </dsp:txXfrm>
    </dsp:sp>
    <dsp:sp modelId="{1B7E0D2C-C03B-4B19-8ABE-858BC1633AFB}">
      <dsp:nvSpPr>
        <dsp:cNvPr id="0" name=""/>
        <dsp:cNvSpPr/>
      </dsp:nvSpPr>
      <dsp:spPr>
        <a:xfrm rot="5400000">
          <a:off x="3670582" y="2849863"/>
          <a:ext cx="1517336" cy="416870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err="1"/>
            <a:t>Only</a:t>
          </a:r>
          <a:r>
            <a:rPr lang="fr-BE" sz="1600" kern="1200" dirty="0"/>
            <a:t> one dimension : exhaustion (</a:t>
          </a:r>
          <a:r>
            <a:rPr lang="fr-BE" sz="1600" kern="1200" dirty="0" err="1"/>
            <a:t>personal</a:t>
          </a:r>
          <a:r>
            <a:rPr lang="fr-BE" sz="1600" kern="1200" dirty="0"/>
            <a:t>, </a:t>
          </a:r>
          <a:r>
            <a:rPr lang="fr-BE" sz="1600" kern="1200" dirty="0" err="1"/>
            <a:t>professional</a:t>
          </a:r>
          <a:r>
            <a:rPr lang="fr-BE" sz="1600" kern="1200" dirty="0"/>
            <a:t> and </a:t>
          </a:r>
          <a:r>
            <a:rPr lang="fr-BE" sz="1600" kern="1200" dirty="0" err="1"/>
            <a:t>relational</a:t>
          </a:r>
          <a:r>
            <a:rPr lang="fr-BE" sz="1600" kern="1200" dirty="0"/>
            <a:t>)</a:t>
          </a:r>
          <a:endParaRPr lang="en-US" sz="1600" kern="1200" dirty="0"/>
        </a:p>
      </dsp:txBody>
      <dsp:txXfrm rot="-5400000">
        <a:off x="2344897" y="4249618"/>
        <a:ext cx="4094636" cy="1369196"/>
      </dsp:txXfrm>
    </dsp:sp>
    <dsp:sp modelId="{346A8446-B86C-491B-8C27-C33FB8C8A16D}">
      <dsp:nvSpPr>
        <dsp:cNvPr id="0" name=""/>
        <dsp:cNvSpPr/>
      </dsp:nvSpPr>
      <dsp:spPr>
        <a:xfrm>
          <a:off x="0" y="3985881"/>
          <a:ext cx="2344897" cy="1896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BE" sz="2800" kern="1200" dirty="0"/>
            <a:t>The </a:t>
          </a:r>
          <a:r>
            <a:rPr lang="fr-BE" sz="2800" kern="1200" dirty="0" err="1"/>
            <a:t>Copenhagen</a:t>
          </a:r>
          <a:r>
            <a:rPr lang="fr-BE" sz="2800" kern="1200" dirty="0"/>
            <a:t> Burnout Inventory</a:t>
          </a:r>
          <a:endParaRPr lang="en-US" sz="2800" kern="1200" dirty="0"/>
        </a:p>
      </dsp:txBody>
      <dsp:txXfrm>
        <a:off x="92588" y="4078469"/>
        <a:ext cx="2159721" cy="17114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4D152-4A7C-4242-969C-F196807AAE26}">
      <dsp:nvSpPr>
        <dsp:cNvPr id="0" name=""/>
        <dsp:cNvSpPr/>
      </dsp:nvSpPr>
      <dsp:spPr>
        <a:xfrm>
          <a:off x="0" y="6913"/>
          <a:ext cx="6513603"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Vierdimensionale Klachtenlijst (4DKL),</a:t>
          </a:r>
        </a:p>
      </dsp:txBody>
      <dsp:txXfrm>
        <a:off x="67966" y="74879"/>
        <a:ext cx="6377671" cy="1256367"/>
      </dsp:txXfrm>
    </dsp:sp>
    <dsp:sp modelId="{4AF42FF9-733D-474F-8B1D-C51D51184F72}">
      <dsp:nvSpPr>
        <dsp:cNvPr id="0" name=""/>
        <dsp:cNvSpPr/>
      </dsp:nvSpPr>
      <dsp:spPr>
        <a:xfrm>
          <a:off x="0" y="1500013"/>
          <a:ext cx="6513603" cy="13922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Hamilton Depression Scale (HAMD)</a:t>
          </a:r>
        </a:p>
      </dsp:txBody>
      <dsp:txXfrm>
        <a:off x="67966" y="1567979"/>
        <a:ext cx="6377671" cy="1256367"/>
      </dsp:txXfrm>
    </dsp:sp>
    <dsp:sp modelId="{36217BD3-0D31-4BFA-A54C-7E48EB040C8A}">
      <dsp:nvSpPr>
        <dsp:cNvPr id="0" name=""/>
        <dsp:cNvSpPr/>
      </dsp:nvSpPr>
      <dsp:spPr>
        <a:xfrm>
          <a:off x="0" y="2993113"/>
          <a:ext cx="6513603" cy="13922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Beck Depression Inventory (BDI)</a:t>
          </a:r>
        </a:p>
      </dsp:txBody>
      <dsp:txXfrm>
        <a:off x="67966" y="3061079"/>
        <a:ext cx="6377671" cy="1256367"/>
      </dsp:txXfrm>
    </dsp:sp>
    <dsp:sp modelId="{28AFE203-526A-485E-823C-C4F6011D5204}">
      <dsp:nvSpPr>
        <dsp:cNvPr id="0" name=""/>
        <dsp:cNvSpPr/>
      </dsp:nvSpPr>
      <dsp:spPr>
        <a:xfrm>
          <a:off x="0" y="4486213"/>
          <a:ext cx="6513603"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 in addition to the anamnesis and clinical criteria!</a:t>
          </a:r>
        </a:p>
      </dsp:txBody>
      <dsp:txXfrm>
        <a:off x="67966" y="4554179"/>
        <a:ext cx="6377671" cy="1256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5AE13-2F59-40DF-8D45-8CD5E5CB2904}" type="datetimeFigureOut">
              <a:rPr lang="fr-BE" smtClean="0"/>
              <a:t>4/10/2019</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FE748-367C-42CC-90AD-F2B6A9369F56}" type="slidenum">
              <a:rPr lang="fr-BE" smtClean="0"/>
              <a:t>‹#›</a:t>
            </a:fld>
            <a:endParaRPr lang="fr-BE"/>
          </a:p>
        </p:txBody>
      </p:sp>
    </p:spTree>
    <p:extLst>
      <p:ext uri="{BB962C8B-B14F-4D97-AF65-F5344CB8AC3E}">
        <p14:creationId xmlns:p14="http://schemas.microsoft.com/office/powerpoint/2010/main" val="95645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1</a:t>
            </a:fld>
            <a:endParaRPr lang="fr-BE"/>
          </a:p>
        </p:txBody>
      </p:sp>
    </p:spTree>
    <p:extLst>
      <p:ext uri="{BB962C8B-B14F-4D97-AF65-F5344CB8AC3E}">
        <p14:creationId xmlns:p14="http://schemas.microsoft.com/office/powerpoint/2010/main" val="124304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first necessary to evaluate by the anamnesis whether it is a question of burnout on the basis of the clinical manifestations and the defined criteria, of the analysis of the working conditions (analysis of the chronology and the duration of the events as well as the triggers of the malaise) and the individual sensitivity factors.</a:t>
            </a:r>
          </a:p>
          <a:p>
            <a:r>
              <a:rPr lang="en-US" dirty="0"/>
              <a:t>A framework developed by CITES for </a:t>
            </a:r>
            <a:r>
              <a:rPr lang="en-US" dirty="0" err="1"/>
              <a:t>Fedris</a:t>
            </a:r>
            <a:r>
              <a:rPr lang="en-US" dirty="0"/>
              <a:t> for the expertise of cases related to burnout, is thus composed of six parts: anamnesis, etiology (professional factors, damping factors, aggravating factors), antecedents (psychiatric ), semiology (physical, cognitive and affective, behavioral symptoms), treatments and evolutions, complementary examinations and conclusions (recovery of the factors leading to the conclusion of a burnout).</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23</a:t>
            </a:fld>
            <a:endParaRPr lang="fr-BE"/>
          </a:p>
        </p:txBody>
      </p:sp>
    </p:spTree>
    <p:extLst>
      <p:ext uri="{BB962C8B-B14F-4D97-AF65-F5344CB8AC3E}">
        <p14:creationId xmlns:p14="http://schemas.microsoft.com/office/powerpoint/2010/main" val="133055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single measure to study burnout.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biomarker could currently be identified by the research (Danhof-Pont et al., 2011) to establish the diagnosis of burnout. These authors explain the lack of link between burnout and 36 biomarkers, in particular by the heterogeneous aspect of the burnout entity.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also no validated instrument to establish the diagnosis of burnout, but some instruments can potentially be used for information purposes. In fact, since no definition is the subject of consensus, several measures have been developed, most often according to the number of dimensions favored in the different conceptions of burnout.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24</a:t>
            </a:fld>
            <a:endParaRPr lang="fr-BE"/>
          </a:p>
        </p:txBody>
      </p:sp>
    </p:spTree>
    <p:extLst>
      <p:ext uri="{BB962C8B-B14F-4D97-AF65-F5344CB8AC3E}">
        <p14:creationId xmlns:p14="http://schemas.microsoft.com/office/powerpoint/2010/main" val="217947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MBI is widely used today, other tools have also been developed, such as the "Oldenburg Burnout Inventory", based on the "job demands - resources" model (</a:t>
            </a:r>
            <a:r>
              <a:rPr lang="en-US" dirty="0" err="1"/>
              <a:t>Demerouti</a:t>
            </a:r>
            <a:r>
              <a:rPr lang="en-US" dirty="0"/>
              <a:t> et al., 2001). This instrument is based on a model similar to the MBI but consists only of two dimensions: emotional exhaustion (consequence of intense physical, emotional and cognitive efforts) and disengagement (distance from work and having a negative attitude vis-à-vis it). It does not take into account personal fulfillment. Each dimension is measured by eight items, evaluated by a scale of four categories ranging from 1 (strongly disagree) to 4 (strongly agree). The wording of these items would respond to the main criticisms of the MBI and would be more balanced since some items are negatively stated, while the MBI only includes positively formulated items. Belgian standards have also been developed for this tool through the collection of 4000 data in various sectors of activity.</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26</a:t>
            </a:fld>
            <a:endParaRPr lang="fr-BE"/>
          </a:p>
        </p:txBody>
      </p:sp>
    </p:spTree>
    <p:extLst>
      <p:ext uri="{BB962C8B-B14F-4D97-AF65-F5344CB8AC3E}">
        <p14:creationId xmlns:p14="http://schemas.microsoft.com/office/powerpoint/2010/main" val="240606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Utrechtse</a:t>
            </a:r>
            <a:r>
              <a:rPr lang="en-US" dirty="0"/>
              <a:t> Burnout </a:t>
            </a:r>
            <a:r>
              <a:rPr lang="en-US" dirty="0" err="1"/>
              <a:t>Schaal</a:t>
            </a:r>
            <a:r>
              <a:rPr lang="en-US" dirty="0"/>
              <a:t> (UBOS) (Schaufeli </a:t>
            </a:r>
            <a:r>
              <a:rPr lang="en-US" dirty="0" err="1"/>
              <a:t>en</a:t>
            </a:r>
            <a:r>
              <a:rPr lang="en-US" dirty="0"/>
              <a:t> van </a:t>
            </a:r>
            <a:r>
              <a:rPr lang="en-US" dirty="0" err="1"/>
              <a:t>Dierendonck</a:t>
            </a:r>
            <a:r>
              <a:rPr lang="en-US" dirty="0"/>
              <a:t>, 2000) is the Dutch equivalent of the MBI and evaluates 3 dimensions of burnout: emotional exhaustion, distance and diminished competence. There are three versions: a specific version for contractual professions, one for teachers, and a general version. This instrument defines burnout as a score that is in the highest quartile for depletion, associated with a score in the highest quartile for depersonalization or with a score in the lowest quartile for personal achievement. A new scale of this type is currently being developed at KUL. The goal is to have updated (Belgian) standards, but also an instrument that better meets the current model of balance between what the person invests in his work and what it derives from it. This instrument will also assess stress or cognitive symptoms. It should be available at the end of 2017, and should allow on the one hand to identify the risk of burnout in companies and take the first preventive measures on this basis, and on the other hand to establish the diagnosis of burnout in clinical practice, possibly in combination with an interview. It will also be possible to collect data to establish prevalence figures in the population.</a:t>
            </a:r>
          </a:p>
          <a:p>
            <a:r>
              <a:rPr lang="en-US" dirty="0"/>
              <a:t>To establish the differential diagnosis (especially with depression), it is recommended to use scales such as the </a:t>
            </a:r>
            <a:r>
              <a:rPr lang="en-US" dirty="0" err="1"/>
              <a:t>Vierdimensionale</a:t>
            </a:r>
            <a:r>
              <a:rPr lang="en-US" dirty="0"/>
              <a:t> </a:t>
            </a:r>
            <a:r>
              <a:rPr lang="en-US" dirty="0" err="1"/>
              <a:t>Klachtenlijst</a:t>
            </a:r>
            <a:r>
              <a:rPr lang="en-US"/>
              <a:t> (4DKL), the Hamilton Depression Scale (HAMD), or the Beck Depression Inventory (BDI), in addition to the anamnesis and clinical criteria.</a:t>
            </a:r>
            <a:endParaRPr lang="fr-BE"/>
          </a:p>
        </p:txBody>
      </p:sp>
      <p:sp>
        <p:nvSpPr>
          <p:cNvPr id="4" name="Slide Number Placeholder 3"/>
          <p:cNvSpPr>
            <a:spLocks noGrp="1"/>
          </p:cNvSpPr>
          <p:nvPr>
            <p:ph type="sldNum" sz="quarter" idx="5"/>
          </p:nvPr>
        </p:nvSpPr>
        <p:spPr/>
        <p:txBody>
          <a:bodyPr/>
          <a:lstStyle/>
          <a:p>
            <a:fld id="{E1DFE748-367C-42CC-90AD-F2B6A9369F56}" type="slidenum">
              <a:rPr lang="fr-BE" smtClean="0"/>
              <a:t>27</a:t>
            </a:fld>
            <a:endParaRPr lang="fr-BE"/>
          </a:p>
        </p:txBody>
      </p:sp>
    </p:spTree>
    <p:extLst>
      <p:ext uri="{BB962C8B-B14F-4D97-AF65-F5344CB8AC3E}">
        <p14:creationId xmlns:p14="http://schemas.microsoft.com/office/powerpoint/2010/main" val="59020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0" i="0" kern="1200" dirty="0">
                <a:solidFill>
                  <a:schemeClr val="tx1"/>
                </a:solidFill>
                <a:effectLst/>
                <a:latin typeface="+mn-lt"/>
                <a:ea typeface="+mn-ea"/>
                <a:cs typeface="+mn-cs"/>
              </a:rPr>
              <a:t>Notre modèle permet d'identifier et de mesurer une série d'indicateurs permettant  d'analyser le risque de burnout pour chaque individu mais aussi pour l'ensemble du périmètre de l'organisation:</a:t>
            </a:r>
          </a:p>
          <a:p>
            <a:r>
              <a:rPr lang="fr-BE" sz="1200" b="0" i="0" kern="1200" dirty="0">
                <a:solidFill>
                  <a:schemeClr val="tx1"/>
                </a:solidFill>
                <a:effectLst/>
                <a:latin typeface="+mn-lt"/>
                <a:ea typeface="+mn-ea"/>
                <a:cs typeface="+mn-cs"/>
              </a:rPr>
              <a:t>facteurs sources de stress chroniques</a:t>
            </a:r>
          </a:p>
          <a:p>
            <a:r>
              <a:rPr lang="fr-BE" sz="1200" b="0" i="0" kern="1200" dirty="0">
                <a:solidFill>
                  <a:schemeClr val="tx1"/>
                </a:solidFill>
                <a:effectLst/>
                <a:latin typeface="+mn-lt"/>
                <a:ea typeface="+mn-ea"/>
                <a:cs typeface="+mn-cs"/>
              </a:rPr>
              <a:t>sous-facteurs de stress chroniques</a:t>
            </a:r>
          </a:p>
          <a:p>
            <a:r>
              <a:rPr lang="fr-BE" sz="1200" b="0" i="0" kern="1200" dirty="0">
                <a:solidFill>
                  <a:schemeClr val="tx1"/>
                </a:solidFill>
                <a:effectLst/>
                <a:latin typeface="+mn-lt"/>
                <a:ea typeface="+mn-ea"/>
                <a:cs typeface="+mn-cs"/>
              </a:rPr>
              <a:t>modes : faits et perceptions</a:t>
            </a:r>
          </a:p>
          <a:p>
            <a:r>
              <a:rPr lang="fr-BE" sz="1200" b="0" i="0" kern="1200" dirty="0">
                <a:solidFill>
                  <a:schemeClr val="tx1"/>
                </a:solidFill>
                <a:effectLst/>
                <a:latin typeface="+mn-lt"/>
                <a:ea typeface="+mn-ea"/>
                <a:cs typeface="+mn-cs"/>
              </a:rPr>
              <a:t>types d’épuisement</a:t>
            </a:r>
          </a:p>
          <a:p>
            <a:r>
              <a:rPr lang="fr-BE" sz="1200" b="0" i="0" kern="1200" dirty="0">
                <a:solidFill>
                  <a:schemeClr val="tx1"/>
                </a:solidFill>
                <a:effectLst/>
                <a:latin typeface="+mn-lt"/>
                <a:ea typeface="+mn-ea"/>
                <a:cs typeface="+mn-cs"/>
              </a:rPr>
              <a:t>agents de responsabilité</a:t>
            </a:r>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29</a:t>
            </a:fld>
            <a:endParaRPr lang="fr-BE"/>
          </a:p>
        </p:txBody>
      </p:sp>
    </p:spTree>
    <p:extLst>
      <p:ext uri="{BB962C8B-B14F-4D97-AF65-F5344CB8AC3E}">
        <p14:creationId xmlns:p14="http://schemas.microsoft.com/office/powerpoint/2010/main" val="2340138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current lack of a universally recognized definition and official diagnostic criteria standards, it is very difficult to have prevalence figures for burnout.</a:t>
            </a:r>
          </a:p>
          <a:p>
            <a:r>
              <a:rPr lang="en-US" dirty="0"/>
              <a:t>Moreover, when these figures are available, they are very difficult to compare because of cultural differences and differences in the methodologies used. So, for the moment, there is no reliable and scientifically valid estimate of the prevalence of burnout. One can only note some figures from particular studies, which are however not comparable between them.</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31</a:t>
            </a:fld>
            <a:endParaRPr lang="fr-BE"/>
          </a:p>
        </p:txBody>
      </p:sp>
    </p:spTree>
    <p:extLst>
      <p:ext uri="{BB962C8B-B14F-4D97-AF65-F5344CB8AC3E}">
        <p14:creationId xmlns:p14="http://schemas.microsoft.com/office/powerpoint/2010/main" val="73132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problems are currently one of the most important causes of absence from work. This type of pathology, which has been increasing in recent years, often leads to long periods of disability and a significant risk of relapse. According to the National Institute for Disability and Health Insurance (INAMI), disability for mental disorders accounted for 35% of total disability in 2014, and partly explained the increase in</a:t>
            </a:r>
          </a:p>
          <a:p>
            <a:r>
              <a:rPr lang="en-US" dirty="0"/>
              <a:t>the number of disabled people in recent years (more than 25% increase between 2010 and 2015).</a:t>
            </a:r>
          </a:p>
          <a:p>
            <a:r>
              <a:rPr lang="en-US" dirty="0"/>
              <a:t>In 2016, there were still 20,000 long-term disabilities more than in 2015. However, stress, moral harassment and burnout have more and more impact on health, and are a source of psychological distress or even of pathologies. (ILO, 2000). According to the European Agency for Health and Safety at Work, stress is also the second most common health problem in the world of work. In Belgium, 32.7% of workers</a:t>
            </a:r>
          </a:p>
          <a:p>
            <a:r>
              <a:rPr lang="en-US" dirty="0"/>
              <a:t>report experiencing work-related stress for most or all of their working time (European Working Conditions Survey 2015).</a:t>
            </a:r>
          </a:p>
          <a:p>
            <a:endParaRPr lang="en-US" dirty="0"/>
          </a:p>
          <a:p>
            <a:r>
              <a:rPr lang="en-US" dirty="0"/>
              <a:t>The </a:t>
            </a:r>
            <a:r>
              <a:rPr lang="en-US" dirty="0" err="1"/>
              <a:t>Belstress</a:t>
            </a:r>
            <a:r>
              <a:rPr lang="en-US" dirty="0"/>
              <a:t> study also showed that stress is responsible for 50 to 60% of absenteeism. According to the European Observatory on Working Conditions, long-term sick leave resulting from mental disorders, including stress, increased by 74% in Germany between 1995 and 2002 (Dewa et al., 2011).</a:t>
            </a:r>
          </a:p>
          <a:p>
            <a:r>
              <a:rPr lang="en-US" dirty="0"/>
              <a:t>In the Scandinavian countries, absences related to stress increased between 2010 and 2015 by 119% (personal communication from Kristina Alexanderson to Elke Van Hoof on 05.06.20172).</a:t>
            </a:r>
          </a:p>
          <a:p>
            <a:r>
              <a:rPr lang="en-US" dirty="0"/>
              <a:t>In addition, burnout often results in absenteeism and presenteeism (Wallace et al.</a:t>
            </a:r>
          </a:p>
          <a:p>
            <a:r>
              <a:rPr lang="en-US" dirty="0"/>
              <a:t>2009; </a:t>
            </a:r>
            <a:r>
              <a:rPr lang="en-US" dirty="0" err="1"/>
              <a:t>Embriaco</a:t>
            </a:r>
            <a:r>
              <a:rPr lang="en-US" dirty="0"/>
              <a:t> et al., 2007; Moors et al., 2001; Peterson et al., 2008). We must also take</a:t>
            </a:r>
          </a:p>
          <a:p>
            <a:r>
              <a:rPr lang="en-US" dirty="0"/>
              <a:t>suicide risk: </a:t>
            </a:r>
            <a:r>
              <a:rPr lang="en-US" dirty="0" err="1"/>
              <a:t>Trontin</a:t>
            </a:r>
            <a:r>
              <a:rPr lang="en-US" dirty="0"/>
              <a:t> et al. (2009) believe, for example, that there is a suicide</a:t>
            </a:r>
          </a:p>
          <a:p>
            <a:r>
              <a:rPr lang="en-US" dirty="0"/>
              <a:t>professional daily in France.</a:t>
            </a:r>
          </a:p>
          <a:p>
            <a:r>
              <a:rPr lang="en-US" dirty="0"/>
              <a:t>These problems therefore represent enormous costs, both in terms of human suffering and</a:t>
            </a:r>
          </a:p>
          <a:p>
            <a:r>
              <a:rPr lang="en-US" dirty="0"/>
              <a:t>terms of economic performance reduction. According to a survey of the European Agency</a:t>
            </a:r>
          </a:p>
          <a:p>
            <a:r>
              <a:rPr lang="en-US" dirty="0"/>
              <a:t>for health and safety at work (EU-OSHA, 2014), work-related stress would cost each</a:t>
            </a:r>
          </a:p>
          <a:p>
            <a:r>
              <a:rPr lang="en-US" dirty="0"/>
              <a:t>year € 25.4 billion in the European Union. The European project Matrix (2013) meanwhile</a:t>
            </a:r>
          </a:p>
          <a:p>
            <a:r>
              <a:rPr lang="en-US" dirty="0"/>
              <a:t>estimated at € 617 billion per year the cost of work-related depression in Europe (including</a:t>
            </a:r>
          </a:p>
          <a:p>
            <a:r>
              <a:rPr lang="en-US" dirty="0"/>
              <a:t>presenteeism and absenteeism, loss of productivity, health costs and allowances</a:t>
            </a:r>
          </a:p>
          <a:p>
            <a:r>
              <a:rPr lang="en-US" dirty="0"/>
              <a:t>disabilities. This project also showed that every euro spent in a program of</a:t>
            </a:r>
          </a:p>
          <a:p>
            <a:r>
              <a:rPr lang="en-US" dirty="0"/>
              <a:t>promotion and prevention (improvements to the work environment, stress management and</a:t>
            </a:r>
          </a:p>
          <a:p>
            <a:r>
              <a:rPr lang="en-US" dirty="0"/>
              <a:t>psychological treatments) generates a net economic benefit of € 10.25.</a:t>
            </a:r>
          </a:p>
          <a:p>
            <a:r>
              <a:rPr lang="en-US" dirty="0" err="1"/>
              <a:t>Envoyer</a:t>
            </a:r>
            <a:r>
              <a:rPr lang="en-US" dirty="0"/>
              <a:t> des </a:t>
            </a:r>
            <a:r>
              <a:rPr lang="en-US" dirty="0" err="1"/>
              <a:t>commentaires</a:t>
            </a:r>
            <a:endParaRPr lang="en-US" dirty="0"/>
          </a:p>
          <a:p>
            <a:r>
              <a:rPr lang="en-US" dirty="0" err="1"/>
              <a:t>Historique</a:t>
            </a:r>
            <a:endParaRPr lang="en-US" dirty="0"/>
          </a:p>
          <a:p>
            <a:r>
              <a:rPr lang="en-US" dirty="0" err="1"/>
              <a:t>Enregistré</a:t>
            </a:r>
            <a:endParaRPr lang="en-US" dirty="0"/>
          </a:p>
          <a:p>
            <a:r>
              <a:rPr lang="en-US" dirty="0" err="1"/>
              <a:t>Communauté</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32</a:t>
            </a:fld>
            <a:endParaRPr lang="fr-BE"/>
          </a:p>
        </p:txBody>
      </p:sp>
    </p:spTree>
    <p:extLst>
      <p:ext uri="{BB962C8B-B14F-4D97-AF65-F5344CB8AC3E}">
        <p14:creationId xmlns:p14="http://schemas.microsoft.com/office/powerpoint/2010/main" val="372361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40</a:t>
            </a:fld>
            <a:endParaRPr lang="fr-BE"/>
          </a:p>
        </p:txBody>
      </p:sp>
    </p:spTree>
    <p:extLst>
      <p:ext uri="{BB962C8B-B14F-4D97-AF65-F5344CB8AC3E}">
        <p14:creationId xmlns:p14="http://schemas.microsoft.com/office/powerpoint/2010/main" val="280400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factors can weaken a worker, making him more vulnerable to burnout. However, some personal characteristics can also strengthen the worker, protecting him from burnout. On the side of the individual factors, were thus listed, in the report of </a:t>
            </a:r>
            <a:r>
              <a:rPr lang="en-US" dirty="0" err="1"/>
              <a:t>Hansez</a:t>
            </a:r>
            <a:r>
              <a:rPr lang="en-US" dirty="0"/>
              <a:t> et al. (2010) demographic characteristics, personality and attitudes towards work.</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41</a:t>
            </a:fld>
            <a:endParaRPr lang="fr-BE"/>
          </a:p>
        </p:txBody>
      </p:sp>
    </p:spTree>
    <p:extLst>
      <p:ext uri="{BB962C8B-B14F-4D97-AF65-F5344CB8AC3E}">
        <p14:creationId xmlns:p14="http://schemas.microsoft.com/office/powerpoint/2010/main" val="426790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quizz</a:t>
            </a:r>
          </a:p>
        </p:txBody>
      </p:sp>
      <p:sp>
        <p:nvSpPr>
          <p:cNvPr id="4" name="Slide Number Placeholder 3"/>
          <p:cNvSpPr>
            <a:spLocks noGrp="1"/>
          </p:cNvSpPr>
          <p:nvPr>
            <p:ph type="sldNum" sz="quarter" idx="5"/>
          </p:nvPr>
        </p:nvSpPr>
        <p:spPr/>
        <p:txBody>
          <a:bodyPr/>
          <a:lstStyle/>
          <a:p>
            <a:fld id="{E1DFE748-367C-42CC-90AD-F2B6A9369F56}" type="slidenum">
              <a:rPr lang="fr-BE" smtClean="0"/>
              <a:t>42</a:t>
            </a:fld>
            <a:endParaRPr lang="fr-BE"/>
          </a:p>
        </p:txBody>
      </p:sp>
    </p:spTree>
    <p:extLst>
      <p:ext uri="{BB962C8B-B14F-4D97-AF65-F5344CB8AC3E}">
        <p14:creationId xmlns:p14="http://schemas.microsoft.com/office/powerpoint/2010/main" val="84499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Burnout not officially diagnosed in the standard medical classifications of the International Classification of Diseases (ICD-10) of the World Health Organization, and the Diagnostic and Statistical Manual of Mental Disorders (DSM-V) of the American Psychiatric Association.</a:t>
            </a:r>
            <a:endParaRPr lang="fr-BE" sz="1200" dirty="0"/>
          </a:p>
          <a:p>
            <a:endParaRPr lang="fr-BE" dirty="0"/>
          </a:p>
          <a:p>
            <a:r>
              <a:rPr lang="fr-BE" dirty="0"/>
              <a:t>DSM-V (french version = </a:t>
            </a:r>
            <a:r>
              <a:rPr lang="fr-BE" dirty="0" err="1"/>
              <a:t>may</a:t>
            </a:r>
            <a:r>
              <a:rPr lang="fr-BE" dirty="0"/>
              <a:t> 2013) </a:t>
            </a:r>
            <a:r>
              <a:rPr lang="fr-BE" dirty="0">
                <a:sym typeface="Wingdings" panose="05000000000000000000" pitchFamily="2" charset="2"/>
              </a:rPr>
              <a:t> </a:t>
            </a:r>
            <a:r>
              <a:rPr lang="fr-BE" dirty="0" err="1">
                <a:sym typeface="Wingdings" panose="05000000000000000000" pitchFamily="2" charset="2"/>
              </a:rPr>
              <a:t>controversial</a:t>
            </a:r>
            <a:endParaRPr lang="fr-BE" dirty="0">
              <a:sym typeface="Wingdings" panose="05000000000000000000" pitchFamily="2" charset="2"/>
            </a:endParaRPr>
          </a:p>
          <a:p>
            <a:endParaRPr lang="fr-BE" dirty="0">
              <a:sym typeface="Wingdings" panose="05000000000000000000" pitchFamily="2" charset="2"/>
            </a:endParaRPr>
          </a:p>
          <a:p>
            <a:r>
              <a:rPr lang="fr-BE" dirty="0"/>
              <a:t>En France, ce n’est qu’en 1982 que l’Assemblée nationale a voté la dépénalisation de l’homosexualité. Avec l’abrogation de l’article 332-1 du code pénal, l’homosexualité n’est plus considérée comme un délit. Elle sort par ailleurs de la liste des maladies mentales établie par le DSM-III (manuel diagnostique et statistique des troubles mentaux) en 1987 et de la Classification internationale des maladies de l’Organisation mondiale de la santé (OMS) en 1992.</a:t>
            </a:r>
          </a:p>
        </p:txBody>
      </p:sp>
      <p:sp>
        <p:nvSpPr>
          <p:cNvPr id="4" name="Slide Number Placeholder 3"/>
          <p:cNvSpPr>
            <a:spLocks noGrp="1"/>
          </p:cNvSpPr>
          <p:nvPr>
            <p:ph type="sldNum" sz="quarter" idx="5"/>
          </p:nvPr>
        </p:nvSpPr>
        <p:spPr/>
        <p:txBody>
          <a:bodyPr/>
          <a:lstStyle/>
          <a:p>
            <a:fld id="{E1DFE748-367C-42CC-90AD-F2B6A9369F56}" type="slidenum">
              <a:rPr lang="fr-BE" smtClean="0"/>
              <a:t>4</a:t>
            </a:fld>
            <a:endParaRPr lang="fr-BE"/>
          </a:p>
        </p:txBody>
      </p:sp>
    </p:spTree>
    <p:extLst>
      <p:ext uri="{BB962C8B-B14F-4D97-AF65-F5344CB8AC3E}">
        <p14:creationId xmlns:p14="http://schemas.microsoft.com/office/powerpoint/2010/main" val="2561859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43</a:t>
            </a:fld>
            <a:endParaRPr lang="fr-BE"/>
          </a:p>
        </p:txBody>
      </p:sp>
    </p:spTree>
    <p:extLst>
      <p:ext uri="{BB962C8B-B14F-4D97-AF65-F5344CB8AC3E}">
        <p14:creationId xmlns:p14="http://schemas.microsoft.com/office/powerpoint/2010/main" val="4015301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47</a:t>
            </a:fld>
            <a:endParaRPr lang="fr-BE"/>
          </a:p>
        </p:txBody>
      </p:sp>
    </p:spTree>
    <p:extLst>
      <p:ext uri="{BB962C8B-B14F-4D97-AF65-F5344CB8AC3E}">
        <p14:creationId xmlns:p14="http://schemas.microsoft.com/office/powerpoint/2010/main" val="738148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their review, Alarcon et al. (2009) showed that self-esteem, feeling of effectiveness, locus of control, emotional stability, extroversion, conscientiousness, optimism, proactive personality, positive and negative affectivity and courage were significantly related to burnout.</a:t>
            </a:r>
          </a:p>
          <a:p>
            <a:r>
              <a:rPr lang="en-US" dirty="0"/>
              <a:t>On the other hand, some people have high expectations for their work, regarding both the nature of work and the performance at work. Some studies have shown that if these expectations were unrealistic, they could lead to burnout (Maslach, et al., 2001).</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48</a:t>
            </a:fld>
            <a:endParaRPr lang="fr-BE"/>
          </a:p>
        </p:txBody>
      </p:sp>
    </p:spTree>
    <p:extLst>
      <p:ext uri="{BB962C8B-B14F-4D97-AF65-F5344CB8AC3E}">
        <p14:creationId xmlns:p14="http://schemas.microsoft.com/office/powerpoint/2010/main" val="273699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regard to individual characteristics, the link between burn-out and, on the other hand, gender, age or level of education, is not established.</a:t>
            </a:r>
          </a:p>
          <a:p>
            <a:r>
              <a:rPr lang="en-US" dirty="0"/>
              <a:t>The results of the studies are divergent.</a:t>
            </a:r>
          </a:p>
          <a:p>
            <a:r>
              <a:rPr lang="en-US" dirty="0"/>
              <a:t>Gender does not seem to be an important predictor of burnout.</a:t>
            </a:r>
          </a:p>
        </p:txBody>
      </p:sp>
      <p:sp>
        <p:nvSpPr>
          <p:cNvPr id="4" name="Slide Number Placeholder 3"/>
          <p:cNvSpPr>
            <a:spLocks noGrp="1"/>
          </p:cNvSpPr>
          <p:nvPr>
            <p:ph type="sldNum" sz="quarter" idx="5"/>
          </p:nvPr>
        </p:nvSpPr>
        <p:spPr/>
        <p:txBody>
          <a:bodyPr/>
          <a:lstStyle/>
          <a:p>
            <a:fld id="{E1DFE748-367C-42CC-90AD-F2B6A9369F56}" type="slidenum">
              <a:rPr lang="fr-BE" smtClean="0"/>
              <a:t>49</a:t>
            </a:fld>
            <a:endParaRPr lang="fr-BE"/>
          </a:p>
        </p:txBody>
      </p:sp>
    </p:spTree>
    <p:extLst>
      <p:ext uri="{BB962C8B-B14F-4D97-AF65-F5344CB8AC3E}">
        <p14:creationId xmlns:p14="http://schemas.microsoft.com/office/powerpoint/2010/main" val="923777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is the demographic variable that is most related to burnout: the youngest would be more likely to burnout. However, there is a "healthy worker effect" effect (Schaufeli &amp; </a:t>
            </a:r>
            <a:r>
              <a:rPr lang="en-US" dirty="0" err="1"/>
              <a:t>Buunk</a:t>
            </a:r>
            <a:r>
              <a:rPr lang="en-US" dirty="0"/>
              <a:t>, 2003;</a:t>
            </a:r>
          </a:p>
          <a:p>
            <a:r>
              <a:rPr lang="en-US" dirty="0"/>
              <a:t>Shah, 2009) that age also selects "burnout resistant" workers.</a:t>
            </a:r>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50</a:t>
            </a:fld>
            <a:endParaRPr lang="fr-BE"/>
          </a:p>
        </p:txBody>
      </p:sp>
    </p:spTree>
    <p:extLst>
      <p:ext uri="{BB962C8B-B14F-4D97-AF65-F5344CB8AC3E}">
        <p14:creationId xmlns:p14="http://schemas.microsoft.com/office/powerpoint/2010/main" val="3392699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is the demographic variable that is most related to burnout: the youngest would be more likely to burnout. However, there is a "healthy worker effect" effect (Schaufeli &amp; </a:t>
            </a:r>
            <a:r>
              <a:rPr lang="en-US" dirty="0" err="1"/>
              <a:t>Buunk</a:t>
            </a:r>
            <a:r>
              <a:rPr lang="en-US" dirty="0"/>
              <a:t>, 2003;</a:t>
            </a:r>
          </a:p>
          <a:p>
            <a:r>
              <a:rPr lang="en-US" dirty="0"/>
              <a:t>Shah, 2009) that age also selects "burnout resistant" workers.</a:t>
            </a:r>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51</a:t>
            </a:fld>
            <a:endParaRPr lang="fr-BE"/>
          </a:p>
        </p:txBody>
      </p:sp>
    </p:spTree>
    <p:extLst>
      <p:ext uri="{BB962C8B-B14F-4D97-AF65-F5344CB8AC3E}">
        <p14:creationId xmlns:p14="http://schemas.microsoft.com/office/powerpoint/2010/main" val="1146169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 higher education appear to be more susceptible to burnout, probably because they hold positions of greater responsibility, or have higher expectations of their work (Maslach, et al., 2001). ).</a:t>
            </a:r>
            <a:endParaRPr lang="fr-BE" dirty="0"/>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52</a:t>
            </a:fld>
            <a:endParaRPr lang="fr-BE"/>
          </a:p>
        </p:txBody>
      </p:sp>
    </p:spTree>
    <p:extLst>
      <p:ext uri="{BB962C8B-B14F-4D97-AF65-F5344CB8AC3E}">
        <p14:creationId xmlns:p14="http://schemas.microsoft.com/office/powerpoint/2010/main" val="391364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conjugal status level, single people, and especially men, are more likely to suffer from burnout. Indeed, the social support of the partner can reduce the effects</a:t>
            </a:r>
          </a:p>
          <a:p>
            <a:r>
              <a:rPr lang="en-US" dirty="0"/>
              <a:t>burnout (Schaufeli &amp; </a:t>
            </a:r>
            <a:r>
              <a:rPr lang="en-US" dirty="0" err="1"/>
              <a:t>Buunk</a:t>
            </a:r>
            <a:r>
              <a:rPr lang="en-US" dirty="0"/>
              <a:t>, 2003).</a:t>
            </a:r>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53</a:t>
            </a:fld>
            <a:endParaRPr lang="fr-BE"/>
          </a:p>
        </p:txBody>
      </p:sp>
    </p:spTree>
    <p:extLst>
      <p:ext uri="{BB962C8B-B14F-4D97-AF65-F5344CB8AC3E}">
        <p14:creationId xmlns:p14="http://schemas.microsoft.com/office/powerpoint/2010/main" val="2568889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does not seem to be an important predictor of burnout.</a:t>
            </a:r>
          </a:p>
          <a:p>
            <a:r>
              <a:rPr lang="en-US" dirty="0"/>
              <a:t>At the conjugal status level, single people, and especially men, are more likely to suffer from burnout. Indeed, the social support of the partner can reduce the effects</a:t>
            </a:r>
          </a:p>
          <a:p>
            <a:r>
              <a:rPr lang="en-US" dirty="0"/>
              <a:t>burnout (Schaufeli &amp; </a:t>
            </a:r>
            <a:r>
              <a:rPr lang="en-US" dirty="0" err="1"/>
              <a:t>Buunk</a:t>
            </a:r>
            <a:r>
              <a:rPr lang="en-US" dirty="0"/>
              <a:t>, 2003).</a:t>
            </a:r>
          </a:p>
          <a:p>
            <a:r>
              <a:rPr lang="en-US" dirty="0"/>
              <a:t>People with higher education appear to be more susceptible to burnout, probably because they hold positions of greater responsibility, or have higher expectations of their work (Maslach, et al., 2001). ).</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54</a:t>
            </a:fld>
            <a:endParaRPr lang="fr-BE"/>
          </a:p>
        </p:txBody>
      </p:sp>
    </p:spTree>
    <p:extLst>
      <p:ext uri="{BB962C8B-B14F-4D97-AF65-F5344CB8AC3E}">
        <p14:creationId xmlns:p14="http://schemas.microsoft.com/office/powerpoint/2010/main" val="4087404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does not seem to be an important predictor of burnout.</a:t>
            </a:r>
          </a:p>
          <a:p>
            <a:r>
              <a:rPr lang="en-US" dirty="0"/>
              <a:t>At the conjugal status level, single people, and especially men, are more likely to suffer from burnout. Indeed, the social support of the partner can reduce the effects</a:t>
            </a:r>
          </a:p>
          <a:p>
            <a:r>
              <a:rPr lang="en-US" dirty="0"/>
              <a:t>burnout (Schaufeli &amp; </a:t>
            </a:r>
            <a:r>
              <a:rPr lang="en-US" dirty="0" err="1"/>
              <a:t>Buunk</a:t>
            </a:r>
            <a:r>
              <a:rPr lang="en-US" dirty="0"/>
              <a:t>, 2003).</a:t>
            </a:r>
          </a:p>
        </p:txBody>
      </p:sp>
      <p:sp>
        <p:nvSpPr>
          <p:cNvPr id="4" name="Slide Number Placeholder 3"/>
          <p:cNvSpPr>
            <a:spLocks noGrp="1"/>
          </p:cNvSpPr>
          <p:nvPr>
            <p:ph type="sldNum" sz="quarter" idx="5"/>
          </p:nvPr>
        </p:nvSpPr>
        <p:spPr/>
        <p:txBody>
          <a:bodyPr/>
          <a:lstStyle/>
          <a:p>
            <a:fld id="{E1DFE748-367C-42CC-90AD-F2B6A9369F56}" type="slidenum">
              <a:rPr lang="fr-BE" smtClean="0"/>
              <a:t>55</a:t>
            </a:fld>
            <a:endParaRPr lang="fr-BE"/>
          </a:p>
        </p:txBody>
      </p:sp>
    </p:spTree>
    <p:extLst>
      <p:ext uri="{BB962C8B-B14F-4D97-AF65-F5344CB8AC3E}">
        <p14:creationId xmlns:p14="http://schemas.microsoft.com/office/powerpoint/2010/main" val="244198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1" i="1" dirty="0"/>
              <a:t> </a:t>
            </a:r>
            <a:r>
              <a:rPr lang="fr-BE" sz="1200" b="1" i="1" dirty="0" err="1"/>
              <a:t>Multifactorial</a:t>
            </a:r>
            <a:r>
              <a:rPr lang="fr-BE" sz="1200" b="1" i="1" dirty="0"/>
              <a:t> process </a:t>
            </a:r>
            <a:r>
              <a:rPr lang="fr-BE" sz="1200" i="1" dirty="0" err="1"/>
              <a:t>resulting</a:t>
            </a:r>
            <a:r>
              <a:rPr lang="fr-BE" sz="1200" i="1" dirty="0"/>
              <a:t> </a:t>
            </a:r>
            <a:r>
              <a:rPr lang="fr-BE" sz="1200" i="1" dirty="0" err="1"/>
              <a:t>from</a:t>
            </a:r>
            <a:r>
              <a:rPr lang="fr-BE" sz="1200" i="1" dirty="0"/>
              <a:t> </a:t>
            </a:r>
            <a:r>
              <a:rPr lang="fr-BE" sz="1200" b="1" i="1" dirty="0" err="1"/>
              <a:t>prolonged</a:t>
            </a:r>
            <a:r>
              <a:rPr lang="fr-BE" sz="1200" b="1" i="1" dirty="0"/>
              <a:t> </a:t>
            </a:r>
            <a:r>
              <a:rPr lang="fr-BE" sz="1200" b="1" i="1" dirty="0" err="1"/>
              <a:t>exposure</a:t>
            </a:r>
            <a:r>
              <a:rPr lang="fr-BE" sz="1200" b="1" i="1" dirty="0"/>
              <a:t> </a:t>
            </a:r>
            <a:r>
              <a:rPr lang="fr-BE" sz="1200" i="1" dirty="0"/>
              <a:t>(&gt; 6months) in </a:t>
            </a:r>
            <a:r>
              <a:rPr lang="fr-BE" sz="1200" b="1" i="1" dirty="0" err="1"/>
              <a:t>work</a:t>
            </a:r>
            <a:r>
              <a:rPr lang="fr-BE" sz="1200" b="1" i="1" dirty="0"/>
              <a:t> situation </a:t>
            </a:r>
            <a:r>
              <a:rPr lang="en-US" sz="1200" i="1" dirty="0"/>
              <a:t>to </a:t>
            </a:r>
            <a:r>
              <a:rPr lang="en-US" sz="1200" b="1" i="1" dirty="0"/>
              <a:t>persistent stress</a:t>
            </a:r>
            <a:r>
              <a:rPr lang="en-US" sz="1200" i="1" dirty="0"/>
              <a:t>, </a:t>
            </a:r>
            <a:r>
              <a:rPr lang="en-US" sz="1200" b="1" i="1" dirty="0"/>
              <a:t>lack of reciprocity between investment </a:t>
            </a:r>
            <a:r>
              <a:rPr lang="en-US" sz="1200" i="1" dirty="0"/>
              <a:t>(work requirements, demands) a</a:t>
            </a:r>
            <a:r>
              <a:rPr lang="en-US" sz="1200" b="1" i="1" dirty="0"/>
              <a:t>nd what is received in return</a:t>
            </a:r>
            <a:r>
              <a:rPr lang="en-US" sz="1200" i="1" dirty="0"/>
              <a:t> (resources), or an </a:t>
            </a:r>
            <a:r>
              <a:rPr lang="en-US" sz="1200" b="1" i="1" dirty="0"/>
              <a:t>imbalance between expectations and the reality of the lived work</a:t>
            </a:r>
            <a:r>
              <a:rPr lang="en-US" sz="1200" i="1" dirty="0"/>
              <a:t>, which causes a </a:t>
            </a:r>
            <a:r>
              <a:rPr lang="en-US" sz="1200" b="1" i="1" dirty="0"/>
              <a:t>professional exhaustion </a:t>
            </a:r>
            <a:r>
              <a:rPr lang="en-US" sz="1200" i="1" dirty="0"/>
              <a:t>(at the same time emotional, physical and psychic), an </a:t>
            </a:r>
            <a:r>
              <a:rPr lang="en-US" sz="1200" b="1" i="1" dirty="0"/>
              <a:t>extreme tiredness </a:t>
            </a:r>
            <a:r>
              <a:rPr lang="en-US" sz="1200" i="1" dirty="0"/>
              <a:t>that the usual rest periods are not enough any more to relieve and </a:t>
            </a:r>
            <a:r>
              <a:rPr lang="en-US" sz="1200" b="1" i="1" dirty="0"/>
              <a:t>which becomes chronic </a:t>
            </a:r>
            <a:r>
              <a:rPr lang="en-US" sz="1200" i="1" dirty="0"/>
              <a:t>as well as </a:t>
            </a:r>
            <a:r>
              <a:rPr lang="en-US" sz="1200" b="1" i="1" dirty="0"/>
              <a:t>a feeling of being totally drained of its resources</a:t>
            </a:r>
            <a:r>
              <a:rPr lang="en-US" sz="1200" i="1" dirty="0"/>
              <a:t>. </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5</a:t>
            </a:fld>
            <a:endParaRPr lang="fr-BE"/>
          </a:p>
        </p:txBody>
      </p:sp>
    </p:spTree>
    <p:extLst>
      <p:ext uri="{BB962C8B-B14F-4D97-AF65-F5344CB8AC3E}">
        <p14:creationId xmlns:p14="http://schemas.microsoft.com/office/powerpoint/2010/main" val="1915594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Affect: The tendency to feel negative emotions positively influences the dimensions of burnout (Rouxel, </a:t>
            </a:r>
            <a:r>
              <a:rPr lang="en-US" dirty="0" err="1"/>
              <a:t>Michinov</a:t>
            </a:r>
            <a:r>
              <a:rPr lang="en-US" dirty="0"/>
              <a:t> &amp; </a:t>
            </a:r>
            <a:r>
              <a:rPr lang="en-US" dirty="0" err="1"/>
              <a:t>Dodeler</a:t>
            </a:r>
            <a:r>
              <a:rPr lang="en-US" dirty="0"/>
              <a:t>, 2016). The feeling of personal accomplishment increases in people who experience more positive emotions (affects) (</a:t>
            </a:r>
            <a:r>
              <a:rPr lang="en-US" dirty="0" err="1"/>
              <a:t>Mojsa-Kaja</a:t>
            </a:r>
            <a:r>
              <a:rPr lang="en-US" dirty="0"/>
              <a:t> &amp; al., 2015).</a:t>
            </a:r>
          </a:p>
          <a:p>
            <a:r>
              <a:rPr lang="en-US" dirty="0"/>
              <a:t>b. Identification: Identification with the organization allows the worker to perceive greater social support, thus reducing the burnout score (</a:t>
            </a:r>
            <a:r>
              <a:rPr lang="en-US" dirty="0" err="1"/>
              <a:t>Avanzi</a:t>
            </a:r>
            <a:r>
              <a:rPr lang="en-US" dirty="0"/>
              <a:t>, Schuh, </a:t>
            </a:r>
            <a:r>
              <a:rPr lang="en-US" dirty="0" err="1"/>
              <a:t>Fraccaroli</a:t>
            </a:r>
            <a:r>
              <a:rPr lang="en-US" dirty="0"/>
              <a:t> &amp; van Dick, 2015).</a:t>
            </a:r>
          </a:p>
          <a:p>
            <a:endParaRPr lang="en-US" dirty="0"/>
          </a:p>
          <a:p>
            <a:r>
              <a:rPr lang="en-US" dirty="0"/>
              <a:t>Job satisfaction: Low job satisfaction is associated with a higher risk of burnout (</a:t>
            </a:r>
            <a:r>
              <a:rPr lang="en-US" dirty="0" err="1"/>
              <a:t>Amoafo</a:t>
            </a:r>
            <a:r>
              <a:rPr lang="en-US" dirty="0"/>
              <a:t> &amp; al., 2015).</a:t>
            </a:r>
          </a:p>
          <a:p>
            <a:r>
              <a:rPr lang="en-US" dirty="0"/>
              <a:t>d. Commitment: In the circular model of well-being at work, burnout appears to be the opposite of engagement (</a:t>
            </a:r>
            <a:r>
              <a:rPr lang="en-US" dirty="0" err="1"/>
              <a:t>Mäkikangas</a:t>
            </a:r>
            <a:r>
              <a:rPr lang="en-US" dirty="0"/>
              <a:t> &amp; al., 2015). While engagement is characterized by high activation and a sense of pleasure, burnout is defined as disabling and feeling unwell. However, the question of whether burnout and engagement are two poles of the same continuum or two distinct concepts has not yet been decided.</a:t>
            </a:r>
          </a:p>
          <a:p>
            <a:r>
              <a:rPr lang="en-US" dirty="0"/>
              <a:t>(Goering, Shimazu, </a:t>
            </a:r>
            <a:r>
              <a:rPr lang="en-US" dirty="0" err="1"/>
              <a:t>Shou</a:t>
            </a:r>
            <a:r>
              <a:rPr lang="en-US" dirty="0"/>
              <a:t>, Wada &amp; Sakai, 2017). In fact, for the majority of people, the increase in the size of burnout goes hand in hand with the decrease in the size of engagement (</a:t>
            </a:r>
            <a:r>
              <a:rPr lang="en-US" dirty="0" err="1"/>
              <a:t>Mäkikangas</a:t>
            </a:r>
            <a:r>
              <a:rPr lang="en-US" dirty="0"/>
              <a:t>, </a:t>
            </a:r>
            <a:r>
              <a:rPr lang="en-US" dirty="0" err="1"/>
              <a:t>Hyvonen</a:t>
            </a:r>
            <a:r>
              <a:rPr lang="en-US" dirty="0"/>
              <a:t> &amp; Feldt, 2017). For its part, </a:t>
            </a:r>
            <a:r>
              <a:rPr lang="en-US" dirty="0" err="1"/>
              <a:t>Sonnentag</a:t>
            </a:r>
            <a:r>
              <a:rPr lang="en-US" dirty="0"/>
              <a:t> (2017) suggests a first distinction: commitment is a state that can be observed only in the accomplishment of a task even if its consequences can resonate in the private life whereas the burnout and especially the Exhaustion will remain after the completion of a task, even outside of work....</a:t>
            </a:r>
          </a:p>
          <a:p>
            <a:r>
              <a:rPr lang="en-US" dirty="0"/>
              <a:t>Involvement: If affective involvement (psychological attachment through a sense of loyalty and pride in the organization) reduces burnout, continuity involvement (staying in the organization due to the high cost of a departure ) would increase the likelihood (Garland, Lambert, Hogan, Kim &amp; Kelley, 2014). However, according to Li (2014), involvement should rather be studied as a consequence of burnout.</a:t>
            </a:r>
          </a:p>
          <a:p>
            <a:r>
              <a:rPr lang="en-US" dirty="0"/>
              <a:t>f. The passion: Fernet, Lavigne, Vallerand and Austin (2014) are interested in passion among teachers. People who are passionate about their work are often seen as vulnerable to burnout. However, when the worker has an impact on the activity for which he is passionate, passion becomes a protective factor of burnout (Fernet &amp; al., 2014). If the worker has no impact on this activity, passion will promote burnout.</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56</a:t>
            </a:fld>
            <a:endParaRPr lang="fr-BE"/>
          </a:p>
        </p:txBody>
      </p:sp>
    </p:spTree>
    <p:extLst>
      <p:ext uri="{BB962C8B-B14F-4D97-AF65-F5344CB8AC3E}">
        <p14:creationId xmlns:p14="http://schemas.microsoft.com/office/powerpoint/2010/main" val="2458050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sz="1200" b="1" dirty="0"/>
              <a:t>a FLAME</a:t>
            </a:r>
            <a:r>
              <a:rPr lang="en-US" altLang="fr-FR" sz="1200" dirty="0"/>
              <a:t>, a vocation, where the </a:t>
            </a:r>
            <a:r>
              <a:rPr lang="en-US" altLang="fr-FR" sz="1200" b="1" dirty="0"/>
              <a:t>success of the action </a:t>
            </a:r>
            <a:r>
              <a:rPr lang="en-US" altLang="fr-FR" sz="1200" dirty="0"/>
              <a:t>depends essentially on its </a:t>
            </a:r>
            <a:r>
              <a:rPr lang="en-US" altLang="fr-FR" sz="1200" b="1" dirty="0"/>
              <a:t>RELATIONAL CAPACITIES</a:t>
            </a:r>
            <a:r>
              <a:rPr lang="en-US" altLang="fr-FR" sz="1200" dirty="0"/>
              <a:t>, exposed to </a:t>
            </a:r>
            <a:r>
              <a:rPr lang="en-US" altLang="fr-FR" sz="1200" b="1" dirty="0"/>
              <a:t>stress, constraints and frustrations.</a:t>
            </a:r>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58</a:t>
            </a:fld>
            <a:endParaRPr lang="fr-BE"/>
          </a:p>
        </p:txBody>
      </p:sp>
    </p:spTree>
    <p:extLst>
      <p:ext uri="{BB962C8B-B14F-4D97-AF65-F5344CB8AC3E}">
        <p14:creationId xmlns:p14="http://schemas.microsoft.com/office/powerpoint/2010/main" val="350772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several authors, burnout is linked to recent changes in society (</a:t>
            </a:r>
            <a:r>
              <a:rPr lang="en-US" dirty="0" err="1"/>
              <a:t>Kaesemans</a:t>
            </a:r>
            <a:r>
              <a:rPr lang="en-US" dirty="0"/>
              <a:t> et al., 2016). These evolutions would be of several types:</a:t>
            </a:r>
          </a:p>
          <a:p>
            <a:r>
              <a:rPr lang="en-US" dirty="0"/>
              <a:t>- increased pressure of time, linked to the multiplication of roles and tasks of everyone likely to come into conflict (in terms of time to share, mutual influences, expectations that may be different in different roles etc.);</a:t>
            </a:r>
          </a:p>
          <a:p>
            <a:r>
              <a:rPr lang="en-US" dirty="0"/>
              <a:t>- reinforcement of individualism, in a society that has lost its traditional social networks, and where social relations are based more on competition than on solidarity. The individual has also become the sole culprit of his successes and failures;</a:t>
            </a:r>
          </a:p>
          <a:p>
            <a:pPr marL="171450" indent="-171450">
              <a:buFontTx/>
              <a:buChar char="-"/>
            </a:pPr>
            <a:r>
              <a:rPr lang="en-US" dirty="0" err="1"/>
              <a:t>digitalisation</a:t>
            </a:r>
            <a:r>
              <a:rPr lang="en-US" dirty="0"/>
              <a:t>, which imposes immediate and continuous reactions;</a:t>
            </a:r>
          </a:p>
          <a:p>
            <a:pPr marL="171450" indent="-171450">
              <a:buFontTx/>
              <a:buChar char="-"/>
            </a:pPr>
            <a:r>
              <a:rPr lang="en-US" dirty="0"/>
              <a:t>the pressure of performance, and the importance of success, become central in the sense given to life. We must always do more and better, both at work and in leisure, which must always bring new experiences.</a:t>
            </a:r>
          </a:p>
          <a:p>
            <a:pPr marL="171450" indent="-171450">
              <a:buFontTx/>
              <a:buChar char="-"/>
            </a:pPr>
            <a:r>
              <a:rPr lang="en-US" dirty="0" err="1"/>
              <a:t>Perilleux</a:t>
            </a:r>
            <a:r>
              <a:rPr lang="en-US" dirty="0"/>
              <a:t> and </a:t>
            </a:r>
            <a:r>
              <a:rPr lang="en-US" dirty="0" err="1"/>
              <a:t>Vendramin</a:t>
            </a:r>
            <a:r>
              <a:rPr lang="en-US" dirty="0"/>
              <a:t> (2017) also believe that the current model of society, focused on performance, is a source of burnout because it does not allow to recognize personal failings, social contradictions, the pulling of values.</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59</a:t>
            </a:fld>
            <a:endParaRPr lang="fr-BE"/>
          </a:p>
        </p:txBody>
      </p:sp>
    </p:spTree>
    <p:extLst>
      <p:ext uri="{BB962C8B-B14F-4D97-AF65-F5344CB8AC3E}">
        <p14:creationId xmlns:p14="http://schemas.microsoft.com/office/powerpoint/2010/main" val="633120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400" b="1" i="1" dirty="0"/>
              <a:t>Burnout is defined in a particular professional and organizational context and results from a prolonged exposure to a set of factors, which causes an imbalance between the resources available to the individual and the demands of his work.</a:t>
            </a:r>
          </a:p>
          <a:p>
            <a:pPr algn="just"/>
            <a:endParaRPr lang="en-US" sz="2400" b="1" i="1" dirty="0"/>
          </a:p>
          <a:p>
            <a:pPr algn="just"/>
            <a:r>
              <a:rPr lang="en-US" sz="2400" b="1" i="1" dirty="0"/>
              <a:t>As a reminder, situational factors refer to organizational characteristics (</a:t>
            </a:r>
            <a:r>
              <a:rPr lang="en-US" sz="2400" b="1" i="1" dirty="0" err="1"/>
              <a:t>eg</a:t>
            </a:r>
            <a:r>
              <a:rPr lang="en-US" sz="2400" b="1" i="1" dirty="0"/>
              <a:t> organizational rules, organizational changes and flexibility practices, lack of job security), work-specific characteristics, specifically job demands (</a:t>
            </a:r>
            <a:r>
              <a:rPr lang="en-US" sz="2400" b="1" i="1" dirty="0" err="1"/>
              <a:t>eg</a:t>
            </a:r>
            <a:r>
              <a:rPr lang="en-US" sz="2400" b="1" i="1" dirty="0"/>
              <a:t> workload , time pressure, role conflict) and the lack of resources at work (</a:t>
            </a:r>
            <a:r>
              <a:rPr lang="en-US" sz="2400" b="1" i="1" dirty="0" err="1"/>
              <a:t>eg</a:t>
            </a:r>
            <a:r>
              <a:rPr lang="en-US" sz="2400" b="1" i="1" dirty="0"/>
              <a:t> social support, feedback, autonomy) and finally the characteristics of the profession, including the importance of emotional work (</a:t>
            </a:r>
            <a:r>
              <a:rPr lang="en-US" sz="2400" b="1" i="1" dirty="0" err="1"/>
              <a:t>Mojsa</a:t>
            </a:r>
            <a:r>
              <a:rPr lang="en-US" sz="2400" b="1" i="1" dirty="0"/>
              <a:t>- </a:t>
            </a:r>
            <a:r>
              <a:rPr lang="en-US" sz="2400" b="1" i="1" dirty="0" err="1"/>
              <a:t>Kaja</a:t>
            </a:r>
            <a:r>
              <a:rPr lang="en-US" sz="2400" b="1" i="1" dirty="0"/>
              <a:t> et al., 2015 ).</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60</a:t>
            </a:fld>
            <a:endParaRPr lang="fr-BE"/>
          </a:p>
        </p:txBody>
      </p:sp>
    </p:spTree>
    <p:extLst>
      <p:ext uri="{BB962C8B-B14F-4D97-AF65-F5344CB8AC3E}">
        <p14:creationId xmlns:p14="http://schemas.microsoft.com/office/powerpoint/2010/main" val="1710555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organization: in particular the organizational structure (horizontal-vertical), the way in which tasks are distributed, the work procedures, the management tools, the management style, the general policies carried out in the company;</a:t>
            </a:r>
          </a:p>
          <a:p>
            <a:r>
              <a:rPr lang="en-US" dirty="0"/>
              <a:t>- the content of the work: the task of the worker as such: the complexity and the variation of the tasks, the emotional demands (relation with the public, contact with the suffering, having to hide his emotions, etc.), the mental load, the physical burden, the clarity of</a:t>
            </a:r>
          </a:p>
          <a:p>
            <a:r>
              <a:rPr lang="en-US" dirty="0"/>
              <a:t>tasks;</a:t>
            </a:r>
          </a:p>
        </p:txBody>
      </p:sp>
      <p:sp>
        <p:nvSpPr>
          <p:cNvPr id="4" name="Slide Number Placeholder 3"/>
          <p:cNvSpPr>
            <a:spLocks noGrp="1"/>
          </p:cNvSpPr>
          <p:nvPr>
            <p:ph type="sldNum" sz="quarter" idx="5"/>
          </p:nvPr>
        </p:nvSpPr>
        <p:spPr/>
        <p:txBody>
          <a:bodyPr/>
          <a:lstStyle/>
          <a:p>
            <a:fld id="{E1DFE748-367C-42CC-90AD-F2B6A9369F56}" type="slidenum">
              <a:rPr lang="fr-BE" smtClean="0"/>
              <a:t>61</a:t>
            </a:fld>
            <a:endParaRPr lang="fr-BE"/>
          </a:p>
        </p:txBody>
      </p:sp>
    </p:spTree>
    <p:extLst>
      <p:ext uri="{BB962C8B-B14F-4D97-AF65-F5344CB8AC3E}">
        <p14:creationId xmlns:p14="http://schemas.microsoft.com/office/powerpoint/2010/main" val="679993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working conditions: the methods of execution of the employment relationship: the types of contracts and schedules (night work, shift work, atypical schedules, ...), learning opportunities, management careers, evaluation procedures;</a:t>
            </a:r>
          </a:p>
          <a:p>
            <a:r>
              <a:rPr lang="en-US" dirty="0"/>
              <a:t>- living conditions at work: the physical environment in which the work is performed: the layout of workplaces, work equipment, noise, lighting, used, working positions</a:t>
            </a:r>
            <a:endParaRPr lang="fr-BE" dirty="0"/>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62</a:t>
            </a:fld>
            <a:endParaRPr lang="fr-BE"/>
          </a:p>
        </p:txBody>
      </p:sp>
    </p:spTree>
    <p:extLst>
      <p:ext uri="{BB962C8B-B14F-4D97-AF65-F5344CB8AC3E}">
        <p14:creationId xmlns:p14="http://schemas.microsoft.com/office/powerpoint/2010/main" val="3674035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interpersonal relations at work: this brings together the internal relations (between the workers, with the direct leader, the hierarchical line, ...) but also the relations with the thirds, the possibilities of contact, the communication. We consider the quality of relations (cooperation, integration ...).</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63</a:t>
            </a:fld>
            <a:endParaRPr lang="fr-BE"/>
          </a:p>
        </p:txBody>
      </p:sp>
    </p:spTree>
    <p:extLst>
      <p:ext uri="{BB962C8B-B14F-4D97-AF65-F5344CB8AC3E}">
        <p14:creationId xmlns:p14="http://schemas.microsoft.com/office/powerpoint/2010/main" val="2514529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interpersonal, for example social support. The social support of an individual is conditioned by the quality of interpersonal relationships with colleagues and superiors, by the solidarity and trust existing between people, by their competence and availability, by the recognition of their work, but also the existence of groups or spaces for discussion and regulation for workers;</a:t>
            </a:r>
          </a:p>
          <a:p>
            <a:r>
              <a:rPr lang="en-US" dirty="0"/>
              <a:t>- related to tasks (workload (perceived), control, feedback, variety of tasks, use of skills, resources available);</a:t>
            </a:r>
          </a:p>
          <a:p>
            <a:r>
              <a:rPr lang="en-US" dirty="0"/>
              <a:t>- related to growth (</a:t>
            </a:r>
            <a:r>
              <a:rPr lang="en-US" dirty="0" err="1"/>
              <a:t>eg</a:t>
            </a:r>
            <a:r>
              <a:rPr lang="en-US" dirty="0"/>
              <a:t> career opportunities). In particular, it is important to ensure fair recognition of the work. Burnout is linked to a strong imbalance between the constraints and resources of the individual. The worker should not have the</a:t>
            </a:r>
          </a:p>
          <a:p>
            <a:r>
              <a:rPr lang="en-US" dirty="0"/>
              <a:t>feeling of a lack of reciprocity between what he invests in his professional activity and what he receives in return, especially in terms of recognition, and particularly in relation to what his colleagues give and receive in return. It is therefore necessary to be transparent and fair in everyone's recognition processes;</a:t>
            </a:r>
          </a:p>
          <a:p>
            <a:r>
              <a:rPr lang="en-US" dirty="0"/>
              <a:t>- related to the organization (for example, possibilities of participation: the worker must be able to participate in decision-making, his opinion must be able to be listened to and taken into account.</a:t>
            </a:r>
            <a:endParaRPr lang="fr-BE" dirty="0"/>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64</a:t>
            </a:fld>
            <a:endParaRPr lang="fr-BE"/>
          </a:p>
        </p:txBody>
      </p:sp>
    </p:spTree>
    <p:extLst>
      <p:ext uri="{BB962C8B-B14F-4D97-AF65-F5344CB8AC3E}">
        <p14:creationId xmlns:p14="http://schemas.microsoft.com/office/powerpoint/2010/main" val="3067453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Primary interventions aim to reduce risk factors in order to prevent the development of burnout.</a:t>
            </a:r>
          </a:p>
          <a:p>
            <a:r>
              <a:rPr lang="en-US" dirty="0"/>
              <a:t>2) Secondary interventions target a group of workers who are showing the first signs of suffering and who have a high probability of developing a burnout. We also talk about maintaining employment.</a:t>
            </a:r>
          </a:p>
          <a:p>
            <a:r>
              <a:rPr lang="en-US" dirty="0"/>
              <a:t>3) Tertiary interventions target workers who are already suffering from burnout. These interventions are often associated with the need to set up support for the return to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FE748-367C-42CC-90AD-F2B6A9369F56}"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090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66</a:t>
            </a:fld>
            <a:endParaRPr lang="fr-BE"/>
          </a:p>
        </p:txBody>
      </p:sp>
    </p:spTree>
    <p:extLst>
      <p:ext uri="{BB962C8B-B14F-4D97-AF65-F5344CB8AC3E}">
        <p14:creationId xmlns:p14="http://schemas.microsoft.com/office/powerpoint/2010/main" val="174919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This exhaustion can also have an </a:t>
            </a:r>
            <a:r>
              <a:rPr lang="en-US" sz="1200" b="1" i="1" dirty="0"/>
              <a:t>impact on the control of one's emotions </a:t>
            </a:r>
            <a:r>
              <a:rPr lang="en-US" sz="1200" i="1" dirty="0"/>
              <a:t>(irritability, anger, crying ...) </a:t>
            </a:r>
            <a:r>
              <a:rPr lang="en-US" sz="1200" b="1" i="1" dirty="0"/>
              <a:t>and one's cognitions </a:t>
            </a:r>
            <a:r>
              <a:rPr lang="en-US" sz="1200" i="1" dirty="0"/>
              <a:t>(attention, memory, concentration) and can in turn cause </a:t>
            </a:r>
            <a:r>
              <a:rPr lang="en-US" sz="1200" b="1" i="1" dirty="0"/>
              <a:t>changes in behaviors and attitudes</a:t>
            </a:r>
            <a:r>
              <a:rPr lang="en-US" sz="1200" i="1" dirty="0"/>
              <a:t>. The person </a:t>
            </a:r>
            <a:r>
              <a:rPr lang="en-US" sz="1200" b="1" i="1" dirty="0"/>
              <a:t>stands out and becomes cynical </a:t>
            </a:r>
            <a:r>
              <a:rPr lang="en-US" sz="1200" i="1" dirty="0"/>
              <a:t>(mental distancing). It would actually be an (ineffective) accommodation to the demands that the person no longer faces. </a:t>
            </a:r>
            <a:r>
              <a:rPr lang="en-US" sz="1200" b="1" i="1" u="sng" dirty="0"/>
              <a:t>Gradually</a:t>
            </a:r>
            <a:r>
              <a:rPr lang="en-US" sz="1200" b="1" i="1" dirty="0"/>
              <a:t>, she disengages from her work, decreases her investment and puts her entourage at a distance, or even develops pejorative conceptions about the people with whom she works. </a:t>
            </a:r>
            <a:r>
              <a:rPr lang="en-US" sz="1200" i="1" dirty="0"/>
              <a:t>This results in a </a:t>
            </a:r>
            <a:r>
              <a:rPr lang="en-US" sz="1200" b="1" i="1" dirty="0"/>
              <a:t>feeling of professional inefficiency</a:t>
            </a:r>
            <a:r>
              <a:rPr lang="en-US" sz="1200" i="1" dirty="0"/>
              <a:t> (decreased work performance, low self-esteem, the person does not feel more effective in his work).</a:t>
            </a:r>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6</a:t>
            </a:fld>
            <a:endParaRPr lang="fr-BE"/>
          </a:p>
        </p:txBody>
      </p:sp>
    </p:spTree>
    <p:extLst>
      <p:ext uri="{BB962C8B-B14F-4D97-AF65-F5344CB8AC3E}">
        <p14:creationId xmlns:p14="http://schemas.microsoft.com/office/powerpoint/2010/main" val="102928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67</a:t>
            </a:fld>
            <a:endParaRPr lang="fr-BE"/>
          </a:p>
        </p:txBody>
      </p:sp>
    </p:spTree>
    <p:extLst>
      <p:ext uri="{BB962C8B-B14F-4D97-AF65-F5344CB8AC3E}">
        <p14:creationId xmlns:p14="http://schemas.microsoft.com/office/powerpoint/2010/main" val="508715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Burnout should be seen as an alarm that stops a lifestyle that is not sustainable. We must therefore act on the personal and professional spheres of the individual, and allow him successively, rest, rebuild, think and find the desire to work, and finally return to work.</a:t>
            </a:r>
          </a:p>
          <a:p>
            <a:r>
              <a:rPr lang="en-US" dirty="0"/>
              <a:t>The actions implemented must in any case concern both the worker and his work environment, so that the same causes do not reproduce the same effects (possibly also for other workers). The person could recover his functioning and participate in his social roles on average in 3 months. This duration is obviously indicative, as it can vary greatly from one individual to another. Depending on the person and the condition (including fatigue) in which she was initially, more time may be required.</a:t>
            </a:r>
          </a:p>
          <a:p>
            <a:endParaRPr lang="en-US" dirty="0"/>
          </a:p>
          <a:p>
            <a:r>
              <a:rPr lang="en-US" b="1" dirty="0"/>
              <a:t>If incapacity for work may nevertheless be necessary to avoid risk, it is in any case useless to be unable to work without support. The process should be accompanied at least every three weeks, and appropriate interventions should be carried out in a timely manner. The therapy must be activating, aiming for solutions and be directed to recovery of functioning. The treatment also requires an active involvement of the person in the process, as well as his environment.</a:t>
            </a:r>
          </a:p>
          <a:p>
            <a:endParaRPr lang="en-US" b="1" dirty="0"/>
          </a:p>
        </p:txBody>
      </p:sp>
      <p:sp>
        <p:nvSpPr>
          <p:cNvPr id="4" name="Slide Number Placeholder 3"/>
          <p:cNvSpPr>
            <a:spLocks noGrp="1"/>
          </p:cNvSpPr>
          <p:nvPr>
            <p:ph type="sldNum" sz="quarter" idx="5"/>
          </p:nvPr>
        </p:nvSpPr>
        <p:spPr/>
        <p:txBody>
          <a:bodyPr/>
          <a:lstStyle/>
          <a:p>
            <a:fld id="{E1DFE748-367C-42CC-90AD-F2B6A9369F56}" type="slidenum">
              <a:rPr lang="fr-BE" smtClean="0"/>
              <a:t>68</a:t>
            </a:fld>
            <a:endParaRPr lang="fr-BE"/>
          </a:p>
        </p:txBody>
      </p:sp>
    </p:spTree>
    <p:extLst>
      <p:ext uri="{BB962C8B-B14F-4D97-AF65-F5344CB8AC3E}">
        <p14:creationId xmlns:p14="http://schemas.microsoft.com/office/powerpoint/2010/main" val="914530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support must be provided by a trained health professional, that is to say, who has clinical expertise coupled with knowledge of the workplace and psychodiagnosis, independent of the employer or control bodies. </a:t>
            </a:r>
            <a:r>
              <a:rPr lang="en-US" dirty="0"/>
              <a:t>We must also pay attention to the intervention modules that are</a:t>
            </a:r>
          </a:p>
          <a:p>
            <a:r>
              <a:rPr lang="en-US" dirty="0"/>
              <a:t>develop within the professional environment (</a:t>
            </a:r>
            <a:r>
              <a:rPr lang="en-US" dirty="0" err="1"/>
              <a:t>eg</a:t>
            </a:r>
            <a:r>
              <a:rPr lang="en-US" dirty="0"/>
              <a:t> prevention services). These structures, as well as the occupational physicians, do not have the task of carrying out diagnostic and / or therapeutic work,</a:t>
            </a:r>
            <a:endParaRPr lang="fr-BE" b="1" dirty="0"/>
          </a:p>
          <a:p>
            <a:endParaRPr lang="en-US" dirty="0"/>
          </a:p>
          <a:p>
            <a:r>
              <a:rPr lang="en-US" dirty="0"/>
              <a:t>The first step is the phase of the crisis. Understanding and acceptance are the first conditions to go further. We must indeed be able to identify and accept the different feelings (anxiety, anger, guilt, shame, failure, fear ...) that we feels, to be able to manage them. This phase can take a minimum of 1 to 3 weeks, during which periods of rest must alternate with periods of activity. Explain, offer perspective, explain complaints, advise on the daily structure. Help must be short, fast and direct.</a:t>
            </a:r>
          </a:p>
          <a:p>
            <a:endParaRPr lang="en-US" dirty="0"/>
          </a:p>
          <a:p>
            <a:r>
              <a:rPr lang="en-US" dirty="0"/>
              <a:t>Thee second phase is that of problems and solutions (on average, 3 to 6 weeks). During this phase you have to stimulate the person to leave his individual position and have a more global vision, to find solutions for the factors that contributed to the appearance of burnout. The goal is to match the person's resources with the demands of the job. The person must be allowed to identify the strengths, resources and weaknesses of the profession. We can also identify what we expect from our work, what it means and how important it is, and how we can meet those expectations, including the amount of work needed and the stress that one feels able to handle. Unmet or unrealistic expectations play an important role in burnout. It is therefore important to understand the aspects of the work that are not compatible with the worker's goals, aspirations or personality.</a:t>
            </a:r>
          </a:p>
          <a:p>
            <a:r>
              <a:rPr lang="en-US" dirty="0"/>
              <a:t>We can then develop more constructive adaptation models, and explore other professional perspectives.</a:t>
            </a:r>
          </a:p>
          <a:p>
            <a:r>
              <a:rPr lang="en-US" dirty="0"/>
              <a:t>The intervention therefore focuses on matching the performance requirement with the available resources, on the correction of dysfunctional attitudes and behaviors, as well as on the ability to lead a way of life corresponding to the values ​​and objectives. crucial for personal identity.</a:t>
            </a:r>
          </a:p>
          <a:p>
            <a:endParaRPr lang="en-US" dirty="0"/>
          </a:p>
          <a:p>
            <a:r>
              <a:rPr lang="en-US" dirty="0"/>
              <a:t>The third phase is that of the application of the solutions (on average, 3 to 6 weeks). In the application phase, the person is stimulated to apply the solutions found in his daily situation (work, private, social) to better meet his needs. We will put in place actions to reduce the sources of stress that have been identified and help the worker to find a way to respond to the conditions responsible for burnout. It is the person himself who has to develop a scheme with his personal and social activities, including work. Balance must be found between time spent at work versus home time.</a:t>
            </a:r>
          </a:p>
          <a:p>
            <a:endParaRPr lang="en-US" dirty="0"/>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69</a:t>
            </a:fld>
            <a:endParaRPr lang="fr-BE"/>
          </a:p>
        </p:txBody>
      </p:sp>
    </p:spTree>
    <p:extLst>
      <p:ext uri="{BB962C8B-B14F-4D97-AF65-F5344CB8AC3E}">
        <p14:creationId xmlns:p14="http://schemas.microsoft.com/office/powerpoint/2010/main" val="460152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return to work must therefore be prepared with the person and his personal and professional environment (employer, human resources, direct manager, colleagues and occupational medicine), and </a:t>
            </a:r>
            <a:r>
              <a:rPr lang="en-US" dirty="0" err="1"/>
              <a:t>enn</a:t>
            </a:r>
            <a:r>
              <a:rPr lang="en-US" dirty="0"/>
              <a:t> guaranteeing a space and a secure intermediate time that allow the individual to rebuild a professional identity. In particular, it is necessary to be able to ensure the benevolence of the working environment.</a:t>
            </a:r>
          </a:p>
          <a:p>
            <a:endParaRPr lang="en-US" dirty="0"/>
          </a:p>
          <a:p>
            <a:r>
              <a:rPr lang="en-US" dirty="0"/>
              <a:t>A close collaboration between health professionals (doctor, psychiatrist, psychologist) and the professional environment (occupational physician, medical adviser, prevention counselor psychosocial aspects ...) must therefore be put in place as quickly as possible. Professionals must also know the limits of their field of expertise and know when it becomes necessary to involve other professionals. The health professional who intervenes must therefore have contact with the workplace and be able to exert a concrete influence over it. He must assist the person in an interview with the employer and discuss the gradual reintegration and the required adjustments to the work. workplace.</a:t>
            </a:r>
          </a:p>
          <a:p>
            <a:endParaRPr lang="en-US" dirty="0"/>
          </a:p>
          <a:p>
            <a:r>
              <a:rPr lang="en-US" dirty="0"/>
              <a:t>It is also not recommended to change jobs too early, at the risk of reinforcing the feeling of failure and starting on a bad footing in a new environment. Instead, we must first try to identify the problems in the current job and to take action in the face of sources of stress.</a:t>
            </a:r>
          </a:p>
          <a:p>
            <a:r>
              <a:rPr lang="en-US" dirty="0"/>
              <a:t>If all attempts to eliminate sources of stress or to change the workplace have failed then it is necessary to think carefully, for example by realistically defining the appropriate employment for the person</a:t>
            </a:r>
          </a:p>
          <a:p>
            <a:r>
              <a:rPr lang="en-US" dirty="0"/>
              <a:t>The exchange of information must always be done with the agreement of the person: it is of course in this context must respect the medical confidentiality and confidentiality of medical and individual data. Ideally, this consultation is done among the professionals who come within the framework of the royal decree regulating the health professions in order to guarantee the respect of the shared secret.</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70</a:t>
            </a:fld>
            <a:endParaRPr lang="fr-BE"/>
          </a:p>
        </p:txBody>
      </p:sp>
    </p:spTree>
    <p:extLst>
      <p:ext uri="{BB962C8B-B14F-4D97-AF65-F5344CB8AC3E}">
        <p14:creationId xmlns:p14="http://schemas.microsoft.com/office/powerpoint/2010/main" val="1989345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71</a:t>
            </a:fld>
            <a:endParaRPr lang="fr-BE"/>
          </a:p>
        </p:txBody>
      </p:sp>
    </p:spTree>
    <p:extLst>
      <p:ext uri="{BB962C8B-B14F-4D97-AF65-F5344CB8AC3E}">
        <p14:creationId xmlns:p14="http://schemas.microsoft.com/office/powerpoint/2010/main" val="340202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4 main stages that lead to burnout:</a:t>
            </a:r>
          </a:p>
          <a:p>
            <a:pPr marL="514350" indent="-514350">
              <a:buFont typeface="+mj-lt"/>
              <a:buAutoNum type="arabicParenR"/>
            </a:pPr>
            <a:r>
              <a:rPr lang="en-US" b="1" dirty="0"/>
              <a:t>An idealistic enthusiasm for work</a:t>
            </a:r>
            <a:r>
              <a:rPr lang="en-US" dirty="0"/>
              <a:t>: Work is perceived as a privileged means of accomplishment (</a:t>
            </a:r>
            <a:r>
              <a:rPr lang="en-US" dirty="0" err="1"/>
              <a:t>Delbrouck</a:t>
            </a:r>
            <a:r>
              <a:rPr lang="en-US" dirty="0"/>
              <a:t>, </a:t>
            </a:r>
            <a:r>
              <a:rPr lang="en-US" dirty="0" err="1"/>
              <a:t>Vénara</a:t>
            </a:r>
            <a:r>
              <a:rPr lang="en-US" dirty="0"/>
              <a:t>, Goulet and Ladouceur, 2011). Which gives the worker a lot of energy (Social Affairs Commission, 2017).</a:t>
            </a:r>
          </a:p>
          <a:p>
            <a:r>
              <a:rPr lang="en-US" dirty="0"/>
              <a:t>2) A crack in the ideal: Faced with the contradictions present in the professional circles (conflict of values, moral dilemmas), the doubt as to the veracity of the ideal settles (</a:t>
            </a:r>
            <a:r>
              <a:rPr lang="en-US" dirty="0" err="1"/>
              <a:t>Périlleux</a:t>
            </a:r>
            <a:r>
              <a:rPr lang="en-US" dirty="0"/>
              <a:t> and </a:t>
            </a:r>
            <a:r>
              <a:rPr lang="en-US" dirty="0" err="1"/>
              <a:t>Vendramin</a:t>
            </a:r>
            <a:r>
              <a:rPr lang="en-US" dirty="0"/>
              <a:t>, 2017). But the end of idealization is distressing (</a:t>
            </a:r>
            <a:r>
              <a:rPr lang="en-US" dirty="0" err="1"/>
              <a:t>Daloz</a:t>
            </a:r>
            <a:r>
              <a:rPr lang="en-US" dirty="0"/>
              <a:t>, 2007). To no longer think about it the worker is involved in an excessive work rate (</a:t>
            </a:r>
            <a:r>
              <a:rPr lang="en-US" dirty="0" err="1"/>
              <a:t>Périlleux</a:t>
            </a:r>
            <a:r>
              <a:rPr lang="en-US" dirty="0"/>
              <a:t> and </a:t>
            </a:r>
            <a:r>
              <a:rPr lang="en-US" dirty="0" err="1"/>
              <a:t>Vendramin</a:t>
            </a:r>
            <a:r>
              <a:rPr lang="en-US" dirty="0"/>
              <a:t>, 2017).</a:t>
            </a:r>
          </a:p>
          <a:p>
            <a:r>
              <a:rPr lang="en-US" dirty="0"/>
              <a:t>3) A protective withdrawal: In the face of ideals that are becoming fragile, the worker feels a growing need to protect himself. He prefers to become cynical. The detachment allows to hold for a time, automating and anesthetizing the thought and the feelings (</a:t>
            </a:r>
            <a:r>
              <a:rPr lang="en-US" dirty="0" err="1"/>
              <a:t>Perilleux</a:t>
            </a:r>
            <a:r>
              <a:rPr lang="en-US" dirty="0"/>
              <a:t> and </a:t>
            </a:r>
            <a:r>
              <a:rPr lang="en-US" dirty="0" err="1"/>
              <a:t>Vendramin</a:t>
            </a:r>
            <a:r>
              <a:rPr lang="en-US" dirty="0"/>
              <a:t>, 2017). The attacks are generalized to the private life (</a:t>
            </a:r>
            <a:r>
              <a:rPr lang="en-US" dirty="0" err="1"/>
              <a:t>Daloz</a:t>
            </a:r>
            <a:r>
              <a:rPr lang="en-US" dirty="0"/>
              <a:t>, </a:t>
            </a:r>
            <a:r>
              <a:rPr lang="en-US" dirty="0" err="1"/>
              <a:t>Balas</a:t>
            </a:r>
            <a:r>
              <a:rPr lang="en-US" dirty="0"/>
              <a:t> &amp; </a:t>
            </a:r>
            <a:r>
              <a:rPr lang="en-US" dirty="0" err="1"/>
              <a:t>Bénony</a:t>
            </a:r>
            <a:r>
              <a:rPr lang="en-US" dirty="0"/>
              <a:t>, 2007).</a:t>
            </a:r>
          </a:p>
          <a:p>
            <a:r>
              <a:rPr lang="en-US" dirty="0"/>
              <a:t>4) Burnout: If the situation persists, the ideal of a fulfilling job disappears completely (</a:t>
            </a:r>
            <a:r>
              <a:rPr lang="en-US" dirty="0" err="1"/>
              <a:t>Daloz</a:t>
            </a:r>
            <a:r>
              <a:rPr lang="en-US" dirty="0"/>
              <a:t>, 2007). A critical episode often marks the transition to proven burnout (</a:t>
            </a:r>
            <a:r>
              <a:rPr lang="en-US" dirty="0" err="1"/>
              <a:t>Périlleux</a:t>
            </a:r>
            <a:r>
              <a:rPr lang="en-US" dirty="0"/>
              <a:t> and </a:t>
            </a:r>
            <a:r>
              <a:rPr lang="en-US" dirty="0" err="1"/>
              <a:t>Vendramin</a:t>
            </a:r>
            <a:r>
              <a:rPr lang="en-US" dirty="0"/>
              <a:t>, 2007).</a:t>
            </a:r>
            <a:endParaRPr lang="fr-BE" dirty="0"/>
          </a:p>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7</a:t>
            </a:fld>
            <a:endParaRPr lang="fr-BE"/>
          </a:p>
        </p:txBody>
      </p:sp>
    </p:spTree>
    <p:extLst>
      <p:ext uri="{BB962C8B-B14F-4D97-AF65-F5344CB8AC3E}">
        <p14:creationId xmlns:p14="http://schemas.microsoft.com/office/powerpoint/2010/main" val="279807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1) </a:t>
            </a:r>
            <a:r>
              <a:rPr lang="fr-BE" dirty="0" err="1"/>
              <a:t>Resist</a:t>
            </a:r>
            <a:r>
              <a:rPr lang="fr-BE" dirty="0"/>
              <a:t> </a:t>
            </a:r>
            <a:r>
              <a:rPr lang="fr-BE" dirty="0" err="1"/>
              <a:t>emotionally</a:t>
            </a:r>
            <a:r>
              <a:rPr lang="fr-BE" dirty="0"/>
              <a:t> (protection </a:t>
            </a:r>
            <a:r>
              <a:rPr lang="fr-BE" dirty="0" err="1"/>
              <a:t>against</a:t>
            </a:r>
            <a:r>
              <a:rPr lang="fr-BE" dirty="0"/>
              <a:t> </a:t>
            </a:r>
            <a:r>
              <a:rPr lang="fr-BE" dirty="0" err="1"/>
              <a:t>negative</a:t>
            </a:r>
            <a:r>
              <a:rPr lang="fr-BE" dirty="0"/>
              <a:t> affects) </a:t>
            </a:r>
            <a:r>
              <a:rPr lang="fr-BE" dirty="0">
                <a:sym typeface="Wingdings" panose="05000000000000000000" pitchFamily="2" charset="2"/>
              </a:rPr>
              <a:t> if </a:t>
            </a:r>
            <a:r>
              <a:rPr lang="fr-BE" dirty="0" err="1">
                <a:sym typeface="Wingdings" panose="05000000000000000000" pitchFamily="2" charset="2"/>
              </a:rPr>
              <a:t>repetition</a:t>
            </a:r>
            <a:r>
              <a:rPr lang="fr-BE" dirty="0">
                <a:sym typeface="Wingdings" panose="05000000000000000000" pitchFamily="2" charset="2"/>
              </a:rPr>
              <a:t>  protection </a:t>
            </a:r>
            <a:r>
              <a:rPr lang="fr-BE" dirty="0" err="1">
                <a:sym typeface="Wingdings" panose="05000000000000000000" pitchFamily="2" charset="2"/>
              </a:rPr>
              <a:t>also</a:t>
            </a:r>
            <a:r>
              <a:rPr lang="fr-BE" dirty="0">
                <a:sym typeface="Wingdings" panose="05000000000000000000" pitchFamily="2" charset="2"/>
              </a:rPr>
              <a:t> </a:t>
            </a:r>
            <a:r>
              <a:rPr lang="fr-BE" dirty="0" err="1">
                <a:sym typeface="Wingdings" panose="05000000000000000000" pitchFamily="2" charset="2"/>
              </a:rPr>
              <a:t>against</a:t>
            </a:r>
            <a:r>
              <a:rPr lang="fr-BE" dirty="0">
                <a:sym typeface="Wingdings" panose="05000000000000000000" pitchFamily="2" charset="2"/>
              </a:rPr>
              <a:t> positive affects  </a:t>
            </a:r>
            <a:r>
              <a:rPr lang="en-US" dirty="0">
                <a:sym typeface="Wingdings" panose="05000000000000000000" pitchFamily="2" charset="2"/>
              </a:rPr>
              <a:t>progressive depletion of emotional resources</a:t>
            </a:r>
          </a:p>
          <a:p>
            <a:r>
              <a:rPr lang="en-US" dirty="0">
                <a:sym typeface="Wingdings" panose="05000000000000000000" pitchFamily="2" charset="2"/>
              </a:rPr>
              <a:t>2) A response  less involved  to worry without getting involved (empathy and non compassion)  leave your apron at the cloakroom when you have finished working</a:t>
            </a:r>
          </a:p>
          <a:p>
            <a:r>
              <a:rPr lang="en-US" dirty="0">
                <a:sym typeface="Wingdings" panose="05000000000000000000" pitchFamily="2" charset="2"/>
              </a:rPr>
              <a:t>Put distance with the others + set limits</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10</a:t>
            </a:fld>
            <a:endParaRPr lang="fr-BE"/>
          </a:p>
        </p:txBody>
      </p:sp>
    </p:spTree>
    <p:extLst>
      <p:ext uri="{BB962C8B-B14F-4D97-AF65-F5344CB8AC3E}">
        <p14:creationId xmlns:p14="http://schemas.microsoft.com/office/powerpoint/2010/main" val="94748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1) </a:t>
            </a:r>
            <a:r>
              <a:rPr lang="fr-BE" dirty="0" err="1"/>
              <a:t>Resist</a:t>
            </a:r>
            <a:r>
              <a:rPr lang="fr-BE" dirty="0"/>
              <a:t> </a:t>
            </a:r>
            <a:r>
              <a:rPr lang="fr-BE" dirty="0" err="1"/>
              <a:t>emotionally</a:t>
            </a:r>
            <a:r>
              <a:rPr lang="fr-BE" dirty="0"/>
              <a:t> (protection </a:t>
            </a:r>
            <a:r>
              <a:rPr lang="fr-BE" dirty="0" err="1"/>
              <a:t>against</a:t>
            </a:r>
            <a:r>
              <a:rPr lang="fr-BE" dirty="0"/>
              <a:t> </a:t>
            </a:r>
            <a:r>
              <a:rPr lang="fr-BE" dirty="0" err="1"/>
              <a:t>negative</a:t>
            </a:r>
            <a:r>
              <a:rPr lang="fr-BE" dirty="0"/>
              <a:t> affects) </a:t>
            </a:r>
            <a:r>
              <a:rPr lang="fr-BE" dirty="0">
                <a:sym typeface="Wingdings" panose="05000000000000000000" pitchFamily="2" charset="2"/>
              </a:rPr>
              <a:t> if </a:t>
            </a:r>
            <a:r>
              <a:rPr lang="fr-BE" dirty="0" err="1">
                <a:sym typeface="Wingdings" panose="05000000000000000000" pitchFamily="2" charset="2"/>
              </a:rPr>
              <a:t>repetition</a:t>
            </a:r>
            <a:r>
              <a:rPr lang="fr-BE" dirty="0">
                <a:sym typeface="Wingdings" panose="05000000000000000000" pitchFamily="2" charset="2"/>
              </a:rPr>
              <a:t>  protection </a:t>
            </a:r>
            <a:r>
              <a:rPr lang="fr-BE" dirty="0" err="1">
                <a:sym typeface="Wingdings" panose="05000000000000000000" pitchFamily="2" charset="2"/>
              </a:rPr>
              <a:t>also</a:t>
            </a:r>
            <a:r>
              <a:rPr lang="fr-BE" dirty="0">
                <a:sym typeface="Wingdings" panose="05000000000000000000" pitchFamily="2" charset="2"/>
              </a:rPr>
              <a:t> </a:t>
            </a:r>
            <a:r>
              <a:rPr lang="fr-BE" dirty="0" err="1">
                <a:sym typeface="Wingdings" panose="05000000000000000000" pitchFamily="2" charset="2"/>
              </a:rPr>
              <a:t>against</a:t>
            </a:r>
            <a:r>
              <a:rPr lang="fr-BE" dirty="0">
                <a:sym typeface="Wingdings" panose="05000000000000000000" pitchFamily="2" charset="2"/>
              </a:rPr>
              <a:t> positive affects  </a:t>
            </a:r>
            <a:r>
              <a:rPr lang="en-US" dirty="0">
                <a:sym typeface="Wingdings" panose="05000000000000000000" pitchFamily="2" charset="2"/>
              </a:rPr>
              <a:t>progressive depletion of emotional resources</a:t>
            </a:r>
          </a:p>
          <a:p>
            <a:r>
              <a:rPr lang="en-US" dirty="0">
                <a:sym typeface="Wingdings" panose="05000000000000000000" pitchFamily="2" charset="2"/>
              </a:rPr>
              <a:t>2) A response  less involved  to worry without getting involved (empathy and non compassion)  leave your apron at the cloakroom when you have finished working</a:t>
            </a:r>
          </a:p>
          <a:p>
            <a:r>
              <a:rPr lang="en-US" dirty="0">
                <a:sym typeface="Wingdings" panose="05000000000000000000" pitchFamily="2" charset="2"/>
              </a:rPr>
              <a:t>Put distance with the others + set limits</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11</a:t>
            </a:fld>
            <a:endParaRPr lang="fr-BE"/>
          </a:p>
        </p:txBody>
      </p:sp>
    </p:spTree>
    <p:extLst>
      <p:ext uri="{BB962C8B-B14F-4D97-AF65-F5344CB8AC3E}">
        <p14:creationId xmlns:p14="http://schemas.microsoft.com/office/powerpoint/2010/main" val="224050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exhaustion and other symptoms are not specific to this syndrome, it is not officially diagnosed in the medical reference classifications and has no established diagnostic tool; burnout is therefore a medical diagnosis of exclusion that must be made as part of a more complete assessment of the psychic and somatic functioning of the person. A thorough differential diagnosis of psychiatric (including depression and anxiety disorders), internal and neurological diseases must be established. This is to clarify primary physical or psychic pathologies on the one hand, but also to identify comorbid disorders occurring with burnout on the other hand.</a:t>
            </a:r>
          </a:p>
          <a:p>
            <a:endParaRPr lang="en-US" dirty="0"/>
          </a:p>
          <a:p>
            <a:r>
              <a:rPr lang="en-US" dirty="0"/>
              <a:t>Psychiatric pathologies (major depression, anxiety disorders) should be ruled out. These disorders may appear as burnout-related or independent diseases and may be misinterpreted as burnout. In the presence of a psychiatric secondary illness resulting from the development of a burnout, a pronounced exhaustion component can be observed most of the time.</a:t>
            </a:r>
          </a:p>
          <a:p>
            <a:endParaRPr lang="en-US" dirty="0"/>
          </a:p>
          <a:p>
            <a:r>
              <a:rPr lang="en-US" dirty="0"/>
              <a:t>It is also necessary to rule out organic pathologies that have symptoms similar to those of burnout, such as endocrine disorders (hypothyroidism), neurological, oncological, infectious (Lyme), sleep (apnea, etc.), cardiac. Burnout must also be distinguished from chronic fatigue syndrome and fibromyalgia. Finally, burnout should not be confused with addiction to workaholism and stress, since burnout is not synonymous with stress itself, even if prolonged exposure to stress can lead to burnout. burnout.</a:t>
            </a:r>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20</a:t>
            </a:fld>
            <a:endParaRPr lang="fr-BE"/>
          </a:p>
        </p:txBody>
      </p:sp>
    </p:spTree>
    <p:extLst>
      <p:ext uri="{BB962C8B-B14F-4D97-AF65-F5344CB8AC3E}">
        <p14:creationId xmlns:p14="http://schemas.microsoft.com/office/powerpoint/2010/main" val="409419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E1DFE748-367C-42CC-90AD-F2B6A9369F56}" type="slidenum">
              <a:rPr lang="fr-BE" smtClean="0"/>
              <a:t>22</a:t>
            </a:fld>
            <a:endParaRPr lang="fr-BE"/>
          </a:p>
        </p:txBody>
      </p:sp>
    </p:spTree>
    <p:extLst>
      <p:ext uri="{BB962C8B-B14F-4D97-AF65-F5344CB8AC3E}">
        <p14:creationId xmlns:p14="http://schemas.microsoft.com/office/powerpoint/2010/main" val="374204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D764-1844-4DDD-BB22-FC959A634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C598163B-61DC-43AB-A680-BA3E33F352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B7DD814C-16AA-4885-AE67-F290D202160C}"/>
              </a:ext>
            </a:extLst>
          </p:cNvPr>
          <p:cNvSpPr>
            <a:spLocks noGrp="1"/>
          </p:cNvSpPr>
          <p:nvPr>
            <p:ph type="dt" sz="half" idx="10"/>
          </p:nvPr>
        </p:nvSpPr>
        <p:spPr/>
        <p:txBody>
          <a:bodyPr/>
          <a:lstStyle>
            <a:lvl1pPr algn="ctr">
              <a:defRPr/>
            </a:lvl1pPr>
          </a:lstStyle>
          <a:p>
            <a:r>
              <a:rPr lang="fr-FR"/>
              <a:t>04/10/2019</a:t>
            </a:r>
            <a:endParaRPr lang="fr-BE" dirty="0"/>
          </a:p>
        </p:txBody>
      </p:sp>
      <p:sp>
        <p:nvSpPr>
          <p:cNvPr id="5" name="Footer Placeholder 4">
            <a:extLst>
              <a:ext uri="{FF2B5EF4-FFF2-40B4-BE49-F238E27FC236}">
                <a16:creationId xmlns:a16="http://schemas.microsoft.com/office/drawing/2014/main" id="{B7849E0F-849A-4CF3-84C4-2ECAB337E1ED}"/>
              </a:ext>
            </a:extLst>
          </p:cNvPr>
          <p:cNvSpPr>
            <a:spLocks noGrp="1"/>
          </p:cNvSpPr>
          <p:nvPr>
            <p:ph type="ftr" sz="quarter" idx="11"/>
          </p:nvPr>
        </p:nvSpPr>
        <p:spPr/>
        <p:txBody>
          <a:bodyPr/>
          <a:lstStyle/>
          <a:p>
            <a:r>
              <a:rPr lang="fr-BE" dirty="0"/>
              <a:t>Royal </a:t>
            </a:r>
            <a:r>
              <a:rPr lang="fr-BE" dirty="0" err="1"/>
              <a:t>Military</a:t>
            </a:r>
            <a:r>
              <a:rPr lang="fr-BE" dirty="0"/>
              <a:t> </a:t>
            </a:r>
            <a:r>
              <a:rPr lang="fr-BE" dirty="0" err="1"/>
              <a:t>Academy</a:t>
            </a:r>
            <a:endParaRPr lang="fr-BE" dirty="0"/>
          </a:p>
        </p:txBody>
      </p:sp>
      <p:sp>
        <p:nvSpPr>
          <p:cNvPr id="6" name="Slide Number Placeholder 5">
            <a:extLst>
              <a:ext uri="{FF2B5EF4-FFF2-40B4-BE49-F238E27FC236}">
                <a16:creationId xmlns:a16="http://schemas.microsoft.com/office/drawing/2014/main" id="{4896921C-62E3-451C-8551-7D27389D9378}"/>
              </a:ext>
            </a:extLst>
          </p:cNvPr>
          <p:cNvSpPr>
            <a:spLocks noGrp="1"/>
          </p:cNvSpPr>
          <p:nvPr>
            <p:ph type="sldNum" sz="quarter" idx="12"/>
          </p:nvPr>
        </p:nvSpPr>
        <p:spPr/>
        <p:txBody>
          <a:bodyPr/>
          <a:lstStyle/>
          <a:p>
            <a:fld id="{98D40174-5625-4DBA-A5E0-6FE66882F67C}" type="slidenum">
              <a:rPr lang="fr-BE" smtClean="0"/>
              <a:t>‹#›</a:t>
            </a:fld>
            <a:endParaRPr lang="fr-BE" dirty="0"/>
          </a:p>
        </p:txBody>
      </p:sp>
    </p:spTree>
    <p:extLst>
      <p:ext uri="{BB962C8B-B14F-4D97-AF65-F5344CB8AC3E}">
        <p14:creationId xmlns:p14="http://schemas.microsoft.com/office/powerpoint/2010/main" val="392566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40C8-2023-4C90-895C-60CE83134834}"/>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409FF310-EC09-4B31-8EBC-D9AC05C9F4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D3B4B75-4731-41C9-AB90-BF96E480041D}"/>
              </a:ext>
            </a:extLst>
          </p:cNvPr>
          <p:cNvSpPr>
            <a:spLocks noGrp="1"/>
          </p:cNvSpPr>
          <p:nvPr>
            <p:ph type="dt" sz="half" idx="10"/>
          </p:nvPr>
        </p:nvSpPr>
        <p:spPr/>
        <p:txBody>
          <a:bodyPr/>
          <a:lstStyle/>
          <a:p>
            <a:r>
              <a:rPr lang="fr-FR"/>
              <a:t>04/10/2019</a:t>
            </a:r>
            <a:endParaRPr lang="fr-BE"/>
          </a:p>
        </p:txBody>
      </p:sp>
      <p:sp>
        <p:nvSpPr>
          <p:cNvPr id="5" name="Footer Placeholder 4">
            <a:extLst>
              <a:ext uri="{FF2B5EF4-FFF2-40B4-BE49-F238E27FC236}">
                <a16:creationId xmlns:a16="http://schemas.microsoft.com/office/drawing/2014/main" id="{4837104D-5C2E-4045-BF5D-DF48B7E6C15C}"/>
              </a:ext>
            </a:extLst>
          </p:cNvPr>
          <p:cNvSpPr>
            <a:spLocks noGrp="1"/>
          </p:cNvSpPr>
          <p:nvPr>
            <p:ph type="ftr" sz="quarter" idx="11"/>
          </p:nvPr>
        </p:nvSpPr>
        <p:spPr/>
        <p:txBody>
          <a:bodyPr/>
          <a:lstStyle/>
          <a:p>
            <a:r>
              <a:rPr lang="fr-BE"/>
              <a:t>Royal Military Academy</a:t>
            </a:r>
          </a:p>
        </p:txBody>
      </p:sp>
      <p:sp>
        <p:nvSpPr>
          <p:cNvPr id="6" name="Slide Number Placeholder 5">
            <a:extLst>
              <a:ext uri="{FF2B5EF4-FFF2-40B4-BE49-F238E27FC236}">
                <a16:creationId xmlns:a16="http://schemas.microsoft.com/office/drawing/2014/main" id="{05707CDF-5BBC-4957-83FE-B8290CE8FD6B}"/>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60065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BE154-E579-45DE-9E4E-858F289409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1960017-4F19-44CE-AC84-5EA5233797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2785807C-5CB7-4942-B2F8-8224D182B6C9}"/>
              </a:ext>
            </a:extLst>
          </p:cNvPr>
          <p:cNvSpPr>
            <a:spLocks noGrp="1"/>
          </p:cNvSpPr>
          <p:nvPr>
            <p:ph type="dt" sz="half" idx="10"/>
          </p:nvPr>
        </p:nvSpPr>
        <p:spPr/>
        <p:txBody>
          <a:bodyPr/>
          <a:lstStyle/>
          <a:p>
            <a:r>
              <a:rPr lang="fr-FR"/>
              <a:t>04/10/2019</a:t>
            </a:r>
            <a:endParaRPr lang="fr-BE"/>
          </a:p>
        </p:txBody>
      </p:sp>
      <p:sp>
        <p:nvSpPr>
          <p:cNvPr id="5" name="Footer Placeholder 4">
            <a:extLst>
              <a:ext uri="{FF2B5EF4-FFF2-40B4-BE49-F238E27FC236}">
                <a16:creationId xmlns:a16="http://schemas.microsoft.com/office/drawing/2014/main" id="{20BBBA04-4E17-4099-A3F6-392B93AA0513}"/>
              </a:ext>
            </a:extLst>
          </p:cNvPr>
          <p:cNvSpPr>
            <a:spLocks noGrp="1"/>
          </p:cNvSpPr>
          <p:nvPr>
            <p:ph type="ftr" sz="quarter" idx="11"/>
          </p:nvPr>
        </p:nvSpPr>
        <p:spPr/>
        <p:txBody>
          <a:bodyPr/>
          <a:lstStyle/>
          <a:p>
            <a:r>
              <a:rPr lang="fr-BE"/>
              <a:t>Royal Military Academy</a:t>
            </a:r>
          </a:p>
        </p:txBody>
      </p:sp>
      <p:sp>
        <p:nvSpPr>
          <p:cNvPr id="6" name="Slide Number Placeholder 5">
            <a:extLst>
              <a:ext uri="{FF2B5EF4-FFF2-40B4-BE49-F238E27FC236}">
                <a16:creationId xmlns:a16="http://schemas.microsoft.com/office/drawing/2014/main" id="{01C238A4-C1D3-4A45-B3D4-AD65C2B50A95}"/>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25990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1E4E-3939-4B24-842C-FD4CE715A5F9}"/>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F3628FF6-335E-45A7-B1AD-F5DBEBC0C75F}"/>
              </a:ext>
            </a:extLst>
          </p:cNvPr>
          <p:cNvSpPr>
            <a:spLocks noGrp="1"/>
          </p:cNvSpPr>
          <p:nvPr>
            <p:ph type="dt" sz="half" idx="10"/>
          </p:nvPr>
        </p:nvSpPr>
        <p:spPr/>
        <p:txBody>
          <a:bodyPr/>
          <a:lstStyle/>
          <a:p>
            <a:pPr algn="ctr"/>
            <a:r>
              <a:rPr lang="fr-FR"/>
              <a:t>04/10/2019</a:t>
            </a:r>
            <a:endParaRPr lang="fr-BE" dirty="0"/>
          </a:p>
        </p:txBody>
      </p:sp>
      <p:sp>
        <p:nvSpPr>
          <p:cNvPr id="4" name="Footer Placeholder 3">
            <a:extLst>
              <a:ext uri="{FF2B5EF4-FFF2-40B4-BE49-F238E27FC236}">
                <a16:creationId xmlns:a16="http://schemas.microsoft.com/office/drawing/2014/main" id="{F15D4B98-A44B-4475-A5F2-5528178AEA0E}"/>
              </a:ext>
            </a:extLst>
          </p:cNvPr>
          <p:cNvSpPr>
            <a:spLocks noGrp="1"/>
          </p:cNvSpPr>
          <p:nvPr>
            <p:ph type="ftr" sz="quarter" idx="11"/>
          </p:nvPr>
        </p:nvSpPr>
        <p:spPr/>
        <p:txBody>
          <a:bodyPr/>
          <a:lstStyle/>
          <a:p>
            <a:r>
              <a:rPr lang="fr-BE"/>
              <a:t>Royal Military Academy</a:t>
            </a:r>
            <a:endParaRPr lang="fr-BE" dirty="0"/>
          </a:p>
        </p:txBody>
      </p:sp>
      <p:sp>
        <p:nvSpPr>
          <p:cNvPr id="5" name="Slide Number Placeholder 4">
            <a:extLst>
              <a:ext uri="{FF2B5EF4-FFF2-40B4-BE49-F238E27FC236}">
                <a16:creationId xmlns:a16="http://schemas.microsoft.com/office/drawing/2014/main" id="{7ADE9DEC-A17A-4FFD-91A5-349CAD831D7C}"/>
              </a:ext>
            </a:extLst>
          </p:cNvPr>
          <p:cNvSpPr>
            <a:spLocks noGrp="1"/>
          </p:cNvSpPr>
          <p:nvPr>
            <p:ph type="sldNum" sz="quarter" idx="12"/>
          </p:nvPr>
        </p:nvSpPr>
        <p:spPr/>
        <p:txBody>
          <a:bodyPr/>
          <a:lstStyle/>
          <a:p>
            <a:fld id="{98D40174-5625-4DBA-A5E0-6FE66882F67C}" type="slidenum">
              <a:rPr lang="fr-BE" smtClean="0"/>
              <a:t>‹#›</a:t>
            </a:fld>
            <a:endParaRPr lang="fr-BE" dirty="0"/>
          </a:p>
        </p:txBody>
      </p:sp>
    </p:spTree>
    <p:extLst>
      <p:ext uri="{BB962C8B-B14F-4D97-AF65-F5344CB8AC3E}">
        <p14:creationId xmlns:p14="http://schemas.microsoft.com/office/powerpoint/2010/main" val="327874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875-99C5-4BDC-B1A8-3E55C48AE4C4}"/>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C194A4BA-6DC1-4F7C-AAA3-C0E40322E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F3D9390-863A-4FD9-839C-356C2D057E56}"/>
              </a:ext>
            </a:extLst>
          </p:cNvPr>
          <p:cNvSpPr>
            <a:spLocks noGrp="1"/>
          </p:cNvSpPr>
          <p:nvPr>
            <p:ph type="dt" sz="half" idx="10"/>
          </p:nvPr>
        </p:nvSpPr>
        <p:spPr>
          <a:xfrm>
            <a:off x="838200" y="6356350"/>
            <a:ext cx="2743200" cy="365125"/>
          </a:xfrm>
        </p:spPr>
        <p:txBody>
          <a:bodyPr/>
          <a:lstStyle/>
          <a:p>
            <a:r>
              <a:rPr lang="fr-FR"/>
              <a:t>04/10/2019</a:t>
            </a:r>
            <a:endParaRPr lang="fr-BE" dirty="0"/>
          </a:p>
        </p:txBody>
      </p:sp>
      <p:sp>
        <p:nvSpPr>
          <p:cNvPr id="5" name="Footer Placeholder 4">
            <a:extLst>
              <a:ext uri="{FF2B5EF4-FFF2-40B4-BE49-F238E27FC236}">
                <a16:creationId xmlns:a16="http://schemas.microsoft.com/office/drawing/2014/main" id="{C10E8DF5-97F5-4A66-969C-4A24CCC0384E}"/>
              </a:ext>
            </a:extLst>
          </p:cNvPr>
          <p:cNvSpPr>
            <a:spLocks noGrp="1"/>
          </p:cNvSpPr>
          <p:nvPr>
            <p:ph type="ftr" sz="quarter" idx="11"/>
          </p:nvPr>
        </p:nvSpPr>
        <p:spPr/>
        <p:txBody>
          <a:bodyPr/>
          <a:lstStyle/>
          <a:p>
            <a:r>
              <a:rPr lang="fr-BE" dirty="0"/>
              <a:t>Royal </a:t>
            </a:r>
            <a:r>
              <a:rPr lang="fr-BE" dirty="0" err="1"/>
              <a:t>Military</a:t>
            </a:r>
            <a:r>
              <a:rPr lang="fr-BE" dirty="0"/>
              <a:t> </a:t>
            </a:r>
            <a:r>
              <a:rPr lang="fr-BE" dirty="0" err="1"/>
              <a:t>Academy</a:t>
            </a:r>
            <a:endParaRPr lang="fr-BE" dirty="0"/>
          </a:p>
        </p:txBody>
      </p:sp>
      <p:sp>
        <p:nvSpPr>
          <p:cNvPr id="6" name="Slide Number Placeholder 5">
            <a:extLst>
              <a:ext uri="{FF2B5EF4-FFF2-40B4-BE49-F238E27FC236}">
                <a16:creationId xmlns:a16="http://schemas.microsoft.com/office/drawing/2014/main" id="{37354EB3-BCCF-42CD-A2CB-14E333C18ED9}"/>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306575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0954-5ABA-4627-9178-B06D7BE1F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B55B6804-F0CA-4287-B660-2614F8179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196DA9-9058-4DCA-A0FE-6B1ACAE22B51}"/>
              </a:ext>
            </a:extLst>
          </p:cNvPr>
          <p:cNvSpPr>
            <a:spLocks noGrp="1"/>
          </p:cNvSpPr>
          <p:nvPr>
            <p:ph type="dt" sz="half" idx="10"/>
          </p:nvPr>
        </p:nvSpPr>
        <p:spPr/>
        <p:txBody>
          <a:bodyPr/>
          <a:lstStyle/>
          <a:p>
            <a:r>
              <a:rPr lang="fr-FR"/>
              <a:t>04/10/2019</a:t>
            </a:r>
            <a:endParaRPr lang="fr-BE"/>
          </a:p>
        </p:txBody>
      </p:sp>
      <p:sp>
        <p:nvSpPr>
          <p:cNvPr id="5" name="Footer Placeholder 4">
            <a:extLst>
              <a:ext uri="{FF2B5EF4-FFF2-40B4-BE49-F238E27FC236}">
                <a16:creationId xmlns:a16="http://schemas.microsoft.com/office/drawing/2014/main" id="{ED15019F-6C20-4FA5-A9A8-F67452FD3EAA}"/>
              </a:ext>
            </a:extLst>
          </p:cNvPr>
          <p:cNvSpPr>
            <a:spLocks noGrp="1"/>
          </p:cNvSpPr>
          <p:nvPr>
            <p:ph type="ftr" sz="quarter" idx="11"/>
          </p:nvPr>
        </p:nvSpPr>
        <p:spPr/>
        <p:txBody>
          <a:bodyPr/>
          <a:lstStyle/>
          <a:p>
            <a:r>
              <a:rPr lang="fr-BE"/>
              <a:t>Royal Military Academy</a:t>
            </a:r>
          </a:p>
        </p:txBody>
      </p:sp>
      <p:sp>
        <p:nvSpPr>
          <p:cNvPr id="6" name="Slide Number Placeholder 5">
            <a:extLst>
              <a:ext uri="{FF2B5EF4-FFF2-40B4-BE49-F238E27FC236}">
                <a16:creationId xmlns:a16="http://schemas.microsoft.com/office/drawing/2014/main" id="{7781B631-F429-4CC7-B809-D2F2B40AAF3B}"/>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220413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29AE-C673-4940-AEBF-5C9DA3546813}"/>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E5FD993B-68FD-4676-B480-8BE31E30B6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13F8B073-04A4-4843-AFA7-2B5C84FA4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A44891BC-6681-44BB-91D4-9F0D054C094A}"/>
              </a:ext>
            </a:extLst>
          </p:cNvPr>
          <p:cNvSpPr>
            <a:spLocks noGrp="1"/>
          </p:cNvSpPr>
          <p:nvPr>
            <p:ph type="dt" sz="half" idx="10"/>
          </p:nvPr>
        </p:nvSpPr>
        <p:spPr/>
        <p:txBody>
          <a:bodyPr/>
          <a:lstStyle/>
          <a:p>
            <a:r>
              <a:rPr lang="fr-FR"/>
              <a:t>04/10/2019</a:t>
            </a:r>
            <a:endParaRPr lang="fr-BE"/>
          </a:p>
        </p:txBody>
      </p:sp>
      <p:sp>
        <p:nvSpPr>
          <p:cNvPr id="6" name="Footer Placeholder 5">
            <a:extLst>
              <a:ext uri="{FF2B5EF4-FFF2-40B4-BE49-F238E27FC236}">
                <a16:creationId xmlns:a16="http://schemas.microsoft.com/office/drawing/2014/main" id="{8CD0145E-627B-4701-A2CB-6D0F54CDC264}"/>
              </a:ext>
            </a:extLst>
          </p:cNvPr>
          <p:cNvSpPr>
            <a:spLocks noGrp="1"/>
          </p:cNvSpPr>
          <p:nvPr>
            <p:ph type="ftr" sz="quarter" idx="11"/>
          </p:nvPr>
        </p:nvSpPr>
        <p:spPr/>
        <p:txBody>
          <a:bodyPr/>
          <a:lstStyle/>
          <a:p>
            <a:r>
              <a:rPr lang="fr-BE"/>
              <a:t>Royal Military Academy</a:t>
            </a:r>
          </a:p>
        </p:txBody>
      </p:sp>
      <p:sp>
        <p:nvSpPr>
          <p:cNvPr id="7" name="Slide Number Placeholder 6">
            <a:extLst>
              <a:ext uri="{FF2B5EF4-FFF2-40B4-BE49-F238E27FC236}">
                <a16:creationId xmlns:a16="http://schemas.microsoft.com/office/drawing/2014/main" id="{FBEEBC89-FFCB-4A93-A6AD-285F45BE2BFA}"/>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189927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7591-3FC0-4CD0-911D-E18A5FC4DF43}"/>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A3650949-970C-4719-BB28-0D180A66A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34DE8-546D-4DE3-91CB-D506B7EF16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F4DE55F5-B55F-403C-99E7-B54131CD9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4C7A9D-C2F7-4761-AF23-C7424F58CC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6286CA91-A433-4D85-A42A-C18274D2641C}"/>
              </a:ext>
            </a:extLst>
          </p:cNvPr>
          <p:cNvSpPr>
            <a:spLocks noGrp="1"/>
          </p:cNvSpPr>
          <p:nvPr>
            <p:ph type="dt" sz="half" idx="10"/>
          </p:nvPr>
        </p:nvSpPr>
        <p:spPr/>
        <p:txBody>
          <a:bodyPr/>
          <a:lstStyle/>
          <a:p>
            <a:r>
              <a:rPr lang="fr-FR"/>
              <a:t>04/10/2019</a:t>
            </a:r>
            <a:endParaRPr lang="fr-BE"/>
          </a:p>
        </p:txBody>
      </p:sp>
      <p:sp>
        <p:nvSpPr>
          <p:cNvPr id="8" name="Footer Placeholder 7">
            <a:extLst>
              <a:ext uri="{FF2B5EF4-FFF2-40B4-BE49-F238E27FC236}">
                <a16:creationId xmlns:a16="http://schemas.microsoft.com/office/drawing/2014/main" id="{4CA921B9-3608-41E7-A41C-98E51D9BC7A8}"/>
              </a:ext>
            </a:extLst>
          </p:cNvPr>
          <p:cNvSpPr>
            <a:spLocks noGrp="1"/>
          </p:cNvSpPr>
          <p:nvPr>
            <p:ph type="ftr" sz="quarter" idx="11"/>
          </p:nvPr>
        </p:nvSpPr>
        <p:spPr/>
        <p:txBody>
          <a:bodyPr/>
          <a:lstStyle/>
          <a:p>
            <a:r>
              <a:rPr lang="fr-BE"/>
              <a:t>Royal Military Academy</a:t>
            </a:r>
          </a:p>
        </p:txBody>
      </p:sp>
      <p:sp>
        <p:nvSpPr>
          <p:cNvPr id="9" name="Slide Number Placeholder 8">
            <a:extLst>
              <a:ext uri="{FF2B5EF4-FFF2-40B4-BE49-F238E27FC236}">
                <a16:creationId xmlns:a16="http://schemas.microsoft.com/office/drawing/2014/main" id="{D79FC08D-AF18-4876-AAD9-C53C6FC1384F}"/>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340087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85D1-63D4-4D3D-96F3-3CF5A9986127}"/>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85085ED6-B4EC-4248-B56F-F1F1296EF215}"/>
              </a:ext>
            </a:extLst>
          </p:cNvPr>
          <p:cNvSpPr>
            <a:spLocks noGrp="1"/>
          </p:cNvSpPr>
          <p:nvPr>
            <p:ph type="dt" sz="half" idx="10"/>
          </p:nvPr>
        </p:nvSpPr>
        <p:spPr/>
        <p:txBody>
          <a:bodyPr/>
          <a:lstStyle/>
          <a:p>
            <a:r>
              <a:rPr lang="fr-FR"/>
              <a:t>04/10/2019</a:t>
            </a:r>
            <a:endParaRPr lang="fr-BE"/>
          </a:p>
        </p:txBody>
      </p:sp>
      <p:sp>
        <p:nvSpPr>
          <p:cNvPr id="4" name="Footer Placeholder 3">
            <a:extLst>
              <a:ext uri="{FF2B5EF4-FFF2-40B4-BE49-F238E27FC236}">
                <a16:creationId xmlns:a16="http://schemas.microsoft.com/office/drawing/2014/main" id="{E307311A-CE30-45DC-AF9C-138E22935CB2}"/>
              </a:ext>
            </a:extLst>
          </p:cNvPr>
          <p:cNvSpPr>
            <a:spLocks noGrp="1"/>
          </p:cNvSpPr>
          <p:nvPr>
            <p:ph type="ftr" sz="quarter" idx="11"/>
          </p:nvPr>
        </p:nvSpPr>
        <p:spPr/>
        <p:txBody>
          <a:bodyPr/>
          <a:lstStyle/>
          <a:p>
            <a:r>
              <a:rPr lang="fr-BE"/>
              <a:t>Royal Military Academy</a:t>
            </a:r>
          </a:p>
        </p:txBody>
      </p:sp>
      <p:sp>
        <p:nvSpPr>
          <p:cNvPr id="5" name="Slide Number Placeholder 4">
            <a:extLst>
              <a:ext uri="{FF2B5EF4-FFF2-40B4-BE49-F238E27FC236}">
                <a16:creationId xmlns:a16="http://schemas.microsoft.com/office/drawing/2014/main" id="{8C0C5ACC-EA6A-4A0B-9331-817BFD95DB27}"/>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228403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68DCE-9E30-4A7A-8F59-7DE866BFD3F7}"/>
              </a:ext>
            </a:extLst>
          </p:cNvPr>
          <p:cNvSpPr>
            <a:spLocks noGrp="1"/>
          </p:cNvSpPr>
          <p:nvPr>
            <p:ph type="dt" sz="half" idx="10"/>
          </p:nvPr>
        </p:nvSpPr>
        <p:spPr/>
        <p:txBody>
          <a:bodyPr/>
          <a:lstStyle/>
          <a:p>
            <a:r>
              <a:rPr lang="fr-FR"/>
              <a:t>04/10/2019</a:t>
            </a:r>
            <a:endParaRPr lang="fr-BE"/>
          </a:p>
        </p:txBody>
      </p:sp>
      <p:sp>
        <p:nvSpPr>
          <p:cNvPr id="3" name="Footer Placeholder 2">
            <a:extLst>
              <a:ext uri="{FF2B5EF4-FFF2-40B4-BE49-F238E27FC236}">
                <a16:creationId xmlns:a16="http://schemas.microsoft.com/office/drawing/2014/main" id="{9F2C805A-392A-46E4-A664-149AEC7C51E1}"/>
              </a:ext>
            </a:extLst>
          </p:cNvPr>
          <p:cNvSpPr>
            <a:spLocks noGrp="1"/>
          </p:cNvSpPr>
          <p:nvPr>
            <p:ph type="ftr" sz="quarter" idx="11"/>
          </p:nvPr>
        </p:nvSpPr>
        <p:spPr/>
        <p:txBody>
          <a:bodyPr/>
          <a:lstStyle/>
          <a:p>
            <a:r>
              <a:rPr lang="fr-BE"/>
              <a:t>Royal Military Academy</a:t>
            </a:r>
          </a:p>
        </p:txBody>
      </p:sp>
      <p:sp>
        <p:nvSpPr>
          <p:cNvPr id="4" name="Slide Number Placeholder 3">
            <a:extLst>
              <a:ext uri="{FF2B5EF4-FFF2-40B4-BE49-F238E27FC236}">
                <a16:creationId xmlns:a16="http://schemas.microsoft.com/office/drawing/2014/main" id="{7381CBB2-2F4A-4ABD-93C6-21E6756E1C92}"/>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69512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A996-BE41-41C8-93F3-987C315BE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63052693-B4CA-4B86-BC08-532D4A3D0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3647FCC1-DBC8-416B-A8C8-EAB867491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4C677-0BEB-401A-AC4B-2E8B604C7545}"/>
              </a:ext>
            </a:extLst>
          </p:cNvPr>
          <p:cNvSpPr>
            <a:spLocks noGrp="1"/>
          </p:cNvSpPr>
          <p:nvPr>
            <p:ph type="dt" sz="half" idx="10"/>
          </p:nvPr>
        </p:nvSpPr>
        <p:spPr/>
        <p:txBody>
          <a:bodyPr/>
          <a:lstStyle/>
          <a:p>
            <a:r>
              <a:rPr lang="fr-FR"/>
              <a:t>04/10/2019</a:t>
            </a:r>
            <a:endParaRPr lang="fr-BE"/>
          </a:p>
        </p:txBody>
      </p:sp>
      <p:sp>
        <p:nvSpPr>
          <p:cNvPr id="6" name="Footer Placeholder 5">
            <a:extLst>
              <a:ext uri="{FF2B5EF4-FFF2-40B4-BE49-F238E27FC236}">
                <a16:creationId xmlns:a16="http://schemas.microsoft.com/office/drawing/2014/main" id="{8C0E98F9-5ACF-467A-AA92-5D3FB0DE1A8B}"/>
              </a:ext>
            </a:extLst>
          </p:cNvPr>
          <p:cNvSpPr>
            <a:spLocks noGrp="1"/>
          </p:cNvSpPr>
          <p:nvPr>
            <p:ph type="ftr" sz="quarter" idx="11"/>
          </p:nvPr>
        </p:nvSpPr>
        <p:spPr/>
        <p:txBody>
          <a:bodyPr/>
          <a:lstStyle/>
          <a:p>
            <a:r>
              <a:rPr lang="fr-BE"/>
              <a:t>Royal Military Academy</a:t>
            </a:r>
          </a:p>
        </p:txBody>
      </p:sp>
      <p:sp>
        <p:nvSpPr>
          <p:cNvPr id="7" name="Slide Number Placeholder 6">
            <a:extLst>
              <a:ext uri="{FF2B5EF4-FFF2-40B4-BE49-F238E27FC236}">
                <a16:creationId xmlns:a16="http://schemas.microsoft.com/office/drawing/2014/main" id="{A05FC346-0306-486A-A682-E894F577AE15}"/>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330957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0ECF-7DD1-40F1-8CC3-037387101C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DDF9A2E5-85C2-43CA-8AE9-8CAD6A7F6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C95539EA-A60D-4927-B8C6-643BAA8D6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1E5E5-F504-4EF5-8DCB-BFB4CACDCA9F}"/>
              </a:ext>
            </a:extLst>
          </p:cNvPr>
          <p:cNvSpPr>
            <a:spLocks noGrp="1"/>
          </p:cNvSpPr>
          <p:nvPr>
            <p:ph type="dt" sz="half" idx="10"/>
          </p:nvPr>
        </p:nvSpPr>
        <p:spPr/>
        <p:txBody>
          <a:bodyPr/>
          <a:lstStyle/>
          <a:p>
            <a:r>
              <a:rPr lang="fr-FR"/>
              <a:t>04/10/2019</a:t>
            </a:r>
            <a:endParaRPr lang="fr-BE"/>
          </a:p>
        </p:txBody>
      </p:sp>
      <p:sp>
        <p:nvSpPr>
          <p:cNvPr id="6" name="Footer Placeholder 5">
            <a:extLst>
              <a:ext uri="{FF2B5EF4-FFF2-40B4-BE49-F238E27FC236}">
                <a16:creationId xmlns:a16="http://schemas.microsoft.com/office/drawing/2014/main" id="{AE67D385-530C-4DE0-81C1-74BB8F522BF3}"/>
              </a:ext>
            </a:extLst>
          </p:cNvPr>
          <p:cNvSpPr>
            <a:spLocks noGrp="1"/>
          </p:cNvSpPr>
          <p:nvPr>
            <p:ph type="ftr" sz="quarter" idx="11"/>
          </p:nvPr>
        </p:nvSpPr>
        <p:spPr/>
        <p:txBody>
          <a:bodyPr/>
          <a:lstStyle/>
          <a:p>
            <a:r>
              <a:rPr lang="fr-BE"/>
              <a:t>Royal Military Academy</a:t>
            </a:r>
          </a:p>
        </p:txBody>
      </p:sp>
      <p:sp>
        <p:nvSpPr>
          <p:cNvPr id="7" name="Slide Number Placeholder 6">
            <a:extLst>
              <a:ext uri="{FF2B5EF4-FFF2-40B4-BE49-F238E27FC236}">
                <a16:creationId xmlns:a16="http://schemas.microsoft.com/office/drawing/2014/main" id="{0B315D9E-6A93-4A5E-B03E-721B2BA801F7}"/>
              </a:ext>
            </a:extLst>
          </p:cNvPr>
          <p:cNvSpPr>
            <a:spLocks noGrp="1"/>
          </p:cNvSpPr>
          <p:nvPr>
            <p:ph type="sldNum" sz="quarter" idx="12"/>
          </p:nvPr>
        </p:nvSpPr>
        <p:spPr/>
        <p:txBody>
          <a:bodyPr/>
          <a:lstStyle/>
          <a:p>
            <a:fld id="{98D40174-5625-4DBA-A5E0-6FE66882F67C}" type="slidenum">
              <a:rPr lang="fr-BE" smtClean="0"/>
              <a:t>‹#›</a:t>
            </a:fld>
            <a:endParaRPr lang="fr-BE"/>
          </a:p>
        </p:txBody>
      </p:sp>
    </p:spTree>
    <p:extLst>
      <p:ext uri="{BB962C8B-B14F-4D97-AF65-F5344CB8AC3E}">
        <p14:creationId xmlns:p14="http://schemas.microsoft.com/office/powerpoint/2010/main" val="125264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A6591-4D24-4A4A-AC9B-6EBC54662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51287A9-1A77-439F-ACD6-A670F7A97A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B21089D-69DB-4BB6-B4DF-7490183CA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fr-FR"/>
              <a:t>04/10/2019</a:t>
            </a:r>
            <a:endParaRPr lang="fr-BE" dirty="0"/>
          </a:p>
        </p:txBody>
      </p:sp>
      <p:sp>
        <p:nvSpPr>
          <p:cNvPr id="5" name="Footer Placeholder 4">
            <a:extLst>
              <a:ext uri="{FF2B5EF4-FFF2-40B4-BE49-F238E27FC236}">
                <a16:creationId xmlns:a16="http://schemas.microsoft.com/office/drawing/2014/main" id="{8E837DEB-10F1-456A-A24E-FEC56DB01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Royal </a:t>
            </a:r>
            <a:r>
              <a:rPr lang="fr-BE" dirty="0" err="1"/>
              <a:t>Military</a:t>
            </a:r>
            <a:r>
              <a:rPr lang="fr-BE" dirty="0"/>
              <a:t> </a:t>
            </a:r>
            <a:r>
              <a:rPr lang="fr-BE" dirty="0" err="1"/>
              <a:t>Academy</a:t>
            </a:r>
            <a:endParaRPr lang="fr-BE" dirty="0"/>
          </a:p>
        </p:txBody>
      </p:sp>
      <p:sp>
        <p:nvSpPr>
          <p:cNvPr id="6" name="Slide Number Placeholder 5">
            <a:extLst>
              <a:ext uri="{FF2B5EF4-FFF2-40B4-BE49-F238E27FC236}">
                <a16:creationId xmlns:a16="http://schemas.microsoft.com/office/drawing/2014/main" id="{9903421D-9A17-4F37-AD72-DB93B043D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40174-5625-4DBA-A5E0-6FE66882F67C}" type="slidenum">
              <a:rPr lang="fr-BE" smtClean="0"/>
              <a:t>‹#›</a:t>
            </a:fld>
            <a:endParaRPr lang="fr-BE" dirty="0"/>
          </a:p>
        </p:txBody>
      </p:sp>
    </p:spTree>
    <p:extLst>
      <p:ext uri="{BB962C8B-B14F-4D97-AF65-F5344CB8AC3E}">
        <p14:creationId xmlns:p14="http://schemas.microsoft.com/office/powerpoint/2010/main" val="381745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mailto:Emilie.dessy@mil.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BA1758-DA84-4403-93C8-4F42BCB4BAAD}"/>
              </a:ext>
            </a:extLst>
          </p:cNvPr>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Le surmenage professionnel  chez le personnel navigant</a:t>
            </a:r>
          </a:p>
        </p:txBody>
      </p:sp>
      <p:pic>
        <p:nvPicPr>
          <p:cNvPr id="6" name="Image 4" descr="A picture containing object, tool&#10;&#10;Description automatically generated">
            <a:extLst>
              <a:ext uri="{FF2B5EF4-FFF2-40B4-BE49-F238E27FC236}">
                <a16:creationId xmlns:a16="http://schemas.microsoft.com/office/drawing/2014/main" id="{620D5128-7DBF-4E0A-AB45-CB2A9BB55AE3}"/>
              </a:ext>
            </a:extLst>
          </p:cNvPr>
          <p:cNvPicPr>
            <a:picLocks noChangeAspect="1"/>
          </p:cNvPicPr>
          <p:nvPr/>
        </p:nvPicPr>
        <p:blipFill rotWithShape="1">
          <a:blip r:embed="rId3">
            <a:extLst>
              <a:ext uri="{28A0092B-C50C-407E-A947-70E740481C1C}">
                <a14:useLocalDpi xmlns:a14="http://schemas.microsoft.com/office/drawing/2010/main" val="0"/>
              </a:ext>
            </a:extLst>
          </a:blip>
          <a:srcRect t="1085" r="1" b="2132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B2A9BDA-E646-465D-975F-B44B8E955958}"/>
              </a:ext>
            </a:extLst>
          </p:cNvPr>
          <p:cNvSpPr>
            <a:spLocks noGrp="1"/>
          </p:cNvSpPr>
          <p:nvPr>
            <p:ph type="subTitle" idx="1"/>
          </p:nvPr>
        </p:nvSpPr>
        <p:spPr>
          <a:xfrm>
            <a:off x="7784893" y="465718"/>
            <a:ext cx="4079559" cy="4852362"/>
          </a:xfrm>
        </p:spPr>
        <p:txBody>
          <a:bodyPr vert="horz" lIns="91440" tIns="45720" rIns="91440" bIns="45720" rtlCol="0" anchor="ctr">
            <a:normAutofit/>
          </a:bodyPr>
          <a:lstStyle/>
          <a:p>
            <a:r>
              <a:rPr lang="en-US" sz="2800" b="1" dirty="0">
                <a:solidFill>
                  <a:srgbClr val="FFFFFF"/>
                </a:solidFill>
              </a:rPr>
              <a:t>Emilie Dessy, </a:t>
            </a:r>
            <a:r>
              <a:rPr lang="en-US" sz="2800" b="1" dirty="0" err="1">
                <a:solidFill>
                  <a:srgbClr val="FFFFFF"/>
                </a:solidFill>
              </a:rPr>
              <a:t>M.Psy</a:t>
            </a:r>
            <a:r>
              <a:rPr lang="en-US" sz="2800" b="1" dirty="0">
                <a:solidFill>
                  <a:srgbClr val="FFFFFF"/>
                </a:solidFill>
              </a:rPr>
              <a:t>, PhD</a:t>
            </a:r>
          </a:p>
          <a:p>
            <a:r>
              <a:rPr lang="en-US" sz="2800" b="1" dirty="0">
                <a:solidFill>
                  <a:srgbClr val="FFFFFF"/>
                </a:solidFill>
              </a:rPr>
              <a:t>Maj. </a:t>
            </a:r>
            <a:r>
              <a:rPr lang="en-US" sz="2800" b="1" dirty="0" err="1">
                <a:solidFill>
                  <a:srgbClr val="FFFFFF"/>
                </a:solidFill>
              </a:rPr>
              <a:t>Avi</a:t>
            </a:r>
            <a:r>
              <a:rPr lang="en-US" sz="2800" b="1" dirty="0">
                <a:solidFill>
                  <a:srgbClr val="FFFFFF"/>
                </a:solidFill>
              </a:rPr>
              <a:t>. Frederic Detaille, </a:t>
            </a:r>
            <a:r>
              <a:rPr lang="en-US" sz="2800" b="1" dirty="0" err="1">
                <a:solidFill>
                  <a:srgbClr val="FFFFFF"/>
                </a:solidFill>
              </a:rPr>
              <a:t>M.Sc</a:t>
            </a:r>
            <a:r>
              <a:rPr lang="en-US" sz="2800" b="1" dirty="0">
                <a:solidFill>
                  <a:srgbClr val="FFFFFF"/>
                </a:solidFill>
              </a:rPr>
              <a:t> HF</a:t>
            </a:r>
          </a:p>
          <a:p>
            <a:endParaRPr lang="en-US" b="1" dirty="0">
              <a:solidFill>
                <a:srgbClr val="FFFFFF"/>
              </a:solidFill>
            </a:endParaRPr>
          </a:p>
          <a:p>
            <a:r>
              <a:rPr lang="en-US" b="1" dirty="0">
                <a:solidFill>
                  <a:srgbClr val="FFFFFF"/>
                </a:solidFill>
              </a:rPr>
              <a:t>Royal Military Academy</a:t>
            </a:r>
          </a:p>
          <a:p>
            <a:r>
              <a:rPr lang="en-US" sz="2000" b="1" dirty="0">
                <a:solidFill>
                  <a:srgbClr val="FFFFFF"/>
                </a:solidFill>
              </a:rPr>
              <a:t>LIFE Department </a:t>
            </a:r>
          </a:p>
          <a:p>
            <a:r>
              <a:rPr lang="en-US" sz="1800" i="1" dirty="0">
                <a:solidFill>
                  <a:srgbClr val="FFFFFF"/>
                </a:solidFill>
              </a:rPr>
              <a:t>Research unit « VIPER »</a:t>
            </a:r>
          </a:p>
        </p:txBody>
      </p:sp>
      <p:pic>
        <p:nvPicPr>
          <p:cNvPr id="5" name="Picture 4" descr="A close up of a logo&#10;&#10;Description automatically generated">
            <a:extLst>
              <a:ext uri="{FF2B5EF4-FFF2-40B4-BE49-F238E27FC236}">
                <a16:creationId xmlns:a16="http://schemas.microsoft.com/office/drawing/2014/main" id="{8EF6EEEB-9D57-4445-B646-2F27C84F8E5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316279" y="4553523"/>
            <a:ext cx="1217448" cy="1817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ooter Placeholder 6">
            <a:extLst>
              <a:ext uri="{FF2B5EF4-FFF2-40B4-BE49-F238E27FC236}">
                <a16:creationId xmlns:a16="http://schemas.microsoft.com/office/drawing/2014/main" id="{7B09024D-0A19-4D4D-9A1A-C01CC3F00F22}"/>
              </a:ext>
            </a:extLst>
          </p:cNvPr>
          <p:cNvSpPr>
            <a:spLocks noGrp="1"/>
          </p:cNvSpPr>
          <p:nvPr>
            <p:ph type="ftr" sz="quarter" idx="11"/>
          </p:nvPr>
        </p:nvSpPr>
        <p:spPr>
          <a:xfrm>
            <a:off x="4038600" y="6492875"/>
            <a:ext cx="4114800" cy="365125"/>
          </a:xfrm>
        </p:spPr>
        <p:txBody>
          <a:bodyPr/>
          <a:lstStyle/>
          <a:p>
            <a:r>
              <a:rPr lang="fr-BE"/>
              <a:t>Royal Military Academy</a:t>
            </a:r>
            <a:endParaRPr lang="fr-BE" dirty="0"/>
          </a:p>
        </p:txBody>
      </p:sp>
      <p:sp>
        <p:nvSpPr>
          <p:cNvPr id="8" name="Slide Number Placeholder 7">
            <a:extLst>
              <a:ext uri="{FF2B5EF4-FFF2-40B4-BE49-F238E27FC236}">
                <a16:creationId xmlns:a16="http://schemas.microsoft.com/office/drawing/2014/main" id="{6767D2C7-4DE6-473A-AD48-A733C613A2EF}"/>
              </a:ext>
            </a:extLst>
          </p:cNvPr>
          <p:cNvSpPr>
            <a:spLocks noGrp="1"/>
          </p:cNvSpPr>
          <p:nvPr>
            <p:ph type="sldNum" sz="quarter" idx="12"/>
          </p:nvPr>
        </p:nvSpPr>
        <p:spPr>
          <a:xfrm>
            <a:off x="8640234" y="6489216"/>
            <a:ext cx="2743200" cy="365125"/>
          </a:xfrm>
        </p:spPr>
        <p:txBody>
          <a:bodyPr/>
          <a:lstStyle/>
          <a:p>
            <a:fld id="{98D40174-5625-4DBA-A5E0-6FE66882F67C}" type="slidenum">
              <a:rPr lang="fr-BE" smtClean="0"/>
              <a:t>1</a:t>
            </a:fld>
            <a:endParaRPr lang="fr-BE" dirty="0"/>
          </a:p>
        </p:txBody>
      </p:sp>
      <p:sp>
        <p:nvSpPr>
          <p:cNvPr id="9" name="Date Placeholder 8">
            <a:extLst>
              <a:ext uri="{FF2B5EF4-FFF2-40B4-BE49-F238E27FC236}">
                <a16:creationId xmlns:a16="http://schemas.microsoft.com/office/drawing/2014/main" id="{1FB9FF81-ED3E-433D-B436-9438076C3B35}"/>
              </a:ext>
            </a:extLst>
          </p:cNvPr>
          <p:cNvSpPr>
            <a:spLocks noGrp="1"/>
          </p:cNvSpPr>
          <p:nvPr>
            <p:ph type="dt" sz="half" idx="10"/>
          </p:nvPr>
        </p:nvSpPr>
        <p:spPr>
          <a:xfrm>
            <a:off x="178744" y="6489215"/>
            <a:ext cx="2743200" cy="365125"/>
          </a:xfrm>
        </p:spPr>
        <p:txBody>
          <a:bodyPr/>
          <a:lstStyle/>
          <a:p>
            <a:r>
              <a:rPr lang="fr-FR" dirty="0"/>
              <a:t>04/10/2019</a:t>
            </a:r>
            <a:endParaRPr lang="fr-BE" dirty="0"/>
          </a:p>
        </p:txBody>
      </p:sp>
    </p:spTree>
    <p:extLst>
      <p:ext uri="{BB962C8B-B14F-4D97-AF65-F5344CB8AC3E}">
        <p14:creationId xmlns:p14="http://schemas.microsoft.com/office/powerpoint/2010/main" val="329773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0181" name="Rectangle 71">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182" name="Rectangle 73">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a:extLst>
              <a:ext uri="{FF2B5EF4-FFF2-40B4-BE49-F238E27FC236}">
                <a16:creationId xmlns:a16="http://schemas.microsoft.com/office/drawing/2014/main" id="{54E3970A-999E-4B2A-9B7B-5A9E8A19D618}"/>
              </a:ext>
            </a:extLst>
          </p:cNvPr>
          <p:cNvSpPr>
            <a:spLocks noGrp="1" noChangeArrowheads="1"/>
          </p:cNvSpPr>
          <p:nvPr>
            <p:ph type="title"/>
          </p:nvPr>
        </p:nvSpPr>
        <p:spPr>
          <a:xfrm>
            <a:off x="838200" y="365125"/>
            <a:ext cx="10515600" cy="1325563"/>
          </a:xfrm>
        </p:spPr>
        <p:txBody>
          <a:bodyPr>
            <a:normAutofit/>
          </a:bodyPr>
          <a:lstStyle/>
          <a:p>
            <a:pPr eaLnBrk="1" hangingPunct="1"/>
            <a:r>
              <a:rPr lang="fr-FR" altLang="fr-FR" dirty="0" err="1">
                <a:solidFill>
                  <a:schemeClr val="bg1">
                    <a:lumMod val="95000"/>
                    <a:lumOff val="5000"/>
                  </a:schemeClr>
                </a:solidFill>
                <a:ea typeface="ＭＳ Ｐゴシック" panose="020B0600070205080204" pitchFamily="34" charset="-128"/>
              </a:rPr>
              <a:t>Response</a:t>
            </a:r>
            <a:r>
              <a:rPr lang="fr-FR" altLang="fr-FR" dirty="0">
                <a:solidFill>
                  <a:schemeClr val="bg1">
                    <a:lumMod val="95000"/>
                    <a:lumOff val="5000"/>
                  </a:schemeClr>
                </a:solidFill>
                <a:ea typeface="ＭＳ Ｐゴシック" panose="020B0600070205080204" pitchFamily="34" charset="-128"/>
              </a:rPr>
              <a:t> (s)</a:t>
            </a:r>
          </a:p>
        </p:txBody>
      </p:sp>
      <p:sp>
        <p:nvSpPr>
          <p:cNvPr id="50179" name="Rectangle 3">
            <a:extLst>
              <a:ext uri="{FF2B5EF4-FFF2-40B4-BE49-F238E27FC236}">
                <a16:creationId xmlns:a16="http://schemas.microsoft.com/office/drawing/2014/main" id="{46886ED8-294F-41B3-AED1-B4B7F0544CDB}"/>
              </a:ext>
            </a:extLst>
          </p:cNvPr>
          <p:cNvSpPr>
            <a:spLocks noGrp="1" noChangeArrowheads="1"/>
          </p:cNvSpPr>
          <p:nvPr>
            <p:ph idx="1"/>
          </p:nvPr>
        </p:nvSpPr>
        <p:spPr>
          <a:xfrm>
            <a:off x="104931" y="1843790"/>
            <a:ext cx="11248869" cy="4237602"/>
          </a:xfrm>
        </p:spPr>
        <p:txBody>
          <a:bodyPr anchor="ctr">
            <a:normAutofit/>
          </a:bodyPr>
          <a:lstStyle/>
          <a:p>
            <a:pPr marL="0" indent="0">
              <a:buNone/>
            </a:pPr>
            <a:r>
              <a:rPr lang="en-US" altLang="fr-FR" sz="3200" dirty="0">
                <a:ea typeface="ＭＳ Ｐゴシック" panose="020B0600070205080204" pitchFamily="34" charset="-128"/>
              </a:rPr>
              <a:t>Initially, these are </a:t>
            </a:r>
            <a:r>
              <a:rPr lang="en-US" altLang="fr-FR" sz="3200" b="1" u="sng" dirty="0">
                <a:ea typeface="ＭＳ Ｐゴシック" panose="020B0600070205080204" pitchFamily="34" charset="-128"/>
              </a:rPr>
              <a:t>normal and healthy adaptive responses</a:t>
            </a:r>
            <a:r>
              <a:rPr lang="en-US" altLang="fr-FR" sz="3200" dirty="0">
                <a:ea typeface="ＭＳ Ｐゴシック" panose="020B0600070205080204" pitchFamily="34" charset="-128"/>
              </a:rPr>
              <a:t>:</a:t>
            </a:r>
          </a:p>
          <a:p>
            <a:pPr marL="0" indent="0">
              <a:buNone/>
            </a:pPr>
            <a:endParaRPr lang="en-US" altLang="fr-FR" sz="3200" dirty="0">
              <a:ea typeface="ＭＳ Ｐゴシック" panose="020B0600070205080204" pitchFamily="34" charset="-128"/>
            </a:endParaRPr>
          </a:p>
          <a:p>
            <a:pPr marL="1066800" lvl="1" indent="-609600"/>
            <a:r>
              <a:rPr lang="en-US" altLang="fr-FR" sz="3200" dirty="0">
                <a:ea typeface="ＭＳ Ｐゴシック" panose="020B0600070205080204" pitchFamily="34" charset="-128"/>
              </a:rPr>
              <a:t>Resist emotionally</a:t>
            </a:r>
          </a:p>
          <a:p>
            <a:pPr marL="1066800" lvl="1" indent="-609600"/>
            <a:r>
              <a:rPr lang="en-US" altLang="fr-FR" sz="3200" dirty="0">
                <a:ea typeface="ＭＳ Ｐゴシック" panose="020B0600070205080204" pitchFamily="34" charset="-128"/>
              </a:rPr>
              <a:t>Take a distance (less involved)</a:t>
            </a:r>
          </a:p>
          <a:p>
            <a:pPr marL="1066800" lvl="1" indent="-609600"/>
            <a:r>
              <a:rPr lang="en-US" altLang="fr-FR" sz="3200" dirty="0">
                <a:ea typeface="ＭＳ Ｐゴシック" panose="020B0600070205080204" pitchFamily="34" charset="-128"/>
              </a:rPr>
              <a:t>Reduce your ambitions (to be more realistic)</a:t>
            </a:r>
          </a:p>
        </p:txBody>
      </p:sp>
      <p:sp>
        <p:nvSpPr>
          <p:cNvPr id="5" name="Date Placeholder 4">
            <a:extLst>
              <a:ext uri="{FF2B5EF4-FFF2-40B4-BE49-F238E27FC236}">
                <a16:creationId xmlns:a16="http://schemas.microsoft.com/office/drawing/2014/main" id="{246C8600-188B-477C-B9FF-B12E376EC480}"/>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chemeClr val="tx1">
                    <a:alpha val="70000"/>
                  </a:schemeClr>
                </a:solidFill>
              </a:rPr>
              <a:t>04/10/2019</a:t>
            </a:r>
            <a:endParaRPr lang="fr-BE">
              <a:solidFill>
                <a:schemeClr val="tx1">
                  <a:alpha val="70000"/>
                </a:schemeClr>
              </a:solidFill>
            </a:endParaRPr>
          </a:p>
        </p:txBody>
      </p:sp>
      <p:sp>
        <p:nvSpPr>
          <p:cNvPr id="3" name="Footer Placeholder 2">
            <a:extLst>
              <a:ext uri="{FF2B5EF4-FFF2-40B4-BE49-F238E27FC236}">
                <a16:creationId xmlns:a16="http://schemas.microsoft.com/office/drawing/2014/main" id="{C3F97384-A656-46D3-87F4-B444F0FDC815}"/>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BE">
                <a:solidFill>
                  <a:schemeClr val="tx1">
                    <a:alpha val="70000"/>
                  </a:schemeClr>
                </a:solidFill>
              </a:rPr>
              <a:t>Royal Military Academy</a:t>
            </a:r>
          </a:p>
        </p:txBody>
      </p:sp>
      <p:sp>
        <p:nvSpPr>
          <p:cNvPr id="4" name="Slide Number Placeholder 3">
            <a:extLst>
              <a:ext uri="{FF2B5EF4-FFF2-40B4-BE49-F238E27FC236}">
                <a16:creationId xmlns:a16="http://schemas.microsoft.com/office/drawing/2014/main" id="{03BEFD2B-DF92-4B2D-83F9-72F2897A87D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8D40174-5625-4DBA-A5E0-6FE66882F67C}" type="slidenum">
              <a:rPr lang="fr-BE">
                <a:solidFill>
                  <a:schemeClr val="tx1">
                    <a:alpha val="70000"/>
                  </a:schemeClr>
                </a:solidFill>
              </a:rPr>
              <a:pPr>
                <a:spcAft>
                  <a:spcPts val="600"/>
                </a:spcAft>
              </a:pPr>
              <a:t>10</a:t>
            </a:fld>
            <a:endParaRPr lang="fr-BE">
              <a:solidFill>
                <a:schemeClr val="tx1">
                  <a:alpha val="70000"/>
                </a:schemeClr>
              </a:solidFill>
            </a:endParaRPr>
          </a:p>
        </p:txBody>
      </p:sp>
    </p:spTree>
    <p:extLst>
      <p:ext uri="{BB962C8B-B14F-4D97-AF65-F5344CB8AC3E}">
        <p14:creationId xmlns:p14="http://schemas.microsoft.com/office/powerpoint/2010/main" val="403419630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a:extLst>
              <a:ext uri="{FF2B5EF4-FFF2-40B4-BE49-F238E27FC236}">
                <a16:creationId xmlns:a16="http://schemas.microsoft.com/office/drawing/2014/main" id="{54E3970A-999E-4B2A-9B7B-5A9E8A19D618}"/>
              </a:ext>
            </a:extLst>
          </p:cNvPr>
          <p:cNvSpPr>
            <a:spLocks noGrp="1" noChangeArrowheads="1"/>
          </p:cNvSpPr>
          <p:nvPr>
            <p:ph type="title"/>
          </p:nvPr>
        </p:nvSpPr>
        <p:spPr>
          <a:xfrm>
            <a:off x="838200" y="365125"/>
            <a:ext cx="10515600" cy="1325563"/>
          </a:xfrm>
        </p:spPr>
        <p:txBody>
          <a:bodyPr>
            <a:normAutofit/>
          </a:bodyPr>
          <a:lstStyle/>
          <a:p>
            <a:pPr eaLnBrk="1" hangingPunct="1"/>
            <a:r>
              <a:rPr lang="fr-FR" altLang="fr-FR" dirty="0" err="1">
                <a:solidFill>
                  <a:schemeClr val="bg1">
                    <a:lumMod val="95000"/>
                    <a:lumOff val="5000"/>
                  </a:schemeClr>
                </a:solidFill>
                <a:ea typeface="ＭＳ Ｐゴシック" panose="020B0600070205080204" pitchFamily="34" charset="-128"/>
              </a:rPr>
              <a:t>Response</a:t>
            </a:r>
            <a:r>
              <a:rPr lang="fr-FR" altLang="fr-FR" dirty="0">
                <a:solidFill>
                  <a:schemeClr val="bg1">
                    <a:lumMod val="95000"/>
                    <a:lumOff val="5000"/>
                  </a:schemeClr>
                </a:solidFill>
                <a:ea typeface="ＭＳ Ｐゴシック" panose="020B0600070205080204" pitchFamily="34" charset="-128"/>
              </a:rPr>
              <a:t> (s) vs Process(es)</a:t>
            </a:r>
          </a:p>
        </p:txBody>
      </p:sp>
      <p:sp>
        <p:nvSpPr>
          <p:cNvPr id="50179" name="Rectangle 3">
            <a:extLst>
              <a:ext uri="{FF2B5EF4-FFF2-40B4-BE49-F238E27FC236}">
                <a16:creationId xmlns:a16="http://schemas.microsoft.com/office/drawing/2014/main" id="{46886ED8-294F-41B3-AED1-B4B7F0544CDB}"/>
              </a:ext>
            </a:extLst>
          </p:cNvPr>
          <p:cNvSpPr>
            <a:spLocks noGrp="1" noChangeArrowheads="1"/>
          </p:cNvSpPr>
          <p:nvPr>
            <p:ph idx="1"/>
          </p:nvPr>
        </p:nvSpPr>
        <p:spPr>
          <a:xfrm>
            <a:off x="838200" y="2015406"/>
            <a:ext cx="10515600" cy="4065986"/>
          </a:xfrm>
        </p:spPr>
        <p:txBody>
          <a:bodyPr anchor="ctr">
            <a:normAutofit lnSpcReduction="10000"/>
          </a:bodyPr>
          <a:lstStyle/>
          <a:p>
            <a:pPr marL="0" indent="0">
              <a:buNone/>
            </a:pPr>
            <a:r>
              <a:rPr lang="en-US" altLang="fr-FR" sz="3200" dirty="0">
                <a:ea typeface="ＭＳ Ｐゴシック" panose="020B0600070205080204" pitchFamily="34" charset="-128"/>
              </a:rPr>
              <a:t>If repeated, the process starts and can affect all areas of life:</a:t>
            </a:r>
          </a:p>
          <a:p>
            <a:pPr marL="0" indent="0">
              <a:buNone/>
            </a:pPr>
            <a:endParaRPr lang="en-US" altLang="fr-FR" sz="3200" dirty="0">
              <a:ea typeface="ＭＳ Ｐゴシック" panose="020B0600070205080204" pitchFamily="34" charset="-128"/>
            </a:endParaRPr>
          </a:p>
          <a:p>
            <a:pPr marL="1066800" lvl="1" indent="-609600"/>
            <a:r>
              <a:rPr lang="en-US" altLang="fr-FR" sz="3200" dirty="0">
                <a:ea typeface="ＭＳ Ｐゴシック" panose="020B0600070205080204" pitchFamily="34" charset="-128"/>
              </a:rPr>
              <a:t>Resist emotionally</a:t>
            </a:r>
          </a:p>
          <a:p>
            <a:pPr marL="1524000" lvl="2" indent="-609600"/>
            <a:r>
              <a:rPr lang="en-US" altLang="fr-FR" sz="2400" dirty="0">
                <a:ea typeface="ＭＳ Ｐゴシック" panose="020B0600070205080204" pitchFamily="34" charset="-128"/>
              </a:rPr>
              <a:t>If repetition: protection against both the positive and negative affects</a:t>
            </a:r>
          </a:p>
          <a:p>
            <a:pPr marL="1066800" lvl="1" indent="-609600"/>
            <a:r>
              <a:rPr lang="en-US" altLang="fr-FR" sz="3200" dirty="0">
                <a:ea typeface="ＭＳ Ｐゴシック" panose="020B0600070205080204" pitchFamily="34" charset="-128"/>
              </a:rPr>
              <a:t>Take a distance (less involved)</a:t>
            </a:r>
          </a:p>
          <a:p>
            <a:pPr marL="1524000" lvl="2" indent="-609600"/>
            <a:r>
              <a:rPr lang="en-US" altLang="fr-FR" sz="2800" dirty="0">
                <a:ea typeface="ＭＳ Ｐゴシック" panose="020B0600070205080204" pitchFamily="34" charset="-128"/>
              </a:rPr>
              <a:t>If repetition: dehumanization of relationships, cynicism, lack of social support</a:t>
            </a:r>
          </a:p>
          <a:p>
            <a:pPr marL="1066800" lvl="1" indent="-609600"/>
            <a:r>
              <a:rPr lang="en-US" altLang="fr-FR" sz="3200" dirty="0">
                <a:ea typeface="ＭＳ Ｐゴシック" panose="020B0600070205080204" pitchFamily="34" charset="-128"/>
              </a:rPr>
              <a:t>Reduce your ambitions (to be more realistic)</a:t>
            </a:r>
          </a:p>
          <a:p>
            <a:pPr marL="1524000" lvl="2" indent="-609600"/>
            <a:r>
              <a:rPr lang="en-US" altLang="fr-FR" sz="2800" dirty="0">
                <a:ea typeface="ＭＳ Ｐゴシック" panose="020B0600070205080204" pitchFamily="34" charset="-128"/>
              </a:rPr>
              <a:t>If repetition: demotivation, reduced self-esteem</a:t>
            </a:r>
            <a:endParaRPr lang="fr-FR" altLang="fr-FR" sz="2800" dirty="0">
              <a:ea typeface="ＭＳ Ｐゴシック" panose="020B0600070205080204" pitchFamily="34" charset="-128"/>
            </a:endParaRPr>
          </a:p>
        </p:txBody>
      </p:sp>
      <p:sp>
        <p:nvSpPr>
          <p:cNvPr id="5" name="Date Placeholder 4">
            <a:extLst>
              <a:ext uri="{FF2B5EF4-FFF2-40B4-BE49-F238E27FC236}">
                <a16:creationId xmlns:a16="http://schemas.microsoft.com/office/drawing/2014/main" id="{246C8600-188B-477C-B9FF-B12E376EC480}"/>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chemeClr val="tx1">
                    <a:alpha val="70000"/>
                  </a:schemeClr>
                </a:solidFill>
              </a:rPr>
              <a:t>04/10/2019</a:t>
            </a:r>
            <a:endParaRPr lang="fr-BE">
              <a:solidFill>
                <a:schemeClr val="tx1">
                  <a:alpha val="70000"/>
                </a:schemeClr>
              </a:solidFill>
            </a:endParaRPr>
          </a:p>
        </p:txBody>
      </p:sp>
      <p:sp>
        <p:nvSpPr>
          <p:cNvPr id="3" name="Footer Placeholder 2">
            <a:extLst>
              <a:ext uri="{FF2B5EF4-FFF2-40B4-BE49-F238E27FC236}">
                <a16:creationId xmlns:a16="http://schemas.microsoft.com/office/drawing/2014/main" id="{C3F97384-A656-46D3-87F4-B444F0FDC815}"/>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BE">
                <a:solidFill>
                  <a:schemeClr val="tx1">
                    <a:alpha val="70000"/>
                  </a:schemeClr>
                </a:solidFill>
              </a:rPr>
              <a:t>Royal Military Academy</a:t>
            </a:r>
          </a:p>
        </p:txBody>
      </p:sp>
      <p:sp>
        <p:nvSpPr>
          <p:cNvPr id="4" name="Slide Number Placeholder 3">
            <a:extLst>
              <a:ext uri="{FF2B5EF4-FFF2-40B4-BE49-F238E27FC236}">
                <a16:creationId xmlns:a16="http://schemas.microsoft.com/office/drawing/2014/main" id="{03BEFD2B-DF92-4B2D-83F9-72F2897A87D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8D40174-5625-4DBA-A5E0-6FE66882F67C}" type="slidenum">
              <a:rPr lang="fr-BE">
                <a:solidFill>
                  <a:schemeClr val="tx1">
                    <a:alpha val="70000"/>
                  </a:schemeClr>
                </a:solidFill>
              </a:rPr>
              <a:pPr>
                <a:spcAft>
                  <a:spcPts val="600"/>
                </a:spcAft>
              </a:pPr>
              <a:t>11</a:t>
            </a:fld>
            <a:endParaRPr lang="fr-BE">
              <a:solidFill>
                <a:schemeClr val="tx1">
                  <a:alpha val="70000"/>
                </a:schemeClr>
              </a:solidFill>
            </a:endParaRPr>
          </a:p>
        </p:txBody>
      </p:sp>
    </p:spTree>
    <p:extLst>
      <p:ext uri="{BB962C8B-B14F-4D97-AF65-F5344CB8AC3E}">
        <p14:creationId xmlns:p14="http://schemas.microsoft.com/office/powerpoint/2010/main" val="395609224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Freeform: Shape 8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709E3D-0F52-4008-9860-F1EE653C05BE}"/>
              </a:ext>
            </a:extLst>
          </p:cNvPr>
          <p:cNvSpPr>
            <a:spLocks noGrp="1"/>
          </p:cNvSpPr>
          <p:nvPr>
            <p:ph type="title"/>
          </p:nvPr>
        </p:nvSpPr>
        <p:spPr>
          <a:xfrm>
            <a:off x="863029" y="1012004"/>
            <a:ext cx="3416158" cy="4795408"/>
          </a:xfrm>
        </p:spPr>
        <p:txBody>
          <a:bodyPr>
            <a:normAutofit/>
          </a:bodyPr>
          <a:lstStyle/>
          <a:p>
            <a:r>
              <a:rPr lang="fr-BE">
                <a:solidFill>
                  <a:srgbClr val="FFFFFF"/>
                </a:solidFill>
              </a:rPr>
              <a:t>Process</a:t>
            </a:r>
          </a:p>
        </p:txBody>
      </p:sp>
      <p:sp>
        <p:nvSpPr>
          <p:cNvPr id="5" name="Footer Placeholder 4">
            <a:extLst>
              <a:ext uri="{FF2B5EF4-FFF2-40B4-BE49-F238E27FC236}">
                <a16:creationId xmlns:a16="http://schemas.microsoft.com/office/drawing/2014/main" id="{96BB08B9-9CDB-4695-B058-6BA492E13211}"/>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41410814-6C20-4F41-8F5C-BACBA1101154}"/>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BE1C6F07-606D-41D7-A823-E8CFC1B28E6B}"/>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12</a:t>
            </a:fld>
            <a:endParaRPr lang="fr-BE">
              <a:solidFill>
                <a:prstClr val="black">
                  <a:tint val="75000"/>
                </a:prstClr>
              </a:solidFill>
            </a:endParaRPr>
          </a:p>
        </p:txBody>
      </p:sp>
      <p:graphicFrame>
        <p:nvGraphicFramePr>
          <p:cNvPr id="78" name="Content Placeholder 2">
            <a:extLst>
              <a:ext uri="{FF2B5EF4-FFF2-40B4-BE49-F238E27FC236}">
                <a16:creationId xmlns:a16="http://schemas.microsoft.com/office/drawing/2014/main" id="{BDA0174A-593A-45EE-9204-84057D3FDA91}"/>
              </a:ext>
            </a:extLst>
          </p:cNvPr>
          <p:cNvGraphicFramePr>
            <a:graphicFrameLocks noGrp="1"/>
          </p:cNvGraphicFramePr>
          <p:nvPr>
            <p:ph idx="1"/>
            <p:extLst>
              <p:ext uri="{D42A27DB-BD31-4B8C-83A1-F6EECF244321}">
                <p14:modId xmlns:p14="http://schemas.microsoft.com/office/powerpoint/2010/main" val="40549186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86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AAC5A-8D10-4058-A4A0-B2BC35B33565}"/>
              </a:ext>
            </a:extLst>
          </p:cNvPr>
          <p:cNvSpPr>
            <a:spLocks noGrp="1"/>
          </p:cNvSpPr>
          <p:nvPr>
            <p:ph type="title"/>
          </p:nvPr>
        </p:nvSpPr>
        <p:spPr>
          <a:xfrm>
            <a:off x="5297762" y="1053711"/>
            <a:ext cx="5638994" cy="1424446"/>
          </a:xfrm>
        </p:spPr>
        <p:txBody>
          <a:bodyPr>
            <a:normAutofit/>
          </a:bodyPr>
          <a:lstStyle/>
          <a:p>
            <a:r>
              <a:rPr lang="fr-BE">
                <a:solidFill>
                  <a:srgbClr val="FFFFFF"/>
                </a:solidFill>
              </a:rPr>
              <a:t>ATTENTION</a:t>
            </a:r>
          </a:p>
        </p:txBody>
      </p:sp>
      <p:pic>
        <p:nvPicPr>
          <p:cNvPr id="15364" name="Picture 4" descr="Résultat de recherche d'images pour &quot;contagious&quot;">
            <a:extLst>
              <a:ext uri="{FF2B5EF4-FFF2-40B4-BE49-F238E27FC236}">
                <a16:creationId xmlns:a16="http://schemas.microsoft.com/office/drawing/2014/main" id="{4E991677-2F6D-4004-A279-DDF903A1FC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7411" y="478232"/>
            <a:ext cx="2711680" cy="2789902"/>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5362" name="Picture 2" descr="Résultat de recherche d'images pour &quot;contagious&quot;">
            <a:extLst>
              <a:ext uri="{FF2B5EF4-FFF2-40B4-BE49-F238E27FC236}">
                <a16:creationId xmlns:a16="http://schemas.microsoft.com/office/drawing/2014/main" id="{F4C291AB-AB99-4F5E-BA45-91D9DF1944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886" y="3765637"/>
            <a:ext cx="3662730" cy="24373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CB24C5D-60F7-43DB-BA24-C73052C21303}"/>
              </a:ext>
            </a:extLst>
          </p:cNvPr>
          <p:cNvSpPr>
            <a:spLocks noGrp="1"/>
          </p:cNvSpPr>
          <p:nvPr>
            <p:ph idx="1"/>
          </p:nvPr>
        </p:nvSpPr>
        <p:spPr>
          <a:xfrm>
            <a:off x="5297762" y="2799889"/>
            <a:ext cx="5747187" cy="2987543"/>
          </a:xfrm>
        </p:spPr>
        <p:txBody>
          <a:bodyPr anchor="t">
            <a:normAutofit lnSpcReduction="10000"/>
          </a:bodyPr>
          <a:lstStyle/>
          <a:p>
            <a:r>
              <a:rPr lang="en-US" sz="2400" dirty="0">
                <a:solidFill>
                  <a:srgbClr val="FFFFFF"/>
                </a:solidFill>
              </a:rPr>
              <a:t>Burn-Out syndrome can be contagious!</a:t>
            </a:r>
          </a:p>
          <a:p>
            <a:r>
              <a:rPr lang="en-US" sz="2400" dirty="0">
                <a:solidFill>
                  <a:srgbClr val="FFFFFF"/>
                </a:solidFill>
              </a:rPr>
              <a:t>One is reached, he is absent, he increases the load of everyone, a second collapses, </a:t>
            </a:r>
            <a:r>
              <a:rPr lang="en-US" sz="2400" dirty="0" err="1">
                <a:solidFill>
                  <a:srgbClr val="FFFFFF"/>
                </a:solidFill>
              </a:rPr>
              <a:t>etc</a:t>
            </a:r>
            <a:r>
              <a:rPr lang="en-US" sz="2400" dirty="0">
                <a:solidFill>
                  <a:srgbClr val="FFFFFF"/>
                </a:solidFill>
              </a:rPr>
              <a:t> ...</a:t>
            </a:r>
          </a:p>
          <a:p>
            <a:endParaRPr lang="en-US" sz="2400" dirty="0">
              <a:solidFill>
                <a:srgbClr val="FFFFFF"/>
              </a:solidFill>
            </a:endParaRPr>
          </a:p>
          <a:p>
            <a:r>
              <a:rPr lang="en-US" sz="2400" b="1" dirty="0">
                <a:solidFill>
                  <a:srgbClr val="FFFFFF"/>
                </a:solidFill>
              </a:rPr>
              <a:t>Burn-Out syndrome is a problem </a:t>
            </a:r>
            <a:r>
              <a:rPr lang="en-US" sz="2400" b="1" u="sng" dirty="0">
                <a:solidFill>
                  <a:srgbClr val="FFFFFF"/>
                </a:solidFill>
              </a:rPr>
              <a:t>not only </a:t>
            </a:r>
            <a:r>
              <a:rPr lang="en-US" sz="2400" b="1" dirty="0">
                <a:solidFill>
                  <a:srgbClr val="FFFFFF"/>
                </a:solidFill>
              </a:rPr>
              <a:t>for the individual but also for the institution</a:t>
            </a:r>
            <a:r>
              <a:rPr lang="en-US" sz="2400" dirty="0">
                <a:solidFill>
                  <a:srgbClr val="FFFFFF"/>
                </a:solidFill>
              </a:rPr>
              <a:t>!</a:t>
            </a:r>
            <a:endParaRPr lang="fr-BE" sz="2400" dirty="0">
              <a:solidFill>
                <a:srgbClr val="FFFFFF"/>
              </a:solidFill>
            </a:endParaRPr>
          </a:p>
        </p:txBody>
      </p:sp>
      <p:sp>
        <p:nvSpPr>
          <p:cNvPr id="4" name="Date Placeholder 3">
            <a:extLst>
              <a:ext uri="{FF2B5EF4-FFF2-40B4-BE49-F238E27FC236}">
                <a16:creationId xmlns:a16="http://schemas.microsoft.com/office/drawing/2014/main" id="{C16156EB-E112-4ADA-91E9-5D83D66A7E36}"/>
              </a:ext>
            </a:extLst>
          </p:cNvPr>
          <p:cNvSpPr>
            <a:spLocks noGrp="1"/>
          </p:cNvSpPr>
          <p:nvPr>
            <p:ph type="dt" sz="half" idx="10"/>
          </p:nvPr>
        </p:nvSpPr>
        <p:spPr>
          <a:xfrm>
            <a:off x="838200" y="6455503"/>
            <a:ext cx="2743200"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7A69F795-AB5A-4206-8B59-4DBE0D1007B9}"/>
              </a:ext>
            </a:extLst>
          </p:cNvPr>
          <p:cNvSpPr>
            <a:spLocks noGrp="1"/>
          </p:cNvSpPr>
          <p:nvPr>
            <p:ph type="ftr" sz="quarter" idx="11"/>
          </p:nvPr>
        </p:nvSpPr>
        <p:spPr>
          <a:xfrm>
            <a:off x="5297761" y="6455503"/>
            <a:ext cx="4790456" cy="365125"/>
          </a:xfrm>
        </p:spPr>
        <p:txBody>
          <a:bodyPr>
            <a:normAutofit/>
          </a:bodyPr>
          <a:lstStyle/>
          <a:p>
            <a:pPr algn="l">
              <a:spcAft>
                <a:spcPts val="600"/>
              </a:spcAft>
            </a:pPr>
            <a:r>
              <a:rPr lang="fr-BE"/>
              <a:t>Royal Military Academy</a:t>
            </a:r>
          </a:p>
        </p:txBody>
      </p:sp>
      <p:sp>
        <p:nvSpPr>
          <p:cNvPr id="6" name="Slide Number Placeholder 5">
            <a:extLst>
              <a:ext uri="{FF2B5EF4-FFF2-40B4-BE49-F238E27FC236}">
                <a16:creationId xmlns:a16="http://schemas.microsoft.com/office/drawing/2014/main" id="{9453AEE1-05EC-4861-B6EA-D8C55642F80B}"/>
              </a:ext>
            </a:extLst>
          </p:cNvPr>
          <p:cNvSpPr>
            <a:spLocks noGrp="1"/>
          </p:cNvSpPr>
          <p:nvPr>
            <p:ph type="sldNum" sz="quarter" idx="12"/>
          </p:nvPr>
        </p:nvSpPr>
        <p:spPr>
          <a:xfrm>
            <a:off x="11029121" y="6455503"/>
            <a:ext cx="649357" cy="365125"/>
          </a:xfrm>
        </p:spPr>
        <p:txBody>
          <a:bodyPr>
            <a:normAutofit/>
          </a:bodyPr>
          <a:lstStyle/>
          <a:p>
            <a:pPr>
              <a:spcAft>
                <a:spcPts val="600"/>
              </a:spcAft>
            </a:pPr>
            <a:fld id="{98D40174-5625-4DBA-A5E0-6FE66882F67C}" type="slidenum">
              <a:rPr lang="fr-BE" smtClean="0"/>
              <a:pPr>
                <a:spcAft>
                  <a:spcPts val="600"/>
                </a:spcAft>
              </a:pPr>
              <a:t>13</a:t>
            </a:fld>
            <a:endParaRPr lang="fr-BE"/>
          </a:p>
        </p:txBody>
      </p:sp>
    </p:spTree>
    <p:extLst>
      <p:ext uri="{BB962C8B-B14F-4D97-AF65-F5344CB8AC3E}">
        <p14:creationId xmlns:p14="http://schemas.microsoft.com/office/powerpoint/2010/main" val="229999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045A5A-0DC3-4893-A9D4-1A6297D57361}"/>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BE" sz="2800"/>
              <a:t>2. Symptoms</a:t>
            </a:r>
          </a:p>
        </p:txBody>
      </p:sp>
      <p:sp>
        <p:nvSpPr>
          <p:cNvPr id="3" name="Content Placeholder 2">
            <a:extLst>
              <a:ext uri="{FF2B5EF4-FFF2-40B4-BE49-F238E27FC236}">
                <a16:creationId xmlns:a16="http://schemas.microsoft.com/office/drawing/2014/main" id="{DAE823F0-5A50-4375-80F7-7ED3726D0E88}"/>
              </a:ext>
            </a:extLst>
          </p:cNvPr>
          <p:cNvSpPr>
            <a:spLocks noGrp="1"/>
          </p:cNvSpPr>
          <p:nvPr>
            <p:ph idx="1"/>
          </p:nvPr>
        </p:nvSpPr>
        <p:spPr>
          <a:xfrm>
            <a:off x="643468" y="2638043"/>
            <a:ext cx="3363974" cy="3415623"/>
          </a:xfrm>
        </p:spPr>
        <p:txBody>
          <a:bodyPr>
            <a:normAutofit/>
          </a:bodyPr>
          <a:lstStyle/>
          <a:p>
            <a:r>
              <a:rPr lang="en-US" sz="2000"/>
              <a:t>Several types of symptoms</a:t>
            </a:r>
          </a:p>
          <a:p>
            <a:pPr lvl="1"/>
            <a:r>
              <a:rPr lang="en-US" sz="2000"/>
              <a:t>Components vs consequences?</a:t>
            </a:r>
          </a:p>
          <a:p>
            <a:pPr marL="457200" lvl="1" indent="0">
              <a:buNone/>
            </a:pPr>
            <a:endParaRPr lang="en-US" sz="2000"/>
          </a:p>
          <a:p>
            <a:r>
              <a:rPr lang="en-US" sz="2000"/>
              <a:t>These can be physical, emotional, cognitive and behavioral</a:t>
            </a:r>
            <a:endParaRPr lang="fr-BE" sz="2000"/>
          </a:p>
          <a:p>
            <a:pPr marL="0" indent="0">
              <a:buNone/>
            </a:pPr>
            <a:endParaRPr lang="en-US" sz="2000"/>
          </a:p>
          <a:p>
            <a:pPr lvl="1"/>
            <a:endParaRPr lang="en-US" sz="2000"/>
          </a:p>
        </p:txBody>
      </p:sp>
      <p:pic>
        <p:nvPicPr>
          <p:cNvPr id="9" name="Picture 8" descr="C:\Users\Lonneke\Pictures\250px-burnout.jpg">
            <a:extLst>
              <a:ext uri="{FF2B5EF4-FFF2-40B4-BE49-F238E27FC236}">
                <a16:creationId xmlns:a16="http://schemas.microsoft.com/office/drawing/2014/main" id="{0733A10A-B37A-4A3F-ACEC-548792EA8C38}"/>
              </a:ext>
            </a:extLst>
          </p:cNvPr>
          <p:cNvPicPr>
            <a:picLocks noGrp="1"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6475" y="643467"/>
            <a:ext cx="4813344"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9B340877-3594-4404-A348-C5C08E379B2B}"/>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A4FA0209-A6E4-46F5-8C27-C492C9AB3005}"/>
              </a:ext>
            </a:extLst>
          </p:cNvPr>
          <p:cNvSpPr>
            <a:spLocks noGrp="1"/>
          </p:cNvSpPr>
          <p:nvPr>
            <p:ph type="ftr" sz="quarter" idx="11"/>
          </p:nvPr>
        </p:nvSpPr>
        <p:spPr>
          <a:xfrm>
            <a:off x="4038600" y="6356350"/>
            <a:ext cx="4114800" cy="365125"/>
          </a:xfrm>
        </p:spPr>
        <p:txBody>
          <a:bodyPr>
            <a:normAutofit/>
          </a:bodyPr>
          <a:lstStyle/>
          <a:p>
            <a:pPr>
              <a:spcAft>
                <a:spcPts val="600"/>
              </a:spcAft>
            </a:pPr>
            <a:r>
              <a:rPr lang="fr-BE"/>
              <a:t>Royal Military Academy</a:t>
            </a:r>
          </a:p>
        </p:txBody>
      </p:sp>
      <p:sp>
        <p:nvSpPr>
          <p:cNvPr id="6" name="Slide Number Placeholder 5">
            <a:extLst>
              <a:ext uri="{FF2B5EF4-FFF2-40B4-BE49-F238E27FC236}">
                <a16:creationId xmlns:a16="http://schemas.microsoft.com/office/drawing/2014/main" id="{E4427574-E8B3-4703-A601-3FD6649291F6}"/>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smtClean="0"/>
              <a:pPr>
                <a:spcAft>
                  <a:spcPts val="600"/>
                </a:spcAft>
              </a:pPr>
              <a:t>14</a:t>
            </a:fld>
            <a:endParaRPr lang="fr-BE"/>
          </a:p>
        </p:txBody>
      </p:sp>
    </p:spTree>
    <p:extLst>
      <p:ext uri="{BB962C8B-B14F-4D97-AF65-F5344CB8AC3E}">
        <p14:creationId xmlns:p14="http://schemas.microsoft.com/office/powerpoint/2010/main" val="420918192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BF598B-D2D6-45D6-9A49-E0E08677621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BE" sz="2800"/>
              <a:t>Physical symptoms</a:t>
            </a:r>
          </a:p>
        </p:txBody>
      </p:sp>
      <p:sp>
        <p:nvSpPr>
          <p:cNvPr id="11" name="Content Placeholder 10">
            <a:extLst>
              <a:ext uri="{FF2B5EF4-FFF2-40B4-BE49-F238E27FC236}">
                <a16:creationId xmlns:a16="http://schemas.microsoft.com/office/drawing/2014/main" id="{AB88FB11-126E-47FD-9E1D-AB369AE23090}"/>
              </a:ext>
            </a:extLst>
          </p:cNvPr>
          <p:cNvSpPr>
            <a:spLocks noGrp="1"/>
          </p:cNvSpPr>
          <p:nvPr>
            <p:ph idx="1"/>
          </p:nvPr>
        </p:nvSpPr>
        <p:spPr>
          <a:xfrm>
            <a:off x="149902" y="2578308"/>
            <a:ext cx="4504394" cy="3957403"/>
          </a:xfrm>
        </p:spPr>
        <p:txBody>
          <a:bodyPr>
            <a:noAutofit/>
          </a:bodyPr>
          <a:lstStyle/>
          <a:p>
            <a:r>
              <a:rPr lang="en-US" sz="2200" dirty="0"/>
              <a:t>mainly sleep disorders and chronic fatigue</a:t>
            </a:r>
          </a:p>
          <a:p>
            <a:pPr lvl="1"/>
            <a:r>
              <a:rPr lang="en-US" sz="2200" dirty="0"/>
              <a:t> sleep no longer </a:t>
            </a:r>
            <a:r>
              <a:rPr lang="en-US" sz="2200" dirty="0" err="1"/>
              <a:t>restaurative</a:t>
            </a:r>
            <a:endParaRPr lang="en-US" sz="2200" dirty="0"/>
          </a:p>
          <a:p>
            <a:r>
              <a:rPr lang="en-US" sz="2200" dirty="0"/>
              <a:t>Muscle tension with spinal pain (back, neck)</a:t>
            </a:r>
          </a:p>
          <a:p>
            <a:r>
              <a:rPr lang="en-US" sz="2200" dirty="0"/>
              <a:t>Appetite disturbances, stomach pains, nausea, dizziness, taking or loss sudden weight</a:t>
            </a:r>
          </a:p>
          <a:p>
            <a:r>
              <a:rPr lang="en-US" sz="2200" dirty="0"/>
              <a:t>Headaches </a:t>
            </a:r>
          </a:p>
          <a:p>
            <a:r>
              <a:rPr lang="en-US" sz="2200" dirty="0"/>
              <a:t>Weaken immune system</a:t>
            </a:r>
          </a:p>
        </p:txBody>
      </p:sp>
      <p:pic>
        <p:nvPicPr>
          <p:cNvPr id="7" name="Content Placeholder 3" descr="C:\Users\Lonneke\Downloads\kikker in kokend water.png">
            <a:extLst>
              <a:ext uri="{FF2B5EF4-FFF2-40B4-BE49-F238E27FC236}">
                <a16:creationId xmlns:a16="http://schemas.microsoft.com/office/drawing/2014/main" id="{C93E0EFD-62AE-4867-A0A8-65E1980D59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51409"/>
            <a:ext cx="6250769" cy="45943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A19FD8C5-8CAA-499E-8E39-65EC575FA760}"/>
              </a:ext>
            </a:extLst>
          </p:cNvPr>
          <p:cNvSpPr>
            <a:spLocks noGrp="1"/>
          </p:cNvSpPr>
          <p:nvPr>
            <p:ph type="dt" sz="half" idx="10"/>
          </p:nvPr>
        </p:nvSpPr>
        <p:spPr>
          <a:xfrm>
            <a:off x="2277385" y="6451913"/>
            <a:ext cx="1686264" cy="365125"/>
          </a:xfrm>
        </p:spPr>
        <p:txBody>
          <a:bodyPr>
            <a:normAutofit/>
          </a:bodyPr>
          <a:lstStyle/>
          <a:p>
            <a:pPr>
              <a:spcAft>
                <a:spcPts val="600"/>
              </a:spcAft>
            </a:pPr>
            <a:r>
              <a:rPr lang="fr-FR" dirty="0"/>
              <a:t>04/10/2019</a:t>
            </a:r>
            <a:endParaRPr lang="fr-BE" dirty="0"/>
          </a:p>
        </p:txBody>
      </p:sp>
      <p:sp>
        <p:nvSpPr>
          <p:cNvPr id="5" name="Footer Placeholder 4">
            <a:extLst>
              <a:ext uri="{FF2B5EF4-FFF2-40B4-BE49-F238E27FC236}">
                <a16:creationId xmlns:a16="http://schemas.microsoft.com/office/drawing/2014/main" id="{43B5B31F-1023-4412-ABA9-23C4E379FF7C}"/>
              </a:ext>
            </a:extLst>
          </p:cNvPr>
          <p:cNvSpPr>
            <a:spLocks noGrp="1"/>
          </p:cNvSpPr>
          <p:nvPr>
            <p:ph type="ftr" sz="quarter" idx="11"/>
          </p:nvPr>
        </p:nvSpPr>
        <p:spPr>
          <a:xfrm>
            <a:off x="4874281" y="6386851"/>
            <a:ext cx="4114800" cy="365125"/>
          </a:xfrm>
        </p:spPr>
        <p:txBody>
          <a:bodyPr>
            <a:normAutofit/>
          </a:bodyPr>
          <a:lstStyle/>
          <a:p>
            <a:pPr>
              <a:spcAft>
                <a:spcPts val="600"/>
              </a:spcAft>
            </a:pPr>
            <a:r>
              <a:rPr lang="fr-BE">
                <a:solidFill>
                  <a:schemeClr val="bg1"/>
                </a:solidFill>
              </a:rPr>
              <a:t>Royal Military Academy</a:t>
            </a:r>
          </a:p>
        </p:txBody>
      </p:sp>
      <p:sp>
        <p:nvSpPr>
          <p:cNvPr id="6" name="Slide Number Placeholder 5">
            <a:extLst>
              <a:ext uri="{FF2B5EF4-FFF2-40B4-BE49-F238E27FC236}">
                <a16:creationId xmlns:a16="http://schemas.microsoft.com/office/drawing/2014/main" id="{CF5CE9BF-0A0C-4849-BD0D-BE73DD3FF896}"/>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smtClean="0">
                <a:solidFill>
                  <a:schemeClr val="bg1"/>
                </a:solidFill>
              </a:rPr>
              <a:pPr>
                <a:spcAft>
                  <a:spcPts val="600"/>
                </a:spcAft>
              </a:pPr>
              <a:t>15</a:t>
            </a:fld>
            <a:endParaRPr lang="fr-BE">
              <a:solidFill>
                <a:schemeClr val="bg1"/>
              </a:solidFill>
            </a:endParaRPr>
          </a:p>
        </p:txBody>
      </p:sp>
    </p:spTree>
    <p:extLst>
      <p:ext uri="{BB962C8B-B14F-4D97-AF65-F5344CB8AC3E}">
        <p14:creationId xmlns:p14="http://schemas.microsoft.com/office/powerpoint/2010/main" val="318279835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6F68C6-D972-40E7-8784-36D04F1AA18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BE" sz="2800"/>
              <a:t>Emotional symptoms</a:t>
            </a:r>
          </a:p>
        </p:txBody>
      </p:sp>
      <p:sp>
        <p:nvSpPr>
          <p:cNvPr id="3" name="Content Placeholder 2">
            <a:extLst>
              <a:ext uri="{FF2B5EF4-FFF2-40B4-BE49-F238E27FC236}">
                <a16:creationId xmlns:a16="http://schemas.microsoft.com/office/drawing/2014/main" id="{16DD8E2F-D21D-48CC-9989-7CC3F51122F7}"/>
              </a:ext>
            </a:extLst>
          </p:cNvPr>
          <p:cNvSpPr>
            <a:spLocks noGrp="1"/>
          </p:cNvSpPr>
          <p:nvPr>
            <p:ph idx="1"/>
          </p:nvPr>
        </p:nvSpPr>
        <p:spPr>
          <a:xfrm>
            <a:off x="643468" y="2638043"/>
            <a:ext cx="3363974" cy="3415623"/>
          </a:xfrm>
        </p:spPr>
        <p:txBody>
          <a:bodyPr>
            <a:normAutofit/>
          </a:bodyPr>
          <a:lstStyle/>
          <a:p>
            <a:r>
              <a:rPr lang="en-US" sz="1900" dirty="0"/>
              <a:t>anxiety, </a:t>
            </a:r>
          </a:p>
          <a:p>
            <a:r>
              <a:rPr lang="en-US" sz="1900" dirty="0"/>
              <a:t>irritability, </a:t>
            </a:r>
          </a:p>
          <a:p>
            <a:r>
              <a:rPr lang="en-US" sz="1900" dirty="0"/>
              <a:t>nervous tension, </a:t>
            </a:r>
          </a:p>
          <a:p>
            <a:r>
              <a:rPr lang="en-US" sz="1900" dirty="0"/>
              <a:t>depressed mood, </a:t>
            </a:r>
          </a:p>
          <a:p>
            <a:r>
              <a:rPr lang="en-US" sz="1900" dirty="0"/>
              <a:t>etc. </a:t>
            </a:r>
          </a:p>
          <a:p>
            <a:endParaRPr lang="en-US" sz="1900" dirty="0"/>
          </a:p>
          <a:p>
            <a:pPr marL="0" indent="0">
              <a:buNone/>
            </a:pPr>
            <a:r>
              <a:rPr lang="en-US" sz="1900" dirty="0"/>
              <a:t>! The individual may also show no emotion !</a:t>
            </a:r>
            <a:endParaRPr lang="fr-BE" sz="1900" dirty="0"/>
          </a:p>
        </p:txBody>
      </p:sp>
      <p:pic>
        <p:nvPicPr>
          <p:cNvPr id="7" name="Image 5" descr="A close up of text on a white surface&#10;&#10;Description automatically generated">
            <a:extLst>
              <a:ext uri="{FF2B5EF4-FFF2-40B4-BE49-F238E27FC236}">
                <a16:creationId xmlns:a16="http://schemas.microsoft.com/office/drawing/2014/main" id="{3EF870B4-9D78-463A-B798-81DB1B915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96015" y="643467"/>
            <a:ext cx="5054265"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EE123F4E-2B5E-4B18-B599-3B2151D94A95}"/>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189F69EE-6CC0-45BB-BCC6-58CBFA9B8303}"/>
              </a:ext>
            </a:extLst>
          </p:cNvPr>
          <p:cNvSpPr>
            <a:spLocks noGrp="1"/>
          </p:cNvSpPr>
          <p:nvPr>
            <p:ph type="ftr" sz="quarter" idx="11"/>
          </p:nvPr>
        </p:nvSpPr>
        <p:spPr>
          <a:xfrm>
            <a:off x="5896015" y="6341880"/>
            <a:ext cx="4114800" cy="365125"/>
          </a:xfrm>
        </p:spPr>
        <p:txBody>
          <a:bodyPr>
            <a:normAutofit/>
          </a:bodyPr>
          <a:lstStyle/>
          <a:p>
            <a:pPr>
              <a:spcAft>
                <a:spcPts val="600"/>
              </a:spcAft>
            </a:pPr>
            <a:r>
              <a:rPr lang="fr-BE" dirty="0">
                <a:solidFill>
                  <a:schemeClr val="bg1"/>
                </a:solidFill>
              </a:rPr>
              <a:t>Royal </a:t>
            </a:r>
            <a:r>
              <a:rPr lang="fr-BE" dirty="0" err="1">
                <a:solidFill>
                  <a:schemeClr val="bg1"/>
                </a:solidFill>
              </a:rPr>
              <a:t>Military</a:t>
            </a:r>
            <a:r>
              <a:rPr lang="fr-BE" dirty="0">
                <a:solidFill>
                  <a:schemeClr val="bg1"/>
                </a:solidFill>
              </a:rPr>
              <a:t> </a:t>
            </a:r>
            <a:r>
              <a:rPr lang="fr-BE" dirty="0" err="1">
                <a:solidFill>
                  <a:schemeClr val="bg1"/>
                </a:solidFill>
              </a:rPr>
              <a:t>Academy</a:t>
            </a:r>
            <a:endParaRPr lang="fr-BE" dirty="0">
              <a:solidFill>
                <a:schemeClr val="bg1"/>
              </a:solidFill>
            </a:endParaRPr>
          </a:p>
        </p:txBody>
      </p:sp>
      <p:sp>
        <p:nvSpPr>
          <p:cNvPr id="6" name="Slide Number Placeholder 5">
            <a:extLst>
              <a:ext uri="{FF2B5EF4-FFF2-40B4-BE49-F238E27FC236}">
                <a16:creationId xmlns:a16="http://schemas.microsoft.com/office/drawing/2014/main" id="{0E0BAB05-5CF5-4E62-AB0A-A896B197D042}"/>
              </a:ext>
            </a:extLst>
          </p:cNvPr>
          <p:cNvSpPr>
            <a:spLocks noGrp="1"/>
          </p:cNvSpPr>
          <p:nvPr>
            <p:ph type="sldNum" sz="quarter" idx="12"/>
          </p:nvPr>
        </p:nvSpPr>
        <p:spPr>
          <a:xfrm>
            <a:off x="9225197" y="6356870"/>
            <a:ext cx="2743200" cy="365125"/>
          </a:xfrm>
        </p:spPr>
        <p:txBody>
          <a:bodyPr>
            <a:normAutofit/>
          </a:bodyPr>
          <a:lstStyle/>
          <a:p>
            <a:pPr>
              <a:spcAft>
                <a:spcPts val="600"/>
              </a:spcAft>
            </a:pPr>
            <a:fld id="{98D40174-5625-4DBA-A5E0-6FE66882F67C}" type="slidenum">
              <a:rPr lang="fr-BE" smtClean="0">
                <a:solidFill>
                  <a:schemeClr val="bg1"/>
                </a:solidFill>
              </a:rPr>
              <a:pPr>
                <a:spcAft>
                  <a:spcPts val="600"/>
                </a:spcAft>
              </a:pPr>
              <a:t>16</a:t>
            </a:fld>
            <a:endParaRPr lang="fr-BE">
              <a:solidFill>
                <a:schemeClr val="bg1"/>
              </a:solidFill>
            </a:endParaRPr>
          </a:p>
        </p:txBody>
      </p:sp>
    </p:spTree>
    <p:extLst>
      <p:ext uri="{BB962C8B-B14F-4D97-AF65-F5344CB8AC3E}">
        <p14:creationId xmlns:p14="http://schemas.microsoft.com/office/powerpoint/2010/main" val="174543711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074B-C373-4E77-A424-D36DF9570DE2}"/>
              </a:ext>
            </a:extLst>
          </p:cNvPr>
          <p:cNvSpPr>
            <a:spLocks noGrp="1"/>
          </p:cNvSpPr>
          <p:nvPr>
            <p:ph type="title"/>
          </p:nvPr>
        </p:nvSpPr>
        <p:spPr>
          <a:xfrm>
            <a:off x="838200" y="723578"/>
            <a:ext cx="4595071" cy="1645501"/>
          </a:xfrm>
        </p:spPr>
        <p:txBody>
          <a:bodyPr>
            <a:normAutofit/>
          </a:bodyPr>
          <a:lstStyle/>
          <a:p>
            <a:r>
              <a:rPr lang="fr-BE"/>
              <a:t>Cognitive symptoms</a:t>
            </a:r>
          </a:p>
        </p:txBody>
      </p:sp>
      <p:sp>
        <p:nvSpPr>
          <p:cNvPr id="3" name="Content Placeholder 2">
            <a:extLst>
              <a:ext uri="{FF2B5EF4-FFF2-40B4-BE49-F238E27FC236}">
                <a16:creationId xmlns:a16="http://schemas.microsoft.com/office/drawing/2014/main" id="{3792DB14-3F92-40D6-85EC-168CF1D89C57}"/>
              </a:ext>
            </a:extLst>
          </p:cNvPr>
          <p:cNvSpPr>
            <a:spLocks noGrp="1"/>
          </p:cNvSpPr>
          <p:nvPr>
            <p:ph idx="1"/>
          </p:nvPr>
        </p:nvSpPr>
        <p:spPr>
          <a:xfrm>
            <a:off x="149902" y="2548467"/>
            <a:ext cx="5283369" cy="3806613"/>
          </a:xfrm>
        </p:spPr>
        <p:txBody>
          <a:bodyPr>
            <a:normAutofit/>
          </a:bodyPr>
          <a:lstStyle/>
          <a:p>
            <a:pPr marL="0" indent="0">
              <a:buNone/>
            </a:pPr>
            <a:r>
              <a:rPr lang="en-US" sz="2000" dirty="0"/>
              <a:t>Reduced information processing capacities </a:t>
            </a:r>
          </a:p>
          <a:p>
            <a:pPr lvl="1"/>
            <a:r>
              <a:rPr lang="en-US" sz="2000" dirty="0"/>
              <a:t>Concentration , </a:t>
            </a:r>
          </a:p>
          <a:p>
            <a:pPr lvl="1"/>
            <a:r>
              <a:rPr lang="en-US" sz="2000" dirty="0"/>
              <a:t>Multi-tasking,</a:t>
            </a:r>
          </a:p>
          <a:p>
            <a:pPr lvl="1"/>
            <a:r>
              <a:rPr lang="en-US" sz="2000" dirty="0"/>
              <a:t>Decision-making,</a:t>
            </a:r>
          </a:p>
          <a:p>
            <a:pPr lvl="1"/>
            <a:r>
              <a:rPr lang="en-US" sz="2000" dirty="0"/>
              <a:t>Memory,</a:t>
            </a:r>
          </a:p>
          <a:p>
            <a:pPr lvl="1"/>
            <a:r>
              <a:rPr lang="fr-BE" sz="2000" dirty="0"/>
              <a:t>Etc.</a:t>
            </a:r>
          </a:p>
          <a:p>
            <a:pPr marL="457200" lvl="1" indent="0">
              <a:buNone/>
            </a:pPr>
            <a:endParaRPr lang="en-US" sz="2000" dirty="0"/>
          </a:p>
        </p:txBody>
      </p:sp>
      <p:sp>
        <p:nvSpPr>
          <p:cNvPr id="5" name="Footer Placeholder 4">
            <a:extLst>
              <a:ext uri="{FF2B5EF4-FFF2-40B4-BE49-F238E27FC236}">
                <a16:creationId xmlns:a16="http://schemas.microsoft.com/office/drawing/2014/main" id="{BF8805DF-217C-438B-AA93-E502778B686D}"/>
              </a:ext>
            </a:extLst>
          </p:cNvPr>
          <p:cNvSpPr>
            <a:spLocks noGrp="1"/>
          </p:cNvSpPr>
          <p:nvPr>
            <p:ph type="ftr" sz="quarter" idx="11"/>
          </p:nvPr>
        </p:nvSpPr>
        <p:spPr>
          <a:xfrm>
            <a:off x="836593" y="6355080"/>
            <a:ext cx="4595071" cy="365125"/>
          </a:xfrm>
        </p:spPr>
        <p:txBody>
          <a:bodyPr>
            <a:normAutofit/>
          </a:bodyPr>
          <a:lstStyle/>
          <a:p>
            <a:pPr algn="l">
              <a:spcAft>
                <a:spcPts val="600"/>
              </a:spcAft>
            </a:pPr>
            <a:r>
              <a:rPr lang="fr-BE">
                <a:solidFill>
                  <a:schemeClr val="tx1">
                    <a:alpha val="80000"/>
                  </a:schemeClr>
                </a:solidFill>
              </a:rPr>
              <a:t>Royal Military Academy</a:t>
            </a:r>
          </a:p>
        </p:txBody>
      </p:sp>
      <p:sp>
        <p:nvSpPr>
          <p:cNvPr id="5126" name="Rectangle 191">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7" name="Rectangle 19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AC7306A-FC69-4920-98AF-92F23BC8661E}"/>
              </a:ext>
            </a:extLst>
          </p:cNvPr>
          <p:cNvSpPr>
            <a:spLocks noGrp="1"/>
          </p:cNvSpPr>
          <p:nvPr>
            <p:ph type="sldNum" sz="quarter" idx="12"/>
          </p:nvPr>
        </p:nvSpPr>
        <p:spPr>
          <a:xfrm>
            <a:off x="10572750" y="6355080"/>
            <a:ext cx="1306147" cy="365125"/>
          </a:xfrm>
        </p:spPr>
        <p:txBody>
          <a:bodyPr>
            <a:normAutofit/>
          </a:bodyPr>
          <a:lstStyle/>
          <a:p>
            <a:pPr>
              <a:spcAft>
                <a:spcPts val="600"/>
              </a:spcAft>
            </a:pPr>
            <a:fld id="{98D40174-5625-4DBA-A5E0-6FE66882F67C}" type="slidenum">
              <a:rPr lang="fr-BE">
                <a:solidFill>
                  <a:prstClr val="black">
                    <a:alpha val="80000"/>
                  </a:prstClr>
                </a:solidFill>
              </a:rPr>
              <a:pPr>
                <a:spcAft>
                  <a:spcPts val="600"/>
                </a:spcAft>
              </a:pPr>
              <a:t>17</a:t>
            </a:fld>
            <a:endParaRPr lang="fr-BE">
              <a:solidFill>
                <a:prstClr val="black">
                  <a:alpha val="80000"/>
                </a:prstClr>
              </a:solidFill>
            </a:endParaRPr>
          </a:p>
        </p:txBody>
      </p:sp>
      <p:sp>
        <p:nvSpPr>
          <p:cNvPr id="4" name="Date Placeholder 3">
            <a:extLst>
              <a:ext uri="{FF2B5EF4-FFF2-40B4-BE49-F238E27FC236}">
                <a16:creationId xmlns:a16="http://schemas.microsoft.com/office/drawing/2014/main" id="{A4913E50-CD5C-463E-943A-3AB06176091A}"/>
              </a:ext>
            </a:extLst>
          </p:cNvPr>
          <p:cNvSpPr>
            <a:spLocks noGrp="1"/>
          </p:cNvSpPr>
          <p:nvPr>
            <p:ph type="dt" sz="half" idx="10"/>
          </p:nvPr>
        </p:nvSpPr>
        <p:spPr>
          <a:xfrm>
            <a:off x="6420908" y="6355080"/>
            <a:ext cx="1361896" cy="365125"/>
          </a:xfrm>
        </p:spPr>
        <p:txBody>
          <a:bodyPr>
            <a:normAutofit/>
          </a:bodyPr>
          <a:lstStyle/>
          <a:p>
            <a:pPr>
              <a:spcAft>
                <a:spcPts val="600"/>
              </a:spcAft>
            </a:pPr>
            <a:r>
              <a:rPr lang="fr-FR">
                <a:solidFill>
                  <a:prstClr val="black">
                    <a:alpha val="80000"/>
                  </a:prstClr>
                </a:solidFill>
              </a:rPr>
              <a:t>04/10/2019</a:t>
            </a:r>
            <a:endParaRPr lang="fr-BE">
              <a:solidFill>
                <a:prstClr val="black">
                  <a:alpha val="80000"/>
                </a:prstClr>
              </a:solidFill>
            </a:endParaRPr>
          </a:p>
        </p:txBody>
      </p:sp>
      <p:sp>
        <p:nvSpPr>
          <p:cNvPr id="194" name="Rectangle 193">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 up of a piece of paper&#10;&#10;Description automatically generated">
            <a:extLst>
              <a:ext uri="{FF2B5EF4-FFF2-40B4-BE49-F238E27FC236}">
                <a16:creationId xmlns:a16="http://schemas.microsoft.com/office/drawing/2014/main" id="{69C7FD18-2924-4A28-A216-08931E7E1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857" y="321734"/>
            <a:ext cx="1938418" cy="2739814"/>
          </a:xfrm>
          <a:prstGeom prst="rect">
            <a:avLst/>
          </a:prstGeom>
        </p:spPr>
      </p:pic>
      <p:sp>
        <p:nvSpPr>
          <p:cNvPr id="195" name="Rectangle 194">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text on a white background&#10;&#10;Description automatically generated">
            <a:extLst>
              <a:ext uri="{FF2B5EF4-FFF2-40B4-BE49-F238E27FC236}">
                <a16:creationId xmlns:a16="http://schemas.microsoft.com/office/drawing/2014/main" id="{99125BAA-CCEC-46CA-85F9-96CEA6F19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185" y="321734"/>
            <a:ext cx="2253497" cy="2739814"/>
          </a:xfrm>
          <a:prstGeom prst="rect">
            <a:avLst/>
          </a:prstGeom>
        </p:spPr>
      </p:pic>
      <p:pic>
        <p:nvPicPr>
          <p:cNvPr id="5122" name="Picture 2" descr="https://s3.amazonaws.com/lowres.cartoonstock.com/medical-optometry-glasses-wear-eye_wear-spectacle_s-pjun1434_low.jpg">
            <a:extLst>
              <a:ext uri="{FF2B5EF4-FFF2-40B4-BE49-F238E27FC236}">
                <a16:creationId xmlns:a16="http://schemas.microsoft.com/office/drawing/2014/main" id="{B7C90482-44F5-4DCE-B65C-E061CEDAFA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0444" y="3796452"/>
            <a:ext cx="2227111" cy="255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9459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134">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F9A3D-16C2-4BEC-BE21-41FACBEC6722}"/>
              </a:ext>
            </a:extLst>
          </p:cNvPr>
          <p:cNvSpPr>
            <a:spLocks noGrp="1"/>
          </p:cNvSpPr>
          <p:nvPr>
            <p:ph type="title"/>
          </p:nvPr>
        </p:nvSpPr>
        <p:spPr>
          <a:xfrm>
            <a:off x="5297762" y="1053711"/>
            <a:ext cx="5638994" cy="1424446"/>
          </a:xfrm>
        </p:spPr>
        <p:txBody>
          <a:bodyPr>
            <a:normAutofit/>
          </a:bodyPr>
          <a:lstStyle/>
          <a:p>
            <a:r>
              <a:rPr lang="fr-BE" dirty="0" err="1">
                <a:solidFill>
                  <a:srgbClr val="FFFFFF"/>
                </a:solidFill>
              </a:rPr>
              <a:t>Behavioural</a:t>
            </a:r>
            <a:r>
              <a:rPr lang="fr-BE" dirty="0">
                <a:solidFill>
                  <a:srgbClr val="FFFFFF"/>
                </a:solidFill>
              </a:rPr>
              <a:t> </a:t>
            </a:r>
            <a:r>
              <a:rPr lang="fr-BE" dirty="0" err="1">
                <a:solidFill>
                  <a:srgbClr val="FFFFFF"/>
                </a:solidFill>
              </a:rPr>
              <a:t>symptoms</a:t>
            </a:r>
            <a:endParaRPr lang="fr-BE" dirty="0">
              <a:solidFill>
                <a:srgbClr val="FFFFFF"/>
              </a:solidFill>
            </a:endParaRPr>
          </a:p>
        </p:txBody>
      </p:sp>
      <p:pic>
        <p:nvPicPr>
          <p:cNvPr id="8" name="Picture 7">
            <a:extLst>
              <a:ext uri="{FF2B5EF4-FFF2-40B4-BE49-F238E27FC236}">
                <a16:creationId xmlns:a16="http://schemas.microsoft.com/office/drawing/2014/main" id="{4BF9CC40-13F2-494A-BFB6-C1416303A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4" y="478232"/>
            <a:ext cx="3204618" cy="3204618"/>
          </a:xfrm>
          <a:prstGeom prst="rect">
            <a:avLst/>
          </a:prstGeom>
        </p:spPr>
      </p:pic>
      <p:cxnSp>
        <p:nvCxnSpPr>
          <p:cNvPr id="137" name="Straight Connector 136">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8194" name="Picture 2" descr="https://res.cloudinary.com/teepublic/image/private/s--2zBFmtHJ--/t_Preview/b_rgb:191919,c_lpad,f_jpg,h_630,q_90,w_1200/v1554209792/production/designs/4551725_0.jpg">
            <a:extLst>
              <a:ext uri="{FF2B5EF4-FFF2-40B4-BE49-F238E27FC236}">
                <a16:creationId xmlns:a16="http://schemas.microsoft.com/office/drawing/2014/main" id="{C1A75BDC-78EA-45D2-9B81-248CB61E8B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886" y="4022862"/>
            <a:ext cx="3662730" cy="19229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E079F8-D9DB-4433-843C-23C350144959}"/>
              </a:ext>
            </a:extLst>
          </p:cNvPr>
          <p:cNvSpPr>
            <a:spLocks noGrp="1"/>
          </p:cNvSpPr>
          <p:nvPr>
            <p:ph idx="1"/>
          </p:nvPr>
        </p:nvSpPr>
        <p:spPr>
          <a:xfrm>
            <a:off x="4863830" y="2799889"/>
            <a:ext cx="6653719" cy="3425811"/>
          </a:xfrm>
        </p:spPr>
        <p:txBody>
          <a:bodyPr anchor="t">
            <a:normAutofit fontScale="92500" lnSpcReduction="10000"/>
          </a:bodyPr>
          <a:lstStyle/>
          <a:p>
            <a:r>
              <a:rPr lang="en-US" sz="2000" dirty="0">
                <a:solidFill>
                  <a:srgbClr val="FFFFFF"/>
                </a:solidFill>
              </a:rPr>
              <a:t>cynicism, </a:t>
            </a:r>
          </a:p>
          <a:p>
            <a:r>
              <a:rPr lang="en-US" sz="2000" dirty="0">
                <a:solidFill>
                  <a:srgbClr val="FFFFFF"/>
                </a:solidFill>
              </a:rPr>
              <a:t>indifference, </a:t>
            </a:r>
          </a:p>
          <a:p>
            <a:r>
              <a:rPr lang="en-US" sz="2000" dirty="0">
                <a:solidFill>
                  <a:srgbClr val="FFFFFF"/>
                </a:solidFill>
              </a:rPr>
              <a:t>loss of empathy, </a:t>
            </a:r>
          </a:p>
          <a:p>
            <a:r>
              <a:rPr lang="en-US" sz="2000" dirty="0">
                <a:solidFill>
                  <a:srgbClr val="FFFFFF"/>
                </a:solidFill>
              </a:rPr>
              <a:t>isolation, </a:t>
            </a:r>
          </a:p>
          <a:p>
            <a:r>
              <a:rPr lang="en-US" sz="2000" dirty="0">
                <a:solidFill>
                  <a:srgbClr val="FFFFFF"/>
                </a:solidFill>
              </a:rPr>
              <a:t>aggressive behavior (decreased tolerance to frustration),</a:t>
            </a:r>
          </a:p>
          <a:p>
            <a:r>
              <a:rPr lang="en-US" sz="2000" dirty="0">
                <a:solidFill>
                  <a:srgbClr val="FFFFFF"/>
                </a:solidFill>
              </a:rPr>
              <a:t>disengagement, </a:t>
            </a:r>
          </a:p>
          <a:p>
            <a:r>
              <a:rPr lang="en-US" sz="2000" dirty="0">
                <a:solidFill>
                  <a:srgbClr val="FFFFFF"/>
                </a:solidFill>
              </a:rPr>
              <a:t>low self-esteem,</a:t>
            </a:r>
          </a:p>
          <a:p>
            <a:r>
              <a:rPr lang="en-US" sz="2000" dirty="0">
                <a:solidFill>
                  <a:srgbClr val="FFFFFF"/>
                </a:solidFill>
              </a:rPr>
              <a:t>addictive behaviors (performance increase or stress reduction)</a:t>
            </a:r>
          </a:p>
          <a:p>
            <a:r>
              <a:rPr lang="en-US" sz="2000" dirty="0">
                <a:solidFill>
                  <a:srgbClr val="FFFFFF"/>
                </a:solidFill>
              </a:rPr>
              <a:t>Etc.</a:t>
            </a:r>
            <a:endParaRPr lang="fr-BE" sz="2000" dirty="0">
              <a:solidFill>
                <a:srgbClr val="FFFFFF"/>
              </a:solidFill>
            </a:endParaRPr>
          </a:p>
        </p:txBody>
      </p:sp>
      <p:sp>
        <p:nvSpPr>
          <p:cNvPr id="4" name="Date Placeholder 3">
            <a:extLst>
              <a:ext uri="{FF2B5EF4-FFF2-40B4-BE49-F238E27FC236}">
                <a16:creationId xmlns:a16="http://schemas.microsoft.com/office/drawing/2014/main" id="{590A866A-0117-4CDF-905E-E23E632FD1AF}"/>
              </a:ext>
            </a:extLst>
          </p:cNvPr>
          <p:cNvSpPr>
            <a:spLocks noGrp="1"/>
          </p:cNvSpPr>
          <p:nvPr>
            <p:ph type="dt" sz="half" idx="10"/>
          </p:nvPr>
        </p:nvSpPr>
        <p:spPr>
          <a:xfrm>
            <a:off x="838200" y="6455503"/>
            <a:ext cx="2743200"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04E72F13-4D9C-479F-B016-7369874A8368}"/>
              </a:ext>
            </a:extLst>
          </p:cNvPr>
          <p:cNvSpPr>
            <a:spLocks noGrp="1"/>
          </p:cNvSpPr>
          <p:nvPr>
            <p:ph type="ftr" sz="quarter" idx="11"/>
          </p:nvPr>
        </p:nvSpPr>
        <p:spPr>
          <a:xfrm>
            <a:off x="5297761" y="6455503"/>
            <a:ext cx="4790456" cy="365125"/>
          </a:xfrm>
        </p:spPr>
        <p:txBody>
          <a:bodyPr>
            <a:normAutofit/>
          </a:bodyPr>
          <a:lstStyle/>
          <a:p>
            <a:pPr algn="l">
              <a:spcAft>
                <a:spcPts val="600"/>
              </a:spcAft>
            </a:pPr>
            <a:r>
              <a:rPr lang="fr-BE"/>
              <a:t>Royal Military Academy</a:t>
            </a:r>
          </a:p>
        </p:txBody>
      </p:sp>
      <p:sp>
        <p:nvSpPr>
          <p:cNvPr id="6" name="Slide Number Placeholder 5">
            <a:extLst>
              <a:ext uri="{FF2B5EF4-FFF2-40B4-BE49-F238E27FC236}">
                <a16:creationId xmlns:a16="http://schemas.microsoft.com/office/drawing/2014/main" id="{83F61462-B734-45BB-B3C3-21F94B5D972C}"/>
              </a:ext>
            </a:extLst>
          </p:cNvPr>
          <p:cNvSpPr>
            <a:spLocks noGrp="1"/>
          </p:cNvSpPr>
          <p:nvPr>
            <p:ph type="sldNum" sz="quarter" idx="12"/>
          </p:nvPr>
        </p:nvSpPr>
        <p:spPr>
          <a:xfrm>
            <a:off x="11029121" y="6455503"/>
            <a:ext cx="649357" cy="365125"/>
          </a:xfrm>
        </p:spPr>
        <p:txBody>
          <a:bodyPr>
            <a:normAutofit/>
          </a:bodyPr>
          <a:lstStyle/>
          <a:p>
            <a:pPr>
              <a:spcAft>
                <a:spcPts val="600"/>
              </a:spcAft>
            </a:pPr>
            <a:fld id="{98D40174-5625-4DBA-A5E0-6FE66882F67C}" type="slidenum">
              <a:rPr lang="fr-BE" smtClean="0"/>
              <a:pPr>
                <a:spcAft>
                  <a:spcPts val="600"/>
                </a:spcAft>
              </a:pPr>
              <a:t>18</a:t>
            </a:fld>
            <a:endParaRPr lang="fr-BE"/>
          </a:p>
        </p:txBody>
      </p:sp>
    </p:spTree>
    <p:extLst>
      <p:ext uri="{BB962C8B-B14F-4D97-AF65-F5344CB8AC3E}">
        <p14:creationId xmlns:p14="http://schemas.microsoft.com/office/powerpoint/2010/main" val="130543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54" name="Titre 1">
            <a:extLst>
              <a:ext uri="{FF2B5EF4-FFF2-40B4-BE49-F238E27FC236}">
                <a16:creationId xmlns:a16="http://schemas.microsoft.com/office/drawing/2014/main" id="{2AFC6C11-7587-4AD2-B1F4-E8B80202430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ltLang="fr-FR" dirty="0"/>
              <a:t>Clinical model</a:t>
            </a:r>
          </a:p>
        </p:txBody>
      </p:sp>
      <p:sp>
        <p:nvSpPr>
          <p:cNvPr id="23555" name="Espace réservé du contenu 5">
            <a:extLst>
              <a:ext uri="{FF2B5EF4-FFF2-40B4-BE49-F238E27FC236}">
                <a16:creationId xmlns:a16="http://schemas.microsoft.com/office/drawing/2014/main" id="{59560A56-A66A-456B-AB58-DFB40BDB8E48}"/>
              </a:ext>
            </a:extLst>
          </p:cNvPr>
          <p:cNvSpPr>
            <a:spLocks noGrp="1"/>
          </p:cNvSpPr>
          <p:nvPr>
            <p:ph sz="half" idx="1"/>
          </p:nvPr>
        </p:nvSpPr>
        <p:spPr>
          <a:xfrm>
            <a:off x="370110" y="2015406"/>
            <a:ext cx="5565869" cy="4340468"/>
          </a:xfrm>
        </p:spPr>
        <p:txBody>
          <a:bodyPr vert="horz" lIns="91440" tIns="45720" rIns="91440" bIns="45720" rtlCol="0" anchor="t">
            <a:normAutofit/>
          </a:bodyPr>
          <a:lstStyle/>
          <a:p>
            <a:r>
              <a:rPr lang="en-US" altLang="fr-FR" sz="2400" dirty="0">
                <a:solidFill>
                  <a:srgbClr val="FFFFFF"/>
                </a:solidFill>
              </a:rPr>
              <a:t>Appearance: the "Sheila’s facelift"</a:t>
            </a:r>
          </a:p>
          <a:p>
            <a:r>
              <a:rPr lang="en-US" altLang="fr-FR" sz="2400" dirty="0">
                <a:solidFill>
                  <a:srgbClr val="FFFFFF"/>
                </a:solidFill>
              </a:rPr>
              <a:t>Essential signs</a:t>
            </a:r>
          </a:p>
          <a:p>
            <a:pPr lvl="1"/>
            <a:r>
              <a:rPr lang="en-US" altLang="fr-FR" dirty="0">
                <a:solidFill>
                  <a:srgbClr val="FFFFFF"/>
                </a:solidFill>
              </a:rPr>
              <a:t>fatigability</a:t>
            </a:r>
          </a:p>
          <a:p>
            <a:pPr lvl="1"/>
            <a:r>
              <a:rPr lang="en-US" altLang="fr-FR" dirty="0">
                <a:solidFill>
                  <a:srgbClr val="FFFFFF"/>
                </a:solidFill>
              </a:rPr>
              <a:t>Immediate memory disorders and concentration</a:t>
            </a:r>
          </a:p>
          <a:p>
            <a:pPr lvl="1"/>
            <a:r>
              <a:rPr lang="en-US" altLang="fr-FR" dirty="0">
                <a:solidFill>
                  <a:srgbClr val="FFFFFF"/>
                </a:solidFill>
              </a:rPr>
              <a:t>Irritability</a:t>
            </a:r>
          </a:p>
          <a:p>
            <a:r>
              <a:rPr lang="en-US" altLang="fr-FR" sz="2400" dirty="0">
                <a:solidFill>
                  <a:srgbClr val="FFFFFF"/>
                </a:solidFill>
              </a:rPr>
              <a:t>Accessories signs</a:t>
            </a:r>
          </a:p>
          <a:p>
            <a:pPr lvl="1"/>
            <a:r>
              <a:rPr lang="en-US" altLang="fr-FR" dirty="0">
                <a:solidFill>
                  <a:srgbClr val="FFFFFF"/>
                </a:solidFill>
              </a:rPr>
              <a:t>Exhaustion</a:t>
            </a:r>
          </a:p>
          <a:p>
            <a:pPr lvl="1"/>
            <a:r>
              <a:rPr lang="en-US" altLang="fr-FR" dirty="0">
                <a:solidFill>
                  <a:srgbClr val="FFFFFF"/>
                </a:solidFill>
              </a:rPr>
              <a:t>Wake up 4am</a:t>
            </a:r>
          </a:p>
          <a:p>
            <a:pPr lvl="1"/>
            <a:r>
              <a:rPr lang="en-US" altLang="fr-FR" dirty="0">
                <a:solidFill>
                  <a:srgbClr val="FFFFFF"/>
                </a:solidFill>
              </a:rPr>
              <a:t>Phobia of crowds</a:t>
            </a:r>
          </a:p>
        </p:txBody>
      </p:sp>
      <p:pic>
        <p:nvPicPr>
          <p:cNvPr id="23557" name="Image 9">
            <a:extLst>
              <a:ext uri="{FF2B5EF4-FFF2-40B4-BE49-F238E27FC236}">
                <a16:creationId xmlns:a16="http://schemas.microsoft.com/office/drawing/2014/main" id="{0C0AEBC7-26B0-45CD-9E51-224412031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62217" y="1828800"/>
            <a:ext cx="3759673"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s://img.huffingtonpost.com/asset/5b9d50ab26000032007fd2c5.jpeg?ops=scalefit_720_noupscale">
            <a:extLst>
              <a:ext uri="{FF2B5EF4-FFF2-40B4-BE49-F238E27FC236}">
                <a16:creationId xmlns:a16="http://schemas.microsoft.com/office/drawing/2014/main" id="{725454B1-72DB-4617-B160-C4154C06BF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8801" y="4102100"/>
            <a:ext cx="4224866"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73A3169C-D3B0-406B-9778-EE0F371416F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rgbClr val="FFFFFF">
                    <a:alpha val="80000"/>
                  </a:srgbClr>
                </a:solidFill>
              </a:rPr>
              <a:t>04/10/2019</a:t>
            </a:r>
          </a:p>
        </p:txBody>
      </p:sp>
      <p:sp>
        <p:nvSpPr>
          <p:cNvPr id="3" name="Footer Placeholder 2">
            <a:extLst>
              <a:ext uri="{FF2B5EF4-FFF2-40B4-BE49-F238E27FC236}">
                <a16:creationId xmlns:a16="http://schemas.microsoft.com/office/drawing/2014/main" id="{E613AD39-F886-4041-AF7F-35150EC5A057}"/>
              </a:ext>
            </a:extLst>
          </p:cNvPr>
          <p:cNvSpPr>
            <a:spLocks noGrp="1"/>
          </p:cNvSpPr>
          <p:nvPr>
            <p:ph type="ftr" sz="quarter" idx="11"/>
          </p:nvPr>
        </p:nvSpPr>
        <p:spPr>
          <a:xfrm>
            <a:off x="6096000" y="6356350"/>
            <a:ext cx="3704317" cy="365125"/>
          </a:xfrm>
          <a:effectLst/>
        </p:spPr>
        <p:txBody>
          <a:bodyPr vert="horz" lIns="91440" tIns="45720" rIns="91440" bIns="45720" rtlCol="0" anchor="ctr">
            <a:normAutofit/>
          </a:bodyPr>
          <a:lstStyle/>
          <a:p>
            <a:pPr algn="l">
              <a:spcAft>
                <a:spcPts val="600"/>
              </a:spcAft>
            </a:pPr>
            <a:r>
              <a:rPr lang="en-US" kern="1200">
                <a:solidFill>
                  <a:schemeClr val="tx1">
                    <a:lumMod val="75000"/>
                    <a:lumOff val="25000"/>
                  </a:schemeClr>
                </a:solidFill>
                <a:latin typeface="+mn-lt"/>
                <a:ea typeface="+mn-ea"/>
                <a:cs typeface="+mn-cs"/>
              </a:rPr>
              <a:t>Royal Military Academy</a:t>
            </a:r>
          </a:p>
        </p:txBody>
      </p:sp>
      <p:sp>
        <p:nvSpPr>
          <p:cNvPr id="4" name="Slide Number Placeholder 3">
            <a:extLst>
              <a:ext uri="{FF2B5EF4-FFF2-40B4-BE49-F238E27FC236}">
                <a16:creationId xmlns:a16="http://schemas.microsoft.com/office/drawing/2014/main" id="{469E8F9C-B668-4F26-BF58-F899044C38B5}"/>
              </a:ext>
            </a:extLst>
          </p:cNvPr>
          <p:cNvSpPr>
            <a:spLocks noGrp="1"/>
          </p:cNvSpPr>
          <p:nvPr>
            <p:ph type="sldNum" sz="quarter" idx="12"/>
          </p:nvPr>
        </p:nvSpPr>
        <p:spPr>
          <a:xfrm>
            <a:off x="9974178" y="6356350"/>
            <a:ext cx="1379621" cy="365125"/>
          </a:xfrm>
        </p:spPr>
        <p:txBody>
          <a:bodyPr vert="horz" lIns="91440" tIns="45720" rIns="91440" bIns="45720" rtlCol="0" anchor="ctr">
            <a:normAutofit/>
          </a:bodyPr>
          <a:lstStyle/>
          <a:p>
            <a:pPr>
              <a:spcAft>
                <a:spcPts val="600"/>
              </a:spcAft>
            </a:pPr>
            <a:fld id="{98D40174-5625-4DBA-A5E0-6FE66882F67C}" type="slidenum">
              <a:rPr lang="en-US">
                <a:solidFill>
                  <a:schemeClr val="tx1">
                    <a:lumMod val="75000"/>
                    <a:lumOff val="25000"/>
                  </a:schemeClr>
                </a:solidFill>
              </a:rPr>
              <a:pPr>
                <a:spcAft>
                  <a:spcPts val="600"/>
                </a:spcAft>
              </a:pPr>
              <a:t>19</a:t>
            </a:fld>
            <a:endParaRPr lang="en-US">
              <a:solidFill>
                <a:schemeClr val="tx1">
                  <a:lumMod val="75000"/>
                  <a:lumOff val="25000"/>
                </a:schemeClr>
              </a:solidFill>
            </a:endParaRPr>
          </a:p>
        </p:txBody>
      </p:sp>
    </p:spTree>
    <p:extLst>
      <p:ext uri="{BB962C8B-B14F-4D97-AF65-F5344CB8AC3E}">
        <p14:creationId xmlns:p14="http://schemas.microsoft.com/office/powerpoint/2010/main" val="52663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D3BFD4-DC42-4BA3-8F88-B8398673D84C}"/>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BE" sz="2800" b="1"/>
              <a:t>Contents</a:t>
            </a:r>
          </a:p>
        </p:txBody>
      </p:sp>
      <p:sp>
        <p:nvSpPr>
          <p:cNvPr id="3" name="Content Placeholder 2">
            <a:extLst>
              <a:ext uri="{FF2B5EF4-FFF2-40B4-BE49-F238E27FC236}">
                <a16:creationId xmlns:a16="http://schemas.microsoft.com/office/drawing/2014/main" id="{BB3971E9-8B27-4603-9EEA-4C723CD4750C}"/>
              </a:ext>
            </a:extLst>
          </p:cNvPr>
          <p:cNvSpPr>
            <a:spLocks noGrp="1"/>
          </p:cNvSpPr>
          <p:nvPr>
            <p:ph idx="1"/>
          </p:nvPr>
        </p:nvSpPr>
        <p:spPr>
          <a:xfrm>
            <a:off x="643468" y="2638043"/>
            <a:ext cx="3363974" cy="3415623"/>
          </a:xfrm>
        </p:spPr>
        <p:txBody>
          <a:bodyPr>
            <a:normAutofit/>
          </a:bodyPr>
          <a:lstStyle/>
          <a:p>
            <a:pPr marL="457200" indent="-457200">
              <a:buFont typeface="+mj-lt"/>
              <a:buAutoNum type="arabicPeriod"/>
            </a:pPr>
            <a:r>
              <a:rPr lang="fr-BE" sz="2000" dirty="0" err="1"/>
              <a:t>Definition</a:t>
            </a:r>
            <a:endParaRPr lang="fr-BE" sz="2000" dirty="0"/>
          </a:p>
          <a:p>
            <a:pPr marL="457200" indent="-457200">
              <a:buFont typeface="+mj-lt"/>
              <a:buAutoNum type="arabicPeriod"/>
            </a:pPr>
            <a:r>
              <a:rPr lang="fr-BE" sz="2000" dirty="0" err="1"/>
              <a:t>Symptoms</a:t>
            </a:r>
            <a:endParaRPr lang="fr-BE" sz="2000" dirty="0"/>
          </a:p>
          <a:p>
            <a:pPr marL="457200" indent="-457200">
              <a:buFont typeface="+mj-lt"/>
              <a:buAutoNum type="arabicPeriod"/>
            </a:pPr>
            <a:r>
              <a:rPr lang="fr-BE" sz="2000" dirty="0" err="1"/>
              <a:t>Differential</a:t>
            </a:r>
            <a:r>
              <a:rPr lang="fr-BE" sz="2000" dirty="0"/>
              <a:t> diagnoses</a:t>
            </a:r>
          </a:p>
          <a:p>
            <a:pPr marL="457200" indent="-457200">
              <a:buFont typeface="+mj-lt"/>
              <a:buAutoNum type="arabicPeriod"/>
            </a:pPr>
            <a:r>
              <a:rPr lang="fr-BE" sz="2000" dirty="0"/>
              <a:t>Diagnostic </a:t>
            </a:r>
            <a:r>
              <a:rPr lang="fr-BE" sz="2000" dirty="0" err="1"/>
              <a:t>procedure</a:t>
            </a:r>
            <a:endParaRPr lang="fr-BE" sz="2000" dirty="0"/>
          </a:p>
          <a:p>
            <a:pPr marL="457200" indent="-457200">
              <a:buFont typeface="+mj-lt"/>
              <a:buAutoNum type="arabicPeriod"/>
            </a:pPr>
            <a:r>
              <a:rPr lang="fr-BE" sz="2000" dirty="0" err="1"/>
              <a:t>Prevalence</a:t>
            </a:r>
            <a:endParaRPr lang="fr-BE" sz="2000" dirty="0"/>
          </a:p>
          <a:p>
            <a:pPr marL="457200" indent="-457200">
              <a:buFont typeface="+mj-lt"/>
              <a:buAutoNum type="arabicPeriod"/>
            </a:pPr>
            <a:r>
              <a:rPr lang="fr-BE" sz="2000" dirty="0"/>
              <a:t>Risk </a:t>
            </a:r>
            <a:r>
              <a:rPr lang="fr-BE" sz="2000" dirty="0" err="1"/>
              <a:t>factors</a:t>
            </a:r>
            <a:endParaRPr lang="fr-BE" sz="2000" dirty="0"/>
          </a:p>
          <a:p>
            <a:pPr marL="457200" indent="-457200">
              <a:buFont typeface="+mj-lt"/>
              <a:buAutoNum type="arabicPeriod"/>
            </a:pPr>
            <a:r>
              <a:rPr lang="fr-BE" sz="2000" dirty="0"/>
              <a:t>Interventions</a:t>
            </a:r>
          </a:p>
          <a:p>
            <a:pPr marL="457200" indent="-457200">
              <a:buFont typeface="+mj-lt"/>
              <a:buAutoNum type="arabicPeriod"/>
            </a:pPr>
            <a:r>
              <a:rPr lang="fr-BE" sz="2000" dirty="0"/>
              <a:t>Back to </a:t>
            </a:r>
            <a:r>
              <a:rPr lang="fr-BE" sz="2000" dirty="0" err="1"/>
              <a:t>work</a:t>
            </a:r>
            <a:r>
              <a:rPr lang="fr-BE" sz="2000" dirty="0"/>
              <a:t>?</a:t>
            </a:r>
          </a:p>
          <a:p>
            <a:endParaRPr lang="fr-BE" sz="2000" dirty="0"/>
          </a:p>
        </p:txBody>
      </p:sp>
      <p:pic>
        <p:nvPicPr>
          <p:cNvPr id="5" name="Picture 4" descr="travail">
            <a:extLst>
              <a:ext uri="{FF2B5EF4-FFF2-40B4-BE49-F238E27FC236}">
                <a16:creationId xmlns:a16="http://schemas.microsoft.com/office/drawing/2014/main" id="{69D06F05-1B16-4ED8-9AA1-8527723833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387388"/>
            <a:ext cx="6250769" cy="3922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5BBE97D1-0C68-4737-BE36-E5E849DBE810}"/>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7" name="Footer Placeholder 6">
            <a:extLst>
              <a:ext uri="{FF2B5EF4-FFF2-40B4-BE49-F238E27FC236}">
                <a16:creationId xmlns:a16="http://schemas.microsoft.com/office/drawing/2014/main" id="{01287937-D662-45F4-9964-07342EA086CD}"/>
              </a:ext>
            </a:extLst>
          </p:cNvPr>
          <p:cNvSpPr>
            <a:spLocks noGrp="1"/>
          </p:cNvSpPr>
          <p:nvPr>
            <p:ph type="ftr" sz="quarter" idx="11"/>
          </p:nvPr>
        </p:nvSpPr>
        <p:spPr>
          <a:xfrm>
            <a:off x="4654296" y="6356350"/>
            <a:ext cx="4114800" cy="365125"/>
          </a:xfrm>
        </p:spPr>
        <p:txBody>
          <a:bodyPr>
            <a:normAutofit/>
          </a:bodyPr>
          <a:lstStyle/>
          <a:p>
            <a:pPr>
              <a:spcAft>
                <a:spcPts val="600"/>
              </a:spcAft>
            </a:pPr>
            <a:r>
              <a:rPr lang="fr-BE" dirty="0">
                <a:solidFill>
                  <a:schemeClr val="bg1"/>
                </a:solidFill>
              </a:rPr>
              <a:t>Royal </a:t>
            </a:r>
            <a:r>
              <a:rPr lang="fr-BE" dirty="0" err="1">
                <a:solidFill>
                  <a:schemeClr val="bg1"/>
                </a:solidFill>
              </a:rPr>
              <a:t>Military</a:t>
            </a:r>
            <a:r>
              <a:rPr lang="fr-BE" dirty="0">
                <a:solidFill>
                  <a:schemeClr val="bg1"/>
                </a:solidFill>
              </a:rPr>
              <a:t> </a:t>
            </a:r>
            <a:r>
              <a:rPr lang="fr-BE" dirty="0" err="1">
                <a:solidFill>
                  <a:schemeClr val="bg1"/>
                </a:solidFill>
              </a:rPr>
              <a:t>Academy</a:t>
            </a:r>
            <a:endParaRPr lang="fr-BE" dirty="0">
              <a:solidFill>
                <a:schemeClr val="bg1"/>
              </a:solidFill>
            </a:endParaRPr>
          </a:p>
        </p:txBody>
      </p:sp>
      <p:sp>
        <p:nvSpPr>
          <p:cNvPr id="8" name="Slide Number Placeholder 7">
            <a:extLst>
              <a:ext uri="{FF2B5EF4-FFF2-40B4-BE49-F238E27FC236}">
                <a16:creationId xmlns:a16="http://schemas.microsoft.com/office/drawing/2014/main" id="{80D5375A-2F6B-4321-8F8F-7B7D9BD1699C}"/>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a:solidFill>
                  <a:schemeClr val="bg1"/>
                </a:solidFill>
              </a:rPr>
              <a:pPr>
                <a:spcAft>
                  <a:spcPts val="600"/>
                </a:spcAft>
              </a:pPr>
              <a:t>2</a:t>
            </a:fld>
            <a:endParaRPr lang="fr-BE" dirty="0">
              <a:solidFill>
                <a:schemeClr val="bg1"/>
              </a:solidFill>
            </a:endParaRPr>
          </a:p>
        </p:txBody>
      </p:sp>
    </p:spTree>
    <p:extLst>
      <p:ext uri="{BB962C8B-B14F-4D97-AF65-F5344CB8AC3E}">
        <p14:creationId xmlns:p14="http://schemas.microsoft.com/office/powerpoint/2010/main" val="83554804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687C99-10C7-4FD0-A252-2DA918E1E8B9}"/>
              </a:ext>
            </a:extLst>
          </p:cNvPr>
          <p:cNvSpPr>
            <a:spLocks noGrp="1"/>
          </p:cNvSpPr>
          <p:nvPr>
            <p:ph type="title"/>
          </p:nvPr>
        </p:nvSpPr>
        <p:spPr>
          <a:xfrm>
            <a:off x="863029" y="1012004"/>
            <a:ext cx="3416158" cy="4795408"/>
          </a:xfrm>
        </p:spPr>
        <p:txBody>
          <a:bodyPr>
            <a:normAutofit/>
          </a:bodyPr>
          <a:lstStyle/>
          <a:p>
            <a:r>
              <a:rPr lang="fr-BE">
                <a:solidFill>
                  <a:srgbClr val="FFFFFF"/>
                </a:solidFill>
              </a:rPr>
              <a:t>3. Differential diagnoses</a:t>
            </a:r>
          </a:p>
        </p:txBody>
      </p:sp>
      <p:sp>
        <p:nvSpPr>
          <p:cNvPr id="6" name="Footer Placeholder 5">
            <a:extLst>
              <a:ext uri="{FF2B5EF4-FFF2-40B4-BE49-F238E27FC236}">
                <a16:creationId xmlns:a16="http://schemas.microsoft.com/office/drawing/2014/main" id="{159058E4-6974-4B2D-9DEF-0E466283860D}"/>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5" name="Date Placeholder 4">
            <a:extLst>
              <a:ext uri="{FF2B5EF4-FFF2-40B4-BE49-F238E27FC236}">
                <a16:creationId xmlns:a16="http://schemas.microsoft.com/office/drawing/2014/main" id="{26860E76-E180-4830-9A41-8664B0DBFF85}"/>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7" name="Slide Number Placeholder 6">
            <a:extLst>
              <a:ext uri="{FF2B5EF4-FFF2-40B4-BE49-F238E27FC236}">
                <a16:creationId xmlns:a16="http://schemas.microsoft.com/office/drawing/2014/main" id="{40B5CFDE-26EA-478A-B260-CACDD0BBBE3A}"/>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20</a:t>
            </a:fld>
            <a:endParaRPr lang="fr-BE">
              <a:solidFill>
                <a:prstClr val="black">
                  <a:tint val="75000"/>
                </a:prstClr>
              </a:solidFill>
            </a:endParaRPr>
          </a:p>
        </p:txBody>
      </p:sp>
      <p:graphicFrame>
        <p:nvGraphicFramePr>
          <p:cNvPr id="21" name="Content Placeholder 7">
            <a:extLst>
              <a:ext uri="{FF2B5EF4-FFF2-40B4-BE49-F238E27FC236}">
                <a16:creationId xmlns:a16="http://schemas.microsoft.com/office/drawing/2014/main" id="{B786313B-AEF6-463C-9AAD-F69F6DB1D0FF}"/>
              </a:ext>
            </a:extLst>
          </p:cNvPr>
          <p:cNvGraphicFramePr>
            <a:graphicFrameLocks noGrp="1"/>
          </p:cNvGraphicFramePr>
          <p:nvPr>
            <p:ph idx="1"/>
            <p:extLst>
              <p:ext uri="{D42A27DB-BD31-4B8C-83A1-F6EECF244321}">
                <p14:modId xmlns:p14="http://schemas.microsoft.com/office/powerpoint/2010/main" val="3238485061"/>
              </p:ext>
            </p:extLst>
          </p:nvPr>
        </p:nvGraphicFramePr>
        <p:xfrm>
          <a:off x="5194299" y="470924"/>
          <a:ext cx="6712355" cy="610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86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AF61ECB-35A6-43FC-9B96-0E955933E714}"/>
              </a:ext>
            </a:extLst>
          </p:cNvPr>
          <p:cNvSpPr>
            <a:spLocks noGrp="1"/>
          </p:cNvSpPr>
          <p:nvPr>
            <p:ph type="title"/>
          </p:nvPr>
        </p:nvSpPr>
        <p:spPr>
          <a:xfrm>
            <a:off x="838200" y="1412488"/>
            <a:ext cx="2899189" cy="4363844"/>
          </a:xfrm>
        </p:spPr>
        <p:txBody>
          <a:bodyPr anchor="ctr">
            <a:normAutofit/>
          </a:bodyPr>
          <a:lstStyle/>
          <a:p>
            <a:pPr algn="ctr"/>
            <a:r>
              <a:rPr lang="fr-BE" sz="4000" dirty="0">
                <a:solidFill>
                  <a:srgbClr val="FFFFFF"/>
                </a:solidFill>
              </a:rPr>
              <a:t>Burnout </a:t>
            </a:r>
            <a:br>
              <a:rPr lang="fr-BE" sz="4000" dirty="0">
                <a:solidFill>
                  <a:srgbClr val="FFFFFF"/>
                </a:solidFill>
              </a:rPr>
            </a:br>
            <a:r>
              <a:rPr lang="fr-BE" sz="4000" dirty="0">
                <a:solidFill>
                  <a:srgbClr val="FFFFFF"/>
                </a:solidFill>
              </a:rPr>
              <a:t>vs</a:t>
            </a:r>
            <a:br>
              <a:rPr lang="fr-BE" sz="4000" dirty="0">
                <a:solidFill>
                  <a:srgbClr val="FFFFFF"/>
                </a:solidFill>
              </a:rPr>
            </a:br>
            <a:r>
              <a:rPr lang="fr-BE" sz="4000" dirty="0">
                <a:solidFill>
                  <a:srgbClr val="FFFFFF"/>
                </a:solidFill>
              </a:rPr>
              <a:t> Stress</a:t>
            </a:r>
          </a:p>
        </p:txBody>
      </p:sp>
      <p:sp>
        <p:nvSpPr>
          <p:cNvPr id="9" name="Content Placeholder 8">
            <a:extLst>
              <a:ext uri="{FF2B5EF4-FFF2-40B4-BE49-F238E27FC236}">
                <a16:creationId xmlns:a16="http://schemas.microsoft.com/office/drawing/2014/main" id="{1CA6BB4B-545B-4A63-A356-26378D91BC6C}"/>
              </a:ext>
            </a:extLst>
          </p:cNvPr>
          <p:cNvSpPr>
            <a:spLocks noGrp="1"/>
          </p:cNvSpPr>
          <p:nvPr>
            <p:ph sz="half" idx="1"/>
          </p:nvPr>
        </p:nvSpPr>
        <p:spPr>
          <a:xfrm>
            <a:off x="4380855" y="1412488"/>
            <a:ext cx="3749012" cy="4943861"/>
          </a:xfrm>
        </p:spPr>
        <p:txBody>
          <a:bodyPr>
            <a:normAutofit/>
          </a:bodyPr>
          <a:lstStyle/>
          <a:p>
            <a:r>
              <a:rPr lang="en-US" sz="2200" dirty="0"/>
              <a:t>Important role of the meaning of work in the appearance of the syndrome</a:t>
            </a:r>
          </a:p>
          <a:p>
            <a:r>
              <a:rPr lang="en-US" sz="2200" dirty="0"/>
              <a:t>consequence of exposure to persistent and long-lasting stress</a:t>
            </a:r>
          </a:p>
          <a:p>
            <a:r>
              <a:rPr lang="en-US" sz="2200" dirty="0"/>
              <a:t>Affect the people who grant a lot of importance at work</a:t>
            </a:r>
          </a:p>
          <a:p>
            <a:r>
              <a:rPr lang="en-US" sz="2200" dirty="0"/>
              <a:t>Negative attitudes and behaviors towards colleagues, clients, patients, ...</a:t>
            </a:r>
          </a:p>
          <a:p>
            <a:r>
              <a:rPr lang="en-US" sz="2200" dirty="0"/>
              <a:t>Cynicism</a:t>
            </a:r>
            <a:endParaRPr lang="fr-BE" sz="2200" dirty="0"/>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59D0ACCA-036D-4FE5-99E3-EA607C5453B4}"/>
              </a:ext>
            </a:extLst>
          </p:cNvPr>
          <p:cNvSpPr>
            <a:spLocks noGrp="1"/>
          </p:cNvSpPr>
          <p:nvPr>
            <p:ph sz="half" idx="2"/>
          </p:nvPr>
        </p:nvSpPr>
        <p:spPr>
          <a:xfrm>
            <a:off x="8287969" y="1412489"/>
            <a:ext cx="3749005" cy="4943860"/>
          </a:xfrm>
        </p:spPr>
        <p:txBody>
          <a:bodyPr>
            <a:normAutofit/>
          </a:bodyPr>
          <a:lstStyle/>
          <a:p>
            <a:r>
              <a:rPr lang="en-US" sz="2200" dirty="0"/>
              <a:t>Direct consequence of professional stressors but the meaning of work is not central</a:t>
            </a:r>
          </a:p>
          <a:p>
            <a:r>
              <a:rPr lang="en-US" sz="2200" dirty="0"/>
              <a:t>Transient or chronic</a:t>
            </a:r>
          </a:p>
          <a:p>
            <a:r>
              <a:rPr lang="en-US" sz="2200" dirty="0"/>
              <a:t>Can touch any type of worker</a:t>
            </a:r>
          </a:p>
          <a:p>
            <a:r>
              <a:rPr lang="en-US" sz="2200" dirty="0"/>
              <a:t>Not necessarily accompanied by negative attitudes toward others</a:t>
            </a:r>
          </a:p>
          <a:p>
            <a:r>
              <a:rPr lang="en-US" sz="2200" dirty="0"/>
              <a:t>Social support and coping strategies can mediate between stress and burnout</a:t>
            </a:r>
            <a:endParaRPr lang="fr-BE" sz="2200" dirty="0"/>
          </a:p>
        </p:txBody>
      </p:sp>
      <p:sp>
        <p:nvSpPr>
          <p:cNvPr id="4" name="Date Placeholder 3">
            <a:extLst>
              <a:ext uri="{FF2B5EF4-FFF2-40B4-BE49-F238E27FC236}">
                <a16:creationId xmlns:a16="http://schemas.microsoft.com/office/drawing/2014/main" id="{7DBA9F4E-930C-43E4-8E5A-0F3F9940195E}"/>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rgbClr val="FFFFFF">
                    <a:alpha val="80000"/>
                  </a:srgbClr>
                </a:solidFill>
              </a:rPr>
              <a:t>04/10/2019</a:t>
            </a:r>
            <a:endParaRPr lang="fr-BE">
              <a:solidFill>
                <a:srgbClr val="FFFFFF">
                  <a:alpha val="80000"/>
                </a:srgbClr>
              </a:solidFill>
            </a:endParaRPr>
          </a:p>
        </p:txBody>
      </p:sp>
      <p:sp>
        <p:nvSpPr>
          <p:cNvPr id="5" name="Footer Placeholder 4">
            <a:extLst>
              <a:ext uri="{FF2B5EF4-FFF2-40B4-BE49-F238E27FC236}">
                <a16:creationId xmlns:a16="http://schemas.microsoft.com/office/drawing/2014/main" id="{D6B603F2-582E-493C-9E27-0F6CCE62C43C}"/>
              </a:ext>
            </a:extLst>
          </p:cNvPr>
          <p:cNvSpPr>
            <a:spLocks noGrp="1"/>
          </p:cNvSpPr>
          <p:nvPr>
            <p:ph type="ftr" sz="quarter" idx="11"/>
          </p:nvPr>
        </p:nvSpPr>
        <p:spPr>
          <a:xfrm>
            <a:off x="4380854" y="6356350"/>
            <a:ext cx="4059047" cy="365125"/>
          </a:xfrm>
        </p:spPr>
        <p:txBody>
          <a:bodyPr>
            <a:normAutofit/>
          </a:bodyPr>
          <a:lstStyle/>
          <a:p>
            <a:pPr algn="l">
              <a:spcAft>
                <a:spcPts val="600"/>
              </a:spcAft>
            </a:pPr>
            <a:r>
              <a:rPr lang="fr-BE"/>
              <a:t>Royal Military Academy</a:t>
            </a:r>
          </a:p>
        </p:txBody>
      </p:sp>
      <p:sp>
        <p:nvSpPr>
          <p:cNvPr id="6" name="Slide Number Placeholder 5">
            <a:extLst>
              <a:ext uri="{FF2B5EF4-FFF2-40B4-BE49-F238E27FC236}">
                <a16:creationId xmlns:a16="http://schemas.microsoft.com/office/drawing/2014/main" id="{B4D0B81B-7A17-4EDD-86EA-E4E2B63AC0D4}"/>
              </a:ext>
            </a:extLst>
          </p:cNvPr>
          <p:cNvSpPr>
            <a:spLocks noGrp="1"/>
          </p:cNvSpPr>
          <p:nvPr>
            <p:ph type="sldNum" sz="quarter" idx="12"/>
          </p:nvPr>
        </p:nvSpPr>
        <p:spPr>
          <a:xfrm>
            <a:off x="9202366" y="6356350"/>
            <a:ext cx="2151434" cy="365125"/>
          </a:xfrm>
        </p:spPr>
        <p:txBody>
          <a:bodyPr>
            <a:normAutofit/>
          </a:bodyPr>
          <a:lstStyle/>
          <a:p>
            <a:pPr>
              <a:spcAft>
                <a:spcPts val="600"/>
              </a:spcAft>
            </a:pPr>
            <a:fld id="{98D40174-5625-4DBA-A5E0-6FE66882F67C}" type="slidenum">
              <a:rPr lang="fr-BE" smtClean="0"/>
              <a:pPr>
                <a:spcAft>
                  <a:spcPts val="600"/>
                </a:spcAft>
              </a:pPr>
              <a:t>21</a:t>
            </a:fld>
            <a:endParaRPr lang="fr-BE"/>
          </a:p>
        </p:txBody>
      </p:sp>
      <p:sp>
        <p:nvSpPr>
          <p:cNvPr id="12" name="TextBox 11">
            <a:extLst>
              <a:ext uri="{FF2B5EF4-FFF2-40B4-BE49-F238E27FC236}">
                <a16:creationId xmlns:a16="http://schemas.microsoft.com/office/drawing/2014/main" id="{28B9BD39-AFA2-4D01-B28A-6285DF7229C1}"/>
              </a:ext>
            </a:extLst>
          </p:cNvPr>
          <p:cNvSpPr txBox="1"/>
          <p:nvPr/>
        </p:nvSpPr>
        <p:spPr>
          <a:xfrm>
            <a:off x="4552545" y="466928"/>
            <a:ext cx="3249038" cy="461665"/>
          </a:xfrm>
          <a:prstGeom prst="rect">
            <a:avLst/>
          </a:prstGeom>
          <a:noFill/>
        </p:spPr>
        <p:txBody>
          <a:bodyPr wrap="square" rtlCol="0">
            <a:spAutoFit/>
          </a:bodyPr>
          <a:lstStyle/>
          <a:p>
            <a:pPr algn="ctr"/>
            <a:r>
              <a:rPr lang="fr-BE" sz="2400" b="1" dirty="0"/>
              <a:t>BURNOUT</a:t>
            </a:r>
          </a:p>
        </p:txBody>
      </p:sp>
      <p:sp>
        <p:nvSpPr>
          <p:cNvPr id="15" name="TextBox 14">
            <a:extLst>
              <a:ext uri="{FF2B5EF4-FFF2-40B4-BE49-F238E27FC236}">
                <a16:creationId xmlns:a16="http://schemas.microsoft.com/office/drawing/2014/main" id="{017A3E39-CC89-4167-8D02-A30550AA7624}"/>
              </a:ext>
            </a:extLst>
          </p:cNvPr>
          <p:cNvSpPr txBox="1"/>
          <p:nvPr/>
        </p:nvSpPr>
        <p:spPr>
          <a:xfrm>
            <a:off x="8537952" y="516919"/>
            <a:ext cx="3249038" cy="461665"/>
          </a:xfrm>
          <a:prstGeom prst="rect">
            <a:avLst/>
          </a:prstGeom>
          <a:noFill/>
        </p:spPr>
        <p:txBody>
          <a:bodyPr wrap="square" rtlCol="0">
            <a:spAutoFit/>
          </a:bodyPr>
          <a:lstStyle/>
          <a:p>
            <a:pPr algn="ctr"/>
            <a:r>
              <a:rPr lang="fr-BE" sz="2400" b="1" dirty="0"/>
              <a:t>STRESS</a:t>
            </a:r>
          </a:p>
        </p:txBody>
      </p:sp>
    </p:spTree>
    <p:extLst>
      <p:ext uri="{BB962C8B-B14F-4D97-AF65-F5344CB8AC3E}">
        <p14:creationId xmlns:p14="http://schemas.microsoft.com/office/powerpoint/2010/main" val="17443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7D6B4E-38D9-4AB1-9EDB-375B1B3527B3}"/>
              </a:ext>
            </a:extLst>
          </p:cNvPr>
          <p:cNvSpPr>
            <a:spLocks noGrp="1"/>
          </p:cNvSpPr>
          <p:nvPr>
            <p:ph type="title"/>
          </p:nvPr>
        </p:nvSpPr>
        <p:spPr>
          <a:xfrm>
            <a:off x="838200" y="1412488"/>
            <a:ext cx="2899189" cy="4363844"/>
          </a:xfrm>
        </p:spPr>
        <p:txBody>
          <a:bodyPr anchor="ctr">
            <a:normAutofit/>
          </a:bodyPr>
          <a:lstStyle/>
          <a:p>
            <a:pPr algn="ctr"/>
            <a:r>
              <a:rPr lang="fr-BE" sz="4000" dirty="0">
                <a:solidFill>
                  <a:srgbClr val="FFFFFF"/>
                </a:solidFill>
              </a:rPr>
              <a:t>Burnout </a:t>
            </a:r>
            <a:br>
              <a:rPr lang="fr-BE" sz="4000" dirty="0">
                <a:solidFill>
                  <a:srgbClr val="FFFFFF"/>
                </a:solidFill>
              </a:rPr>
            </a:br>
            <a:r>
              <a:rPr lang="fr-BE" sz="4000" dirty="0">
                <a:solidFill>
                  <a:srgbClr val="FFFFFF"/>
                </a:solidFill>
              </a:rPr>
              <a:t>vs </a:t>
            </a:r>
            <a:r>
              <a:rPr lang="fr-BE" sz="4000" dirty="0" err="1">
                <a:solidFill>
                  <a:srgbClr val="FFFFFF"/>
                </a:solidFill>
              </a:rPr>
              <a:t>Depression</a:t>
            </a:r>
            <a:endParaRPr lang="fr-BE" sz="4000" dirty="0">
              <a:solidFill>
                <a:srgbClr val="FFFFFF"/>
              </a:solidFill>
            </a:endParaRPr>
          </a:p>
        </p:txBody>
      </p:sp>
      <p:sp>
        <p:nvSpPr>
          <p:cNvPr id="4" name="Content Placeholder 3">
            <a:extLst>
              <a:ext uri="{FF2B5EF4-FFF2-40B4-BE49-F238E27FC236}">
                <a16:creationId xmlns:a16="http://schemas.microsoft.com/office/drawing/2014/main" id="{2C728C1A-5CCF-4E9F-A862-100F8DC514E0}"/>
              </a:ext>
            </a:extLst>
          </p:cNvPr>
          <p:cNvSpPr>
            <a:spLocks noGrp="1"/>
          </p:cNvSpPr>
          <p:nvPr>
            <p:ph sz="half" idx="1"/>
          </p:nvPr>
        </p:nvSpPr>
        <p:spPr>
          <a:xfrm>
            <a:off x="4380855" y="1412488"/>
            <a:ext cx="3593097" cy="4943861"/>
          </a:xfrm>
        </p:spPr>
        <p:txBody>
          <a:bodyPr>
            <a:normAutofit/>
          </a:bodyPr>
          <a:lstStyle/>
          <a:p>
            <a:r>
              <a:rPr lang="en-US" sz="2200" dirty="0"/>
              <a:t>Emotional exhaustion and dysphoric mood</a:t>
            </a:r>
          </a:p>
          <a:p>
            <a:r>
              <a:rPr lang="en-US" sz="2200" dirty="0"/>
              <a:t>Linked specifically to work</a:t>
            </a:r>
          </a:p>
          <a:p>
            <a:r>
              <a:rPr lang="en-US" sz="2200" dirty="0"/>
              <a:t>Preserving the taste of things in aspects of life other than work</a:t>
            </a:r>
          </a:p>
          <a:p>
            <a:r>
              <a:rPr lang="en-US" sz="2200" dirty="0"/>
              <a:t>Self-esteem and realism greater, stronger vitality than for depression</a:t>
            </a:r>
          </a:p>
          <a:p>
            <a:r>
              <a:rPr lang="en-US" sz="2200" dirty="0"/>
              <a:t>Burnout can get worse in depression</a:t>
            </a:r>
            <a:endParaRPr lang="fr-BE" sz="2200" dirty="0"/>
          </a:p>
        </p:txBody>
      </p:sp>
      <p:cxnSp>
        <p:nvCxnSpPr>
          <p:cNvPr id="16" name="Straight Connector 1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0EF6139-AB44-465B-A95B-87FA83380DE5}"/>
              </a:ext>
            </a:extLst>
          </p:cNvPr>
          <p:cNvSpPr>
            <a:spLocks noGrp="1"/>
          </p:cNvSpPr>
          <p:nvPr>
            <p:ph sz="half" idx="2"/>
          </p:nvPr>
        </p:nvSpPr>
        <p:spPr>
          <a:xfrm>
            <a:off x="8451604" y="1412489"/>
            <a:ext cx="3338300" cy="4943860"/>
          </a:xfrm>
        </p:spPr>
        <p:txBody>
          <a:bodyPr>
            <a:normAutofit/>
          </a:bodyPr>
          <a:lstStyle/>
          <a:p>
            <a:r>
              <a:rPr lang="en-US" sz="2200" dirty="0"/>
              <a:t>Emotional exhaustion and dysphoric mood</a:t>
            </a:r>
          </a:p>
          <a:p>
            <a:r>
              <a:rPr lang="en-US" sz="2200" dirty="0"/>
              <a:t>Extended to all aspects of life</a:t>
            </a:r>
          </a:p>
          <a:p>
            <a:r>
              <a:rPr lang="en-US" sz="2200" dirty="0"/>
              <a:t>Characterized by a loss of taste in all aspects of  life</a:t>
            </a:r>
          </a:p>
          <a:p>
            <a:r>
              <a:rPr lang="en-US" sz="2200" dirty="0"/>
              <a:t>Lower self-esteem, defeatism, less vitality</a:t>
            </a:r>
          </a:p>
          <a:p>
            <a:r>
              <a:rPr lang="en-US" sz="2200" dirty="0"/>
              <a:t>History of depression can facilitate burnout</a:t>
            </a:r>
            <a:endParaRPr lang="fr-BE" sz="2200" dirty="0"/>
          </a:p>
        </p:txBody>
      </p:sp>
      <p:sp>
        <p:nvSpPr>
          <p:cNvPr id="7" name="Date Placeholder 6">
            <a:extLst>
              <a:ext uri="{FF2B5EF4-FFF2-40B4-BE49-F238E27FC236}">
                <a16:creationId xmlns:a16="http://schemas.microsoft.com/office/drawing/2014/main" id="{0F683441-B8EA-48A0-9DE7-BACD102C0894}"/>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rgbClr val="FFFFFF">
                    <a:alpha val="80000"/>
                  </a:srgbClr>
                </a:solidFill>
              </a:rPr>
              <a:t>04/10/2019</a:t>
            </a:r>
            <a:endParaRPr lang="fr-BE">
              <a:solidFill>
                <a:srgbClr val="FFFFFF">
                  <a:alpha val="80000"/>
                </a:srgbClr>
              </a:solidFill>
            </a:endParaRPr>
          </a:p>
        </p:txBody>
      </p:sp>
      <p:sp>
        <p:nvSpPr>
          <p:cNvPr id="8" name="Footer Placeholder 7">
            <a:extLst>
              <a:ext uri="{FF2B5EF4-FFF2-40B4-BE49-F238E27FC236}">
                <a16:creationId xmlns:a16="http://schemas.microsoft.com/office/drawing/2014/main" id="{FE282A22-5EC1-4776-AD32-F748388351B2}"/>
              </a:ext>
            </a:extLst>
          </p:cNvPr>
          <p:cNvSpPr>
            <a:spLocks noGrp="1"/>
          </p:cNvSpPr>
          <p:nvPr>
            <p:ph type="ftr" sz="quarter" idx="11"/>
          </p:nvPr>
        </p:nvSpPr>
        <p:spPr>
          <a:xfrm>
            <a:off x="4380854" y="6356350"/>
            <a:ext cx="4059047" cy="365125"/>
          </a:xfrm>
        </p:spPr>
        <p:txBody>
          <a:bodyPr>
            <a:normAutofit/>
          </a:bodyPr>
          <a:lstStyle/>
          <a:p>
            <a:pPr algn="l">
              <a:spcAft>
                <a:spcPts val="600"/>
              </a:spcAft>
            </a:pPr>
            <a:r>
              <a:rPr lang="fr-BE"/>
              <a:t>Royal Military Academy</a:t>
            </a:r>
          </a:p>
        </p:txBody>
      </p:sp>
      <p:sp>
        <p:nvSpPr>
          <p:cNvPr id="9" name="Slide Number Placeholder 8">
            <a:extLst>
              <a:ext uri="{FF2B5EF4-FFF2-40B4-BE49-F238E27FC236}">
                <a16:creationId xmlns:a16="http://schemas.microsoft.com/office/drawing/2014/main" id="{044550ED-1173-46AB-B819-3C298C6A8755}"/>
              </a:ext>
            </a:extLst>
          </p:cNvPr>
          <p:cNvSpPr>
            <a:spLocks noGrp="1"/>
          </p:cNvSpPr>
          <p:nvPr>
            <p:ph type="sldNum" sz="quarter" idx="12"/>
          </p:nvPr>
        </p:nvSpPr>
        <p:spPr>
          <a:xfrm>
            <a:off x="9202366" y="6356350"/>
            <a:ext cx="2151434" cy="365125"/>
          </a:xfrm>
        </p:spPr>
        <p:txBody>
          <a:bodyPr>
            <a:normAutofit/>
          </a:bodyPr>
          <a:lstStyle/>
          <a:p>
            <a:pPr>
              <a:spcAft>
                <a:spcPts val="600"/>
              </a:spcAft>
            </a:pPr>
            <a:fld id="{98D40174-5625-4DBA-A5E0-6FE66882F67C}" type="slidenum">
              <a:rPr lang="fr-BE" smtClean="0"/>
              <a:pPr>
                <a:spcAft>
                  <a:spcPts val="600"/>
                </a:spcAft>
              </a:pPr>
              <a:t>22</a:t>
            </a:fld>
            <a:endParaRPr lang="fr-BE"/>
          </a:p>
        </p:txBody>
      </p:sp>
      <p:sp>
        <p:nvSpPr>
          <p:cNvPr id="12" name="TextBox 11">
            <a:extLst>
              <a:ext uri="{FF2B5EF4-FFF2-40B4-BE49-F238E27FC236}">
                <a16:creationId xmlns:a16="http://schemas.microsoft.com/office/drawing/2014/main" id="{24588CED-6542-453E-9579-29CDE3D23062}"/>
              </a:ext>
            </a:extLst>
          </p:cNvPr>
          <p:cNvSpPr txBox="1"/>
          <p:nvPr/>
        </p:nvSpPr>
        <p:spPr>
          <a:xfrm>
            <a:off x="4552545" y="466928"/>
            <a:ext cx="3249038" cy="461665"/>
          </a:xfrm>
          <a:prstGeom prst="rect">
            <a:avLst/>
          </a:prstGeom>
          <a:noFill/>
        </p:spPr>
        <p:txBody>
          <a:bodyPr wrap="square" rtlCol="0">
            <a:spAutoFit/>
          </a:bodyPr>
          <a:lstStyle/>
          <a:p>
            <a:pPr algn="ctr"/>
            <a:r>
              <a:rPr lang="fr-BE" sz="2400" b="1" dirty="0"/>
              <a:t>BURNOUT</a:t>
            </a:r>
          </a:p>
        </p:txBody>
      </p:sp>
      <p:sp>
        <p:nvSpPr>
          <p:cNvPr id="13" name="TextBox 12">
            <a:extLst>
              <a:ext uri="{FF2B5EF4-FFF2-40B4-BE49-F238E27FC236}">
                <a16:creationId xmlns:a16="http://schemas.microsoft.com/office/drawing/2014/main" id="{F7F0DF50-854A-42FF-9B93-D33E718E20DA}"/>
              </a:ext>
            </a:extLst>
          </p:cNvPr>
          <p:cNvSpPr txBox="1"/>
          <p:nvPr/>
        </p:nvSpPr>
        <p:spPr>
          <a:xfrm>
            <a:off x="8439901" y="501651"/>
            <a:ext cx="3249038" cy="461665"/>
          </a:xfrm>
          <a:prstGeom prst="rect">
            <a:avLst/>
          </a:prstGeom>
          <a:noFill/>
        </p:spPr>
        <p:txBody>
          <a:bodyPr wrap="square" rtlCol="0">
            <a:spAutoFit/>
          </a:bodyPr>
          <a:lstStyle/>
          <a:p>
            <a:pPr algn="ctr"/>
            <a:r>
              <a:rPr lang="fr-BE" sz="2400" b="1" dirty="0"/>
              <a:t>DEPRESSION</a:t>
            </a:r>
          </a:p>
        </p:txBody>
      </p:sp>
    </p:spTree>
    <p:extLst>
      <p:ext uri="{BB962C8B-B14F-4D97-AF65-F5344CB8AC3E}">
        <p14:creationId xmlns:p14="http://schemas.microsoft.com/office/powerpoint/2010/main" val="297474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91E389-9BA4-4E16-A797-E1665B32C5B3}"/>
              </a:ext>
            </a:extLst>
          </p:cNvPr>
          <p:cNvSpPr>
            <a:spLocks noGrp="1"/>
          </p:cNvSpPr>
          <p:nvPr>
            <p:ph type="title"/>
          </p:nvPr>
        </p:nvSpPr>
        <p:spPr>
          <a:xfrm>
            <a:off x="863029" y="1012004"/>
            <a:ext cx="3416158" cy="4795408"/>
          </a:xfrm>
        </p:spPr>
        <p:txBody>
          <a:bodyPr>
            <a:normAutofit/>
          </a:bodyPr>
          <a:lstStyle/>
          <a:p>
            <a:r>
              <a:rPr lang="fr-BE">
                <a:solidFill>
                  <a:srgbClr val="FFFFFF"/>
                </a:solidFill>
              </a:rPr>
              <a:t>4. Diagnostic procedure</a:t>
            </a:r>
          </a:p>
        </p:txBody>
      </p:sp>
      <p:sp>
        <p:nvSpPr>
          <p:cNvPr id="6" name="Footer Placeholder 5">
            <a:extLst>
              <a:ext uri="{FF2B5EF4-FFF2-40B4-BE49-F238E27FC236}">
                <a16:creationId xmlns:a16="http://schemas.microsoft.com/office/drawing/2014/main" id="{8F1F71CA-2DD9-41CD-BF07-B5AB44FF1C3D}"/>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5" name="Date Placeholder 4">
            <a:extLst>
              <a:ext uri="{FF2B5EF4-FFF2-40B4-BE49-F238E27FC236}">
                <a16:creationId xmlns:a16="http://schemas.microsoft.com/office/drawing/2014/main" id="{F0F47B3D-152A-4881-B746-D7FF98F8B8FE}"/>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7" name="Slide Number Placeholder 6">
            <a:extLst>
              <a:ext uri="{FF2B5EF4-FFF2-40B4-BE49-F238E27FC236}">
                <a16:creationId xmlns:a16="http://schemas.microsoft.com/office/drawing/2014/main" id="{C69CF911-E4EC-4CDA-841F-4F2FE4366E9F}"/>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23</a:t>
            </a:fld>
            <a:endParaRPr lang="fr-BE">
              <a:solidFill>
                <a:prstClr val="black">
                  <a:tint val="75000"/>
                </a:prstClr>
              </a:solidFill>
            </a:endParaRPr>
          </a:p>
        </p:txBody>
      </p:sp>
      <p:graphicFrame>
        <p:nvGraphicFramePr>
          <p:cNvPr id="10" name="Content Placeholder 7">
            <a:extLst>
              <a:ext uri="{FF2B5EF4-FFF2-40B4-BE49-F238E27FC236}">
                <a16:creationId xmlns:a16="http://schemas.microsoft.com/office/drawing/2014/main" id="{89FD1FF6-98F2-4300-BC77-11BFAFDFC2D5}"/>
              </a:ext>
            </a:extLst>
          </p:cNvPr>
          <p:cNvGraphicFramePr>
            <a:graphicFrameLocks noGrp="1"/>
          </p:cNvGraphicFramePr>
          <p:nvPr>
            <p:ph idx="1"/>
            <p:extLst>
              <p:ext uri="{D42A27DB-BD31-4B8C-83A1-F6EECF244321}">
                <p14:modId xmlns:p14="http://schemas.microsoft.com/office/powerpoint/2010/main" val="36550533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594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2E4066-F97F-4F04-8554-4B02443AD8D6}"/>
              </a:ext>
            </a:extLst>
          </p:cNvPr>
          <p:cNvSpPr>
            <a:spLocks noGrp="1"/>
          </p:cNvSpPr>
          <p:nvPr>
            <p:ph type="title"/>
          </p:nvPr>
        </p:nvSpPr>
        <p:spPr>
          <a:xfrm>
            <a:off x="863029" y="1012004"/>
            <a:ext cx="3416158" cy="4795408"/>
          </a:xfrm>
        </p:spPr>
        <p:txBody>
          <a:bodyPr>
            <a:normAutofit/>
          </a:bodyPr>
          <a:lstStyle/>
          <a:p>
            <a:r>
              <a:rPr lang="fr-BE">
                <a:solidFill>
                  <a:srgbClr val="FFFFFF"/>
                </a:solidFill>
              </a:rPr>
              <a:t>Diagnostic procedure</a:t>
            </a:r>
          </a:p>
        </p:txBody>
      </p:sp>
      <p:sp>
        <p:nvSpPr>
          <p:cNvPr id="5" name="Footer Placeholder 4">
            <a:extLst>
              <a:ext uri="{FF2B5EF4-FFF2-40B4-BE49-F238E27FC236}">
                <a16:creationId xmlns:a16="http://schemas.microsoft.com/office/drawing/2014/main" id="{5AF7936B-3E49-4F1E-A515-06D366283449}"/>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BCD013ED-1440-4337-93DD-FBB513644757}"/>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101045B9-3AAC-4CE5-ADA9-93635AC746DE}"/>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24</a:t>
            </a:fld>
            <a:endParaRPr lang="fr-BE">
              <a:solidFill>
                <a:prstClr val="black">
                  <a:tint val="75000"/>
                </a:prstClr>
              </a:solidFill>
            </a:endParaRPr>
          </a:p>
        </p:txBody>
      </p:sp>
      <p:graphicFrame>
        <p:nvGraphicFramePr>
          <p:cNvPr id="16" name="Content Placeholder 2">
            <a:extLst>
              <a:ext uri="{FF2B5EF4-FFF2-40B4-BE49-F238E27FC236}">
                <a16:creationId xmlns:a16="http://schemas.microsoft.com/office/drawing/2014/main" id="{EF39EC0A-8402-4A0C-8B17-289554F45765}"/>
              </a:ext>
            </a:extLst>
          </p:cNvPr>
          <p:cNvGraphicFramePr>
            <a:graphicFrameLocks noGrp="1"/>
          </p:cNvGraphicFramePr>
          <p:nvPr>
            <p:ph idx="1"/>
            <p:extLst>
              <p:ext uri="{D42A27DB-BD31-4B8C-83A1-F6EECF244321}">
                <p14:modId xmlns:p14="http://schemas.microsoft.com/office/powerpoint/2010/main" val="111615367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876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0304E3-D988-4722-96B1-CE32E087E5A5}"/>
              </a:ext>
            </a:extLst>
          </p:cNvPr>
          <p:cNvSpPr>
            <a:spLocks noGrp="1"/>
          </p:cNvSpPr>
          <p:nvPr>
            <p:ph type="title"/>
          </p:nvPr>
        </p:nvSpPr>
        <p:spPr>
          <a:xfrm>
            <a:off x="863029" y="1012004"/>
            <a:ext cx="3416158" cy="4795408"/>
          </a:xfrm>
        </p:spPr>
        <p:txBody>
          <a:bodyPr>
            <a:normAutofit/>
          </a:bodyPr>
          <a:lstStyle/>
          <a:p>
            <a:r>
              <a:rPr lang="fr-BE">
                <a:solidFill>
                  <a:srgbClr val="FFFFFF"/>
                </a:solidFill>
              </a:rPr>
              <a:t>Maslach Burnout Inventory (MBI, Maslach &amp; Jackson, 1981)</a:t>
            </a:r>
          </a:p>
        </p:txBody>
      </p:sp>
      <p:sp>
        <p:nvSpPr>
          <p:cNvPr id="5" name="Footer Placeholder 4">
            <a:extLst>
              <a:ext uri="{FF2B5EF4-FFF2-40B4-BE49-F238E27FC236}">
                <a16:creationId xmlns:a16="http://schemas.microsoft.com/office/drawing/2014/main" id="{4A7279C4-27A8-4FA3-81B9-EDB87924EA49}"/>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BCCBBD14-612A-462B-ABA5-4B1F1FA65966}"/>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530F733E-97A7-4EA7-9649-F1E81DE3A725}"/>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25</a:t>
            </a:fld>
            <a:endParaRPr lang="fr-BE">
              <a:solidFill>
                <a:prstClr val="black">
                  <a:tint val="75000"/>
                </a:prstClr>
              </a:solidFill>
            </a:endParaRPr>
          </a:p>
        </p:txBody>
      </p:sp>
      <p:graphicFrame>
        <p:nvGraphicFramePr>
          <p:cNvPr id="19" name="Content Placeholder 2">
            <a:extLst>
              <a:ext uri="{FF2B5EF4-FFF2-40B4-BE49-F238E27FC236}">
                <a16:creationId xmlns:a16="http://schemas.microsoft.com/office/drawing/2014/main" id="{3681A50D-E273-4E4E-968E-4A545AE25544}"/>
              </a:ext>
            </a:extLst>
          </p:cNvPr>
          <p:cNvGraphicFramePr>
            <a:graphicFrameLocks noGrp="1"/>
          </p:cNvGraphicFramePr>
          <p:nvPr>
            <p:ph idx="1"/>
            <p:extLst>
              <p:ext uri="{D42A27DB-BD31-4B8C-83A1-F6EECF244321}">
                <p14:modId xmlns:p14="http://schemas.microsoft.com/office/powerpoint/2010/main" val="35881527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920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1BF101-5146-4783-8ABC-8AEB76FFBF1C}"/>
              </a:ext>
            </a:extLst>
          </p:cNvPr>
          <p:cNvSpPr>
            <a:spLocks noGrp="1"/>
          </p:cNvSpPr>
          <p:nvPr>
            <p:ph type="title"/>
          </p:nvPr>
        </p:nvSpPr>
        <p:spPr>
          <a:xfrm>
            <a:off x="863029" y="1012004"/>
            <a:ext cx="3416158" cy="4795408"/>
          </a:xfrm>
        </p:spPr>
        <p:txBody>
          <a:bodyPr>
            <a:normAutofit/>
          </a:bodyPr>
          <a:lstStyle/>
          <a:p>
            <a:r>
              <a:rPr lang="fr-BE">
                <a:solidFill>
                  <a:srgbClr val="FFFFFF"/>
                </a:solidFill>
              </a:rPr>
              <a:t>The Oldenburg Burnout Inventory</a:t>
            </a:r>
          </a:p>
        </p:txBody>
      </p:sp>
      <p:sp>
        <p:nvSpPr>
          <p:cNvPr id="5" name="Footer Placeholder 4">
            <a:extLst>
              <a:ext uri="{FF2B5EF4-FFF2-40B4-BE49-F238E27FC236}">
                <a16:creationId xmlns:a16="http://schemas.microsoft.com/office/drawing/2014/main" id="{C3B2ECAA-5781-4AB6-BF04-B508C905A28E}"/>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4F3AA7A7-13D4-4CCF-AD7F-6D24AB2825D2}"/>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3409450A-B17E-420E-8B86-2B9BE526C41D}"/>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26</a:t>
            </a:fld>
            <a:endParaRPr lang="fr-BE">
              <a:solidFill>
                <a:prstClr val="black">
                  <a:tint val="75000"/>
                </a:prstClr>
              </a:solidFill>
            </a:endParaRPr>
          </a:p>
        </p:txBody>
      </p:sp>
      <p:graphicFrame>
        <p:nvGraphicFramePr>
          <p:cNvPr id="8" name="Content Placeholder 2">
            <a:extLst>
              <a:ext uri="{FF2B5EF4-FFF2-40B4-BE49-F238E27FC236}">
                <a16:creationId xmlns:a16="http://schemas.microsoft.com/office/drawing/2014/main" id="{ECDD4572-273F-4845-91C2-572E0AFD2E0B}"/>
              </a:ext>
            </a:extLst>
          </p:cNvPr>
          <p:cNvGraphicFramePr>
            <a:graphicFrameLocks noGrp="1"/>
          </p:cNvGraphicFramePr>
          <p:nvPr>
            <p:ph idx="1"/>
            <p:extLst>
              <p:ext uri="{D42A27DB-BD31-4B8C-83A1-F6EECF244321}">
                <p14:modId xmlns:p14="http://schemas.microsoft.com/office/powerpoint/2010/main" val="131105595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857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16764-C270-4A61-927E-0C159E00650B}"/>
              </a:ext>
            </a:extLst>
          </p:cNvPr>
          <p:cNvSpPr>
            <a:spLocks noGrp="1"/>
          </p:cNvSpPr>
          <p:nvPr>
            <p:ph type="title"/>
          </p:nvPr>
        </p:nvSpPr>
        <p:spPr>
          <a:xfrm>
            <a:off x="943277" y="712269"/>
            <a:ext cx="3370998" cy="5502264"/>
          </a:xfrm>
        </p:spPr>
        <p:txBody>
          <a:bodyPr>
            <a:normAutofit/>
          </a:bodyPr>
          <a:lstStyle/>
          <a:p>
            <a:r>
              <a:rPr lang="en-US">
                <a:solidFill>
                  <a:srgbClr val="FFFFFF"/>
                </a:solidFill>
              </a:rPr>
              <a:t>The Utrechtse Burnout Schaal (UBOS)</a:t>
            </a:r>
            <a:endParaRPr lang="fr-BE">
              <a:solidFill>
                <a:srgbClr val="FFFFFF"/>
              </a:solidFill>
            </a:endParaRPr>
          </a:p>
        </p:txBody>
      </p:sp>
      <p:cxnSp>
        <p:nvCxnSpPr>
          <p:cNvPr id="15" name="Straight Connector 1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A9E0370-436C-4785-BF58-FA7D69D70212}"/>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rgbClr val="FFFFFF"/>
                </a:solidFill>
              </a:rPr>
              <a:t>04/10/2019</a:t>
            </a:r>
            <a:endParaRPr lang="fr-BE">
              <a:solidFill>
                <a:srgbClr val="FFFFFF"/>
              </a:solidFill>
            </a:endParaRPr>
          </a:p>
        </p:txBody>
      </p:sp>
      <p:sp>
        <p:nvSpPr>
          <p:cNvPr id="5" name="Footer Placeholder 4">
            <a:extLst>
              <a:ext uri="{FF2B5EF4-FFF2-40B4-BE49-F238E27FC236}">
                <a16:creationId xmlns:a16="http://schemas.microsoft.com/office/drawing/2014/main" id="{8E0C77ED-ED77-4704-9A44-9CDE428E2B39}"/>
              </a:ext>
            </a:extLst>
          </p:cNvPr>
          <p:cNvSpPr>
            <a:spLocks noGrp="1"/>
          </p:cNvSpPr>
          <p:nvPr>
            <p:ph type="ftr" sz="quarter" idx="11"/>
          </p:nvPr>
        </p:nvSpPr>
        <p:spPr>
          <a:xfrm>
            <a:off x="5280024" y="6356350"/>
            <a:ext cx="2873375" cy="365125"/>
          </a:xfrm>
        </p:spPr>
        <p:txBody>
          <a:bodyPr>
            <a:normAutofit/>
          </a:bodyPr>
          <a:lstStyle/>
          <a:p>
            <a:pPr algn="l">
              <a:spcAft>
                <a:spcPts val="600"/>
              </a:spcAft>
            </a:pPr>
            <a:r>
              <a:rPr lang="fr-BE">
                <a:solidFill>
                  <a:schemeClr val="tx1"/>
                </a:solidFill>
              </a:rPr>
              <a:t>Royal Military Academy</a:t>
            </a:r>
          </a:p>
        </p:txBody>
      </p:sp>
      <p:sp>
        <p:nvSpPr>
          <p:cNvPr id="6" name="Slide Number Placeholder 5">
            <a:extLst>
              <a:ext uri="{FF2B5EF4-FFF2-40B4-BE49-F238E27FC236}">
                <a16:creationId xmlns:a16="http://schemas.microsoft.com/office/drawing/2014/main" id="{59DA4F5D-826E-43DB-AE0D-A6734C60D058}"/>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a:solidFill>
                  <a:schemeClr val="tx1"/>
                </a:solidFill>
              </a:rPr>
              <a:pPr>
                <a:spcAft>
                  <a:spcPts val="600"/>
                </a:spcAft>
              </a:pPr>
              <a:t>27</a:t>
            </a:fld>
            <a:endParaRPr lang="fr-BE">
              <a:solidFill>
                <a:schemeClr val="tx1"/>
              </a:solidFill>
            </a:endParaRPr>
          </a:p>
        </p:txBody>
      </p:sp>
      <p:graphicFrame>
        <p:nvGraphicFramePr>
          <p:cNvPr id="17" name="Content Placeholder 2">
            <a:extLst>
              <a:ext uri="{FF2B5EF4-FFF2-40B4-BE49-F238E27FC236}">
                <a16:creationId xmlns:a16="http://schemas.microsoft.com/office/drawing/2014/main" id="{383AD7AA-B84C-4C4E-AA21-93184006AFFB}"/>
              </a:ext>
            </a:extLst>
          </p:cNvPr>
          <p:cNvGraphicFramePr>
            <a:graphicFrameLocks noGrp="1"/>
          </p:cNvGraphicFramePr>
          <p:nvPr>
            <p:ph idx="1"/>
            <p:extLst>
              <p:ext uri="{D42A27DB-BD31-4B8C-83A1-F6EECF244321}">
                <p14:modId xmlns:p14="http://schemas.microsoft.com/office/powerpoint/2010/main" val="422627554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099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89FA5C-0E32-44F5-8F09-DCFF70D90D14}"/>
              </a:ext>
            </a:extLst>
          </p:cNvPr>
          <p:cNvSpPr>
            <a:spLocks noGrp="1"/>
          </p:cNvSpPr>
          <p:nvPr>
            <p:ph type="title"/>
          </p:nvPr>
        </p:nvSpPr>
        <p:spPr>
          <a:xfrm>
            <a:off x="524256" y="4767072"/>
            <a:ext cx="6594189" cy="1625210"/>
          </a:xfrm>
        </p:spPr>
        <p:txBody>
          <a:bodyPr>
            <a:normAutofit/>
          </a:bodyPr>
          <a:lstStyle/>
          <a:p>
            <a:pPr algn="r"/>
            <a:r>
              <a:rPr lang="fr-BE">
                <a:solidFill>
                  <a:srgbClr val="FFFFFF"/>
                </a:solidFill>
              </a:rPr>
              <a:t>Burnout Assessment Tool (BAT)</a:t>
            </a:r>
          </a:p>
        </p:txBody>
      </p:sp>
      <p:pic>
        <p:nvPicPr>
          <p:cNvPr id="7" name="Picture 6">
            <a:extLst>
              <a:ext uri="{FF2B5EF4-FFF2-40B4-BE49-F238E27FC236}">
                <a16:creationId xmlns:a16="http://schemas.microsoft.com/office/drawing/2014/main" id="{60718F51-3AEC-4E2E-908E-B2E327347824}"/>
              </a:ext>
            </a:extLst>
          </p:cNvPr>
          <p:cNvPicPr>
            <a:picLocks noChangeAspect="1"/>
          </p:cNvPicPr>
          <p:nvPr/>
        </p:nvPicPr>
        <p:blipFill rotWithShape="1">
          <a:blip r:embed="rId2"/>
          <a:srcRect r="4628" b="1"/>
          <a:stretch/>
        </p:blipFill>
        <p:spPr>
          <a:xfrm>
            <a:off x="0" y="232304"/>
            <a:ext cx="7058306" cy="4107392"/>
          </a:xfrm>
          <a:prstGeom prst="rect">
            <a:avLst/>
          </a:prstGeom>
        </p:spPr>
      </p:pic>
      <p:sp>
        <p:nvSpPr>
          <p:cNvPr id="5" name="Footer Placeholder 4">
            <a:extLst>
              <a:ext uri="{FF2B5EF4-FFF2-40B4-BE49-F238E27FC236}">
                <a16:creationId xmlns:a16="http://schemas.microsoft.com/office/drawing/2014/main" id="{8C760536-1FA9-4203-8B6B-2AD53B627B08}"/>
              </a:ext>
            </a:extLst>
          </p:cNvPr>
          <p:cNvSpPr>
            <a:spLocks noGrp="1"/>
          </p:cNvSpPr>
          <p:nvPr>
            <p:ph type="ftr" sz="quarter" idx="11"/>
          </p:nvPr>
        </p:nvSpPr>
        <p:spPr>
          <a:xfrm>
            <a:off x="524256" y="6535157"/>
            <a:ext cx="6594189" cy="274320"/>
          </a:xfrm>
        </p:spPr>
        <p:txBody>
          <a:bodyPr>
            <a:normAutofit/>
          </a:bodyPr>
          <a:lstStyle/>
          <a:p>
            <a:pPr algn="r">
              <a:spcAft>
                <a:spcPts val="600"/>
              </a:spcAft>
            </a:pPr>
            <a:r>
              <a:rPr lang="fr-BE">
                <a:solidFill>
                  <a:prstClr val="black">
                    <a:tint val="75000"/>
                  </a:prstClr>
                </a:solidFill>
              </a:rPr>
              <a:t>Royal Military Academy</a:t>
            </a: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50877E-D0EF-4D45-B5A2-D57B1B78812F}"/>
              </a:ext>
            </a:extLst>
          </p:cNvPr>
          <p:cNvSpPr>
            <a:spLocks noGrp="1"/>
          </p:cNvSpPr>
          <p:nvPr>
            <p:ph idx="1"/>
          </p:nvPr>
        </p:nvSpPr>
        <p:spPr>
          <a:xfrm>
            <a:off x="7534655" y="505838"/>
            <a:ext cx="4276345" cy="5886444"/>
          </a:xfrm>
        </p:spPr>
        <p:txBody>
          <a:bodyPr anchor="ctr">
            <a:normAutofit fontScale="92500" lnSpcReduction="10000"/>
          </a:bodyPr>
          <a:lstStyle/>
          <a:p>
            <a:r>
              <a:rPr lang="en-US" sz="1900" dirty="0">
                <a:solidFill>
                  <a:srgbClr val="FFFFFF"/>
                </a:solidFill>
              </a:rPr>
              <a:t>A new scale developed at KUL.</a:t>
            </a:r>
          </a:p>
          <a:p>
            <a:pPr lvl="1"/>
            <a:r>
              <a:rPr lang="en-US" sz="1900" dirty="0">
                <a:solidFill>
                  <a:srgbClr val="FFFFFF"/>
                </a:solidFill>
              </a:rPr>
              <a:t>FR/NL/EN</a:t>
            </a:r>
          </a:p>
          <a:p>
            <a:r>
              <a:rPr lang="en-US" sz="1900" dirty="0">
                <a:solidFill>
                  <a:srgbClr val="FFFFFF"/>
                </a:solidFill>
              </a:rPr>
              <a:t>The goal </a:t>
            </a:r>
          </a:p>
          <a:p>
            <a:pPr lvl="1"/>
            <a:r>
              <a:rPr lang="en-US" sz="1900" dirty="0">
                <a:solidFill>
                  <a:srgbClr val="FFFFFF"/>
                </a:solidFill>
              </a:rPr>
              <a:t>updated (Belgian) standards </a:t>
            </a:r>
          </a:p>
          <a:p>
            <a:pPr lvl="1"/>
            <a:r>
              <a:rPr lang="en-US" sz="1900" dirty="0">
                <a:solidFill>
                  <a:srgbClr val="FFFFFF"/>
                </a:solidFill>
              </a:rPr>
              <a:t>an instrument that better meets the current model of balance between what the person invests in his work and what it derives from it.</a:t>
            </a:r>
          </a:p>
          <a:p>
            <a:pPr lvl="1"/>
            <a:r>
              <a:rPr lang="en-US" sz="1900" dirty="0">
                <a:solidFill>
                  <a:srgbClr val="FFFFFF"/>
                </a:solidFill>
              </a:rPr>
              <a:t>This instrument will also assess stress or cognitive symptoms</a:t>
            </a:r>
          </a:p>
          <a:p>
            <a:r>
              <a:rPr lang="fr-BE" sz="1900" dirty="0">
                <a:solidFill>
                  <a:srgbClr val="FFFFFF"/>
                </a:solidFill>
              </a:rPr>
              <a:t>6 short </a:t>
            </a:r>
            <a:r>
              <a:rPr lang="fr-BE" sz="1900" dirty="0" err="1">
                <a:solidFill>
                  <a:srgbClr val="FFFFFF"/>
                </a:solidFill>
              </a:rPr>
              <a:t>scales</a:t>
            </a:r>
            <a:r>
              <a:rPr lang="fr-BE" sz="1900" dirty="0">
                <a:solidFill>
                  <a:srgbClr val="FFFFFF"/>
                </a:solidFill>
              </a:rPr>
              <a:t> </a:t>
            </a:r>
          </a:p>
          <a:p>
            <a:pPr lvl="1"/>
            <a:r>
              <a:rPr lang="fr-BE" sz="1900" dirty="0" err="1">
                <a:solidFill>
                  <a:srgbClr val="FFFFFF"/>
                </a:solidFill>
              </a:rPr>
              <a:t>Core</a:t>
            </a:r>
            <a:r>
              <a:rPr lang="fr-BE" sz="1900" dirty="0">
                <a:solidFill>
                  <a:srgbClr val="FFFFFF"/>
                </a:solidFill>
              </a:rPr>
              <a:t> </a:t>
            </a:r>
            <a:r>
              <a:rPr lang="fr-BE" sz="1900" dirty="0" err="1">
                <a:solidFill>
                  <a:srgbClr val="FFFFFF"/>
                </a:solidFill>
              </a:rPr>
              <a:t>symptoms</a:t>
            </a:r>
            <a:r>
              <a:rPr lang="fr-BE" sz="1900" dirty="0">
                <a:solidFill>
                  <a:srgbClr val="FFFFFF"/>
                </a:solidFill>
              </a:rPr>
              <a:t> </a:t>
            </a:r>
          </a:p>
          <a:p>
            <a:pPr lvl="2"/>
            <a:r>
              <a:rPr lang="fr-BE" sz="1900" dirty="0">
                <a:solidFill>
                  <a:srgbClr val="FFFFFF"/>
                </a:solidFill>
              </a:rPr>
              <a:t>Exhaustion (8 items) </a:t>
            </a:r>
          </a:p>
          <a:p>
            <a:pPr lvl="2"/>
            <a:r>
              <a:rPr lang="fr-BE" sz="1900" dirty="0">
                <a:solidFill>
                  <a:srgbClr val="FFFFFF"/>
                </a:solidFill>
              </a:rPr>
              <a:t>Mental distance (5 items) </a:t>
            </a:r>
          </a:p>
          <a:p>
            <a:pPr lvl="2"/>
            <a:r>
              <a:rPr lang="fr-BE" sz="1900" dirty="0" err="1">
                <a:solidFill>
                  <a:srgbClr val="FFFFFF"/>
                </a:solidFill>
              </a:rPr>
              <a:t>Emotional</a:t>
            </a:r>
            <a:r>
              <a:rPr lang="fr-BE" sz="1900" dirty="0">
                <a:solidFill>
                  <a:srgbClr val="FFFFFF"/>
                </a:solidFill>
              </a:rPr>
              <a:t> </a:t>
            </a:r>
            <a:r>
              <a:rPr lang="fr-BE" sz="1900" dirty="0" err="1">
                <a:solidFill>
                  <a:srgbClr val="FFFFFF"/>
                </a:solidFill>
              </a:rPr>
              <a:t>impairment</a:t>
            </a:r>
            <a:r>
              <a:rPr lang="fr-BE" sz="1900" dirty="0">
                <a:solidFill>
                  <a:srgbClr val="FFFFFF"/>
                </a:solidFill>
              </a:rPr>
              <a:t> (5 items) </a:t>
            </a:r>
          </a:p>
          <a:p>
            <a:pPr lvl="2"/>
            <a:r>
              <a:rPr lang="fr-BE" sz="1900" dirty="0">
                <a:solidFill>
                  <a:srgbClr val="FFFFFF"/>
                </a:solidFill>
              </a:rPr>
              <a:t>Cognitive </a:t>
            </a:r>
            <a:r>
              <a:rPr lang="fr-BE" sz="1900" dirty="0" err="1">
                <a:solidFill>
                  <a:srgbClr val="FFFFFF"/>
                </a:solidFill>
              </a:rPr>
              <a:t>impairment</a:t>
            </a:r>
            <a:r>
              <a:rPr lang="fr-BE" sz="1900" dirty="0">
                <a:solidFill>
                  <a:srgbClr val="FFFFFF"/>
                </a:solidFill>
              </a:rPr>
              <a:t> (5 items) </a:t>
            </a:r>
          </a:p>
          <a:p>
            <a:pPr lvl="1"/>
            <a:r>
              <a:rPr lang="fr-BE" sz="1900" dirty="0" err="1">
                <a:solidFill>
                  <a:srgbClr val="FFFFFF"/>
                </a:solidFill>
              </a:rPr>
              <a:t>Secondary</a:t>
            </a:r>
            <a:r>
              <a:rPr lang="fr-BE" sz="1900" dirty="0">
                <a:solidFill>
                  <a:srgbClr val="FFFFFF"/>
                </a:solidFill>
              </a:rPr>
              <a:t> </a:t>
            </a:r>
            <a:r>
              <a:rPr lang="fr-BE" sz="1900" dirty="0" err="1">
                <a:solidFill>
                  <a:srgbClr val="FFFFFF"/>
                </a:solidFill>
              </a:rPr>
              <a:t>symptoms</a:t>
            </a:r>
            <a:r>
              <a:rPr lang="fr-BE" sz="1900" dirty="0">
                <a:solidFill>
                  <a:srgbClr val="FFFFFF"/>
                </a:solidFill>
              </a:rPr>
              <a:t> </a:t>
            </a:r>
          </a:p>
          <a:p>
            <a:pPr lvl="2"/>
            <a:r>
              <a:rPr lang="fr-BE" sz="1900" dirty="0" err="1">
                <a:solidFill>
                  <a:srgbClr val="FFFFFF"/>
                </a:solidFill>
              </a:rPr>
              <a:t>Psychosomatic</a:t>
            </a:r>
            <a:r>
              <a:rPr lang="fr-BE" sz="1900" dirty="0">
                <a:solidFill>
                  <a:srgbClr val="FFFFFF"/>
                </a:solidFill>
              </a:rPr>
              <a:t> complaints (5 items) </a:t>
            </a:r>
          </a:p>
          <a:p>
            <a:pPr lvl="2"/>
            <a:r>
              <a:rPr lang="fr-BE" sz="1900" dirty="0" err="1">
                <a:solidFill>
                  <a:srgbClr val="FFFFFF"/>
                </a:solidFill>
              </a:rPr>
              <a:t>Psychological</a:t>
            </a:r>
            <a:r>
              <a:rPr lang="fr-BE" sz="1900" dirty="0">
                <a:solidFill>
                  <a:srgbClr val="FFFFFF"/>
                </a:solidFill>
              </a:rPr>
              <a:t> </a:t>
            </a:r>
            <a:r>
              <a:rPr lang="fr-BE" sz="1900" dirty="0" err="1">
                <a:solidFill>
                  <a:srgbClr val="FFFFFF"/>
                </a:solidFill>
              </a:rPr>
              <a:t>distress</a:t>
            </a:r>
            <a:r>
              <a:rPr lang="fr-BE" sz="1900" dirty="0">
                <a:solidFill>
                  <a:srgbClr val="FFFFFF"/>
                </a:solidFill>
              </a:rPr>
              <a:t> (6 items</a:t>
            </a:r>
            <a:endParaRPr lang="en-US" sz="1900" dirty="0">
              <a:solidFill>
                <a:srgbClr val="FFFFFF"/>
              </a:solidFill>
            </a:endParaRPr>
          </a:p>
          <a:p>
            <a:endParaRPr lang="fr-BE" sz="2000" dirty="0">
              <a:solidFill>
                <a:srgbClr val="FFFFFF"/>
              </a:solidFill>
            </a:endParaRPr>
          </a:p>
        </p:txBody>
      </p:sp>
      <p:sp>
        <p:nvSpPr>
          <p:cNvPr id="4" name="Date Placeholder 3">
            <a:extLst>
              <a:ext uri="{FF2B5EF4-FFF2-40B4-BE49-F238E27FC236}">
                <a16:creationId xmlns:a16="http://schemas.microsoft.com/office/drawing/2014/main" id="{8B50D47E-24DE-4E3D-90AB-D472293411AA}"/>
              </a:ext>
            </a:extLst>
          </p:cNvPr>
          <p:cNvSpPr>
            <a:spLocks noGrp="1"/>
          </p:cNvSpPr>
          <p:nvPr>
            <p:ph type="dt" sz="half" idx="10"/>
          </p:nvPr>
        </p:nvSpPr>
        <p:spPr>
          <a:xfrm>
            <a:off x="8029319" y="6535157"/>
            <a:ext cx="2154143" cy="274320"/>
          </a:xfrm>
        </p:spPr>
        <p:txBody>
          <a:bodyPr>
            <a:normAutofit/>
          </a:bodyPr>
          <a:lstStyle/>
          <a:p>
            <a:pP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C7D339A9-1B66-4D19-8AF9-25627DB3308F}"/>
              </a:ext>
            </a:extLst>
          </p:cNvPr>
          <p:cNvSpPr>
            <a:spLocks noGrp="1"/>
          </p:cNvSpPr>
          <p:nvPr>
            <p:ph type="sldNum" sz="quarter" idx="12"/>
          </p:nvPr>
        </p:nvSpPr>
        <p:spPr>
          <a:xfrm>
            <a:off x="10837333" y="6535157"/>
            <a:ext cx="973667" cy="274320"/>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28</a:t>
            </a:fld>
            <a:endParaRPr lang="fr-BE">
              <a:solidFill>
                <a:prstClr val="black">
                  <a:tint val="75000"/>
                </a:prstClr>
              </a:solidFill>
            </a:endParaRPr>
          </a:p>
        </p:txBody>
      </p:sp>
    </p:spTree>
    <p:extLst>
      <p:ext uri="{BB962C8B-B14F-4D97-AF65-F5344CB8AC3E}">
        <p14:creationId xmlns:p14="http://schemas.microsoft.com/office/powerpoint/2010/main" val="1460420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7F326A-7555-4217-8419-F478DA01BA2F}"/>
              </a:ext>
            </a:extLst>
          </p:cNvPr>
          <p:cNvSpPr>
            <a:spLocks noGrp="1"/>
          </p:cNvSpPr>
          <p:nvPr>
            <p:ph type="title"/>
          </p:nvPr>
        </p:nvSpPr>
        <p:spPr>
          <a:xfrm>
            <a:off x="863029" y="1012004"/>
            <a:ext cx="3416158" cy="4795408"/>
          </a:xfrm>
        </p:spPr>
        <p:txBody>
          <a:bodyPr>
            <a:normAutofit/>
          </a:bodyPr>
          <a:lstStyle/>
          <a:p>
            <a:r>
              <a:rPr lang="fr-BE">
                <a:solidFill>
                  <a:srgbClr val="FFFFFF"/>
                </a:solidFill>
              </a:rPr>
              <a:t>Other available tests</a:t>
            </a:r>
          </a:p>
        </p:txBody>
      </p:sp>
      <p:sp>
        <p:nvSpPr>
          <p:cNvPr id="5" name="Footer Placeholder 4">
            <a:extLst>
              <a:ext uri="{FF2B5EF4-FFF2-40B4-BE49-F238E27FC236}">
                <a16:creationId xmlns:a16="http://schemas.microsoft.com/office/drawing/2014/main" id="{091BF4B2-FC5B-4EF7-ABBF-5F8CC8605BC5}"/>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7962310A-CEDE-4E0D-9F81-FECE008279BF}"/>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E038D6DF-E43E-4754-A3D0-30CF2ADC142F}"/>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29</a:t>
            </a:fld>
            <a:endParaRPr lang="fr-BE">
              <a:solidFill>
                <a:prstClr val="black">
                  <a:tint val="75000"/>
                </a:prstClr>
              </a:solidFill>
            </a:endParaRPr>
          </a:p>
        </p:txBody>
      </p:sp>
      <p:graphicFrame>
        <p:nvGraphicFramePr>
          <p:cNvPr id="8" name="Content Placeholder 2">
            <a:extLst>
              <a:ext uri="{FF2B5EF4-FFF2-40B4-BE49-F238E27FC236}">
                <a16:creationId xmlns:a16="http://schemas.microsoft.com/office/drawing/2014/main" id="{2008EF8E-EA3B-47D7-A21C-43B86AFAF7FE}"/>
              </a:ext>
            </a:extLst>
          </p:cNvPr>
          <p:cNvGraphicFramePr>
            <a:graphicFrameLocks noGrp="1"/>
          </p:cNvGraphicFramePr>
          <p:nvPr>
            <p:ph idx="1"/>
            <p:extLst>
              <p:ext uri="{D42A27DB-BD31-4B8C-83A1-F6EECF244321}">
                <p14:modId xmlns:p14="http://schemas.microsoft.com/office/powerpoint/2010/main" val="19124780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40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Ã©sultat de recherche d'images pour &quot;burnout flight crew&quot;">
            <a:extLst>
              <a:ext uri="{FF2B5EF4-FFF2-40B4-BE49-F238E27FC236}">
                <a16:creationId xmlns:a16="http://schemas.microsoft.com/office/drawing/2014/main" id="{1C60AD76-284B-4C24-96A4-1DC69D88C40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585E37-0F8C-4B54-9000-5AA9D83FFFF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1. definition</a:t>
            </a:r>
          </a:p>
        </p:txBody>
      </p:sp>
      <p:sp>
        <p:nvSpPr>
          <p:cNvPr id="3" name="Date Placeholder 2">
            <a:extLst>
              <a:ext uri="{FF2B5EF4-FFF2-40B4-BE49-F238E27FC236}">
                <a16:creationId xmlns:a16="http://schemas.microsoft.com/office/drawing/2014/main" id="{95664F4F-8A27-4F85-BFC7-0B99F7CC627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04/10/2019</a:t>
            </a:r>
          </a:p>
        </p:txBody>
      </p:sp>
      <p:sp>
        <p:nvSpPr>
          <p:cNvPr id="4" name="Footer Placeholder 3">
            <a:extLst>
              <a:ext uri="{FF2B5EF4-FFF2-40B4-BE49-F238E27FC236}">
                <a16:creationId xmlns:a16="http://schemas.microsoft.com/office/drawing/2014/main" id="{3433C549-552F-4873-A125-9774CCFDF7D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Royal Military Academy</a:t>
            </a:r>
          </a:p>
        </p:txBody>
      </p:sp>
      <p:sp>
        <p:nvSpPr>
          <p:cNvPr id="5" name="Slide Number Placeholder 4">
            <a:extLst>
              <a:ext uri="{FF2B5EF4-FFF2-40B4-BE49-F238E27FC236}">
                <a16:creationId xmlns:a16="http://schemas.microsoft.com/office/drawing/2014/main" id="{8C9503F2-B087-4BDF-BFC9-8C397E48BDD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8D40174-5625-4DBA-A5E0-6FE66882F67C}" type="slidenum">
              <a:rPr lang="en-US">
                <a:solidFill>
                  <a:srgbClr val="FFFFFF"/>
                </a:solidFill>
                <a:latin typeface="Calibri" panose="020F0502020204030204"/>
              </a:rPr>
              <a:pPr>
                <a:spcAft>
                  <a:spcPts val="600"/>
                </a:spcAft>
                <a:defRPr/>
              </a:pPr>
              <a:t>3</a:t>
            </a:fld>
            <a:endParaRPr lang="en-US">
              <a:solidFill>
                <a:srgbClr val="FFFFFF"/>
              </a:solidFill>
              <a:latin typeface="Calibri" panose="020F0502020204030204"/>
            </a:endParaRPr>
          </a:p>
        </p:txBody>
      </p:sp>
    </p:spTree>
    <p:extLst>
      <p:ext uri="{BB962C8B-B14F-4D97-AF65-F5344CB8AC3E}">
        <p14:creationId xmlns:p14="http://schemas.microsoft.com/office/powerpoint/2010/main" val="279208913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5EB44D-4B41-4F14-AE80-6F5D24C9C9E3}"/>
              </a:ext>
            </a:extLst>
          </p:cNvPr>
          <p:cNvSpPr>
            <a:spLocks noGrp="1"/>
          </p:cNvSpPr>
          <p:nvPr>
            <p:ph type="title"/>
          </p:nvPr>
        </p:nvSpPr>
        <p:spPr>
          <a:xfrm>
            <a:off x="863029" y="1012004"/>
            <a:ext cx="3416158" cy="4795408"/>
          </a:xfrm>
        </p:spPr>
        <p:txBody>
          <a:bodyPr>
            <a:normAutofit/>
          </a:bodyPr>
          <a:lstStyle/>
          <a:p>
            <a:r>
              <a:rPr lang="fr-BE">
                <a:solidFill>
                  <a:srgbClr val="FFFFFF"/>
                </a:solidFill>
              </a:rPr>
              <a:t>Scales for differential diagnosis </a:t>
            </a:r>
          </a:p>
        </p:txBody>
      </p:sp>
      <p:sp>
        <p:nvSpPr>
          <p:cNvPr id="5" name="Footer Placeholder 4">
            <a:extLst>
              <a:ext uri="{FF2B5EF4-FFF2-40B4-BE49-F238E27FC236}">
                <a16:creationId xmlns:a16="http://schemas.microsoft.com/office/drawing/2014/main" id="{867FB992-2B4D-4908-B949-56F7A16149B0}"/>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6EEB0B4F-15BA-4C32-9ED4-6BD45DDCE2F7}"/>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C94C780D-D2EF-4731-9767-929D877ACF80}"/>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30</a:t>
            </a:fld>
            <a:endParaRPr lang="fr-BE">
              <a:solidFill>
                <a:prstClr val="black">
                  <a:tint val="75000"/>
                </a:prstClr>
              </a:solidFill>
            </a:endParaRPr>
          </a:p>
        </p:txBody>
      </p:sp>
      <p:graphicFrame>
        <p:nvGraphicFramePr>
          <p:cNvPr id="8" name="Content Placeholder 2">
            <a:extLst>
              <a:ext uri="{FF2B5EF4-FFF2-40B4-BE49-F238E27FC236}">
                <a16:creationId xmlns:a16="http://schemas.microsoft.com/office/drawing/2014/main" id="{5187770C-4443-4E35-8889-BFD722EA23BB}"/>
              </a:ext>
            </a:extLst>
          </p:cNvPr>
          <p:cNvGraphicFramePr>
            <a:graphicFrameLocks noGrp="1"/>
          </p:cNvGraphicFramePr>
          <p:nvPr>
            <p:ph idx="1"/>
            <p:extLst>
              <p:ext uri="{D42A27DB-BD31-4B8C-83A1-F6EECF244321}">
                <p14:modId xmlns:p14="http://schemas.microsoft.com/office/powerpoint/2010/main" val="20871964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07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CD8EDB-20DE-47B2-8D56-4E4650C80963}"/>
              </a:ext>
            </a:extLst>
          </p:cNvPr>
          <p:cNvSpPr>
            <a:spLocks noGrp="1"/>
          </p:cNvSpPr>
          <p:nvPr>
            <p:ph type="title"/>
          </p:nvPr>
        </p:nvSpPr>
        <p:spPr>
          <a:xfrm>
            <a:off x="863029" y="1012004"/>
            <a:ext cx="3416158" cy="4795408"/>
          </a:xfrm>
        </p:spPr>
        <p:txBody>
          <a:bodyPr>
            <a:normAutofit/>
          </a:bodyPr>
          <a:lstStyle/>
          <a:p>
            <a:r>
              <a:rPr lang="fr-BE" dirty="0">
                <a:solidFill>
                  <a:srgbClr val="FFFFFF"/>
                </a:solidFill>
              </a:rPr>
              <a:t>5. </a:t>
            </a:r>
            <a:r>
              <a:rPr lang="fr-BE">
                <a:solidFill>
                  <a:srgbClr val="FFFFFF"/>
                </a:solidFill>
              </a:rPr>
              <a:t>Prevalence</a:t>
            </a:r>
            <a:endParaRPr lang="fr-BE" dirty="0">
              <a:solidFill>
                <a:srgbClr val="FFFFFF"/>
              </a:solidFill>
            </a:endParaRPr>
          </a:p>
        </p:txBody>
      </p:sp>
      <p:sp>
        <p:nvSpPr>
          <p:cNvPr id="5" name="Footer Placeholder 4">
            <a:extLst>
              <a:ext uri="{FF2B5EF4-FFF2-40B4-BE49-F238E27FC236}">
                <a16:creationId xmlns:a16="http://schemas.microsoft.com/office/drawing/2014/main" id="{7FCCFA43-89E0-4B09-8477-EF73E9E2C27D}"/>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7D88346E-656F-4FAF-9909-FB335FFC0F26}"/>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0BC5822B-8DC8-46BA-9FD9-1C4A1D51DC88}"/>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31</a:t>
            </a:fld>
            <a:endParaRPr lang="fr-BE">
              <a:solidFill>
                <a:prstClr val="black">
                  <a:tint val="75000"/>
                </a:prstClr>
              </a:solidFill>
            </a:endParaRPr>
          </a:p>
        </p:txBody>
      </p:sp>
      <p:graphicFrame>
        <p:nvGraphicFramePr>
          <p:cNvPr id="8" name="Content Placeholder 2">
            <a:extLst>
              <a:ext uri="{FF2B5EF4-FFF2-40B4-BE49-F238E27FC236}">
                <a16:creationId xmlns:a16="http://schemas.microsoft.com/office/drawing/2014/main" id="{68D5CF10-DE3F-411B-890C-6B568AABC99C}"/>
              </a:ext>
            </a:extLst>
          </p:cNvPr>
          <p:cNvGraphicFramePr>
            <a:graphicFrameLocks noGrp="1"/>
          </p:cNvGraphicFramePr>
          <p:nvPr>
            <p:ph idx="1"/>
            <p:extLst>
              <p:ext uri="{D42A27DB-BD31-4B8C-83A1-F6EECF244321}">
                <p14:modId xmlns:p14="http://schemas.microsoft.com/office/powerpoint/2010/main" val="183269577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527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ADC6D2BE-883A-483E-BB7C-C2A84FCDA7F5}"/>
              </a:ext>
            </a:extLst>
          </p:cNvPr>
          <p:cNvSpPr>
            <a:spLocks noGrp="1"/>
          </p:cNvSpPr>
          <p:nvPr>
            <p:ph type="title"/>
          </p:nvPr>
        </p:nvSpPr>
        <p:spPr>
          <a:xfrm>
            <a:off x="1800429" y="-24607"/>
            <a:ext cx="7164493" cy="1325563"/>
          </a:xfrm>
        </p:spPr>
        <p:txBody>
          <a:bodyPr>
            <a:normAutofit/>
          </a:bodyPr>
          <a:lstStyle/>
          <a:p>
            <a:r>
              <a:rPr lang="fr-BE" dirty="0"/>
              <a:t>5. </a:t>
            </a:r>
            <a:r>
              <a:rPr lang="fr-BE" dirty="0" err="1"/>
              <a:t>Prevalence</a:t>
            </a:r>
            <a:endParaRPr lang="fr-BE" dirty="0"/>
          </a:p>
        </p:txBody>
      </p:sp>
      <p:sp>
        <p:nvSpPr>
          <p:cNvPr id="16" name="Content Placeholder 2">
            <a:extLst>
              <a:ext uri="{FF2B5EF4-FFF2-40B4-BE49-F238E27FC236}">
                <a16:creationId xmlns:a16="http://schemas.microsoft.com/office/drawing/2014/main" id="{430A907E-1E81-4115-90E9-01BA2C3A6664}"/>
              </a:ext>
            </a:extLst>
          </p:cNvPr>
          <p:cNvSpPr>
            <a:spLocks noGrp="1"/>
          </p:cNvSpPr>
          <p:nvPr>
            <p:ph idx="1"/>
          </p:nvPr>
        </p:nvSpPr>
        <p:spPr>
          <a:xfrm>
            <a:off x="3743452" y="1108616"/>
            <a:ext cx="8448548" cy="5111209"/>
          </a:xfrm>
        </p:spPr>
        <p:txBody>
          <a:bodyPr>
            <a:normAutofit lnSpcReduction="10000"/>
          </a:bodyPr>
          <a:lstStyle/>
          <a:p>
            <a:r>
              <a:rPr lang="en-US" sz="2400" dirty="0"/>
              <a:t>Mental health problems =  one of the most important causes of absence from work. </a:t>
            </a:r>
          </a:p>
          <a:p>
            <a:r>
              <a:rPr lang="en-US" sz="2400" dirty="0"/>
              <a:t>According to the European Agency for Health and Safety at Work, stress is also the second most common health problem in the world of work.</a:t>
            </a:r>
          </a:p>
          <a:p>
            <a:pPr lvl="1"/>
            <a:r>
              <a:rPr lang="en-US" sz="2000" dirty="0"/>
              <a:t> In Belgium, 32.7% of workers report experiencing work-related stress for most or all of their working time</a:t>
            </a:r>
          </a:p>
          <a:p>
            <a:pPr lvl="1"/>
            <a:r>
              <a:rPr lang="en-US" sz="2000" dirty="0"/>
              <a:t>The </a:t>
            </a:r>
            <a:r>
              <a:rPr lang="en-US" sz="2000" dirty="0" err="1"/>
              <a:t>Belstress</a:t>
            </a:r>
            <a:r>
              <a:rPr lang="en-US" sz="2000" dirty="0"/>
              <a:t> study </a:t>
            </a:r>
            <a:r>
              <a:rPr lang="en-US" sz="2000" dirty="0">
                <a:sym typeface="Wingdings" panose="05000000000000000000" pitchFamily="2" charset="2"/>
              </a:rPr>
              <a:t> </a:t>
            </a:r>
            <a:r>
              <a:rPr lang="en-US" sz="2000" dirty="0"/>
              <a:t>stress is responsible for 50 to 60% of absenteeism. </a:t>
            </a:r>
          </a:p>
          <a:p>
            <a:pPr lvl="1"/>
            <a:r>
              <a:rPr lang="en-US" sz="2000" dirty="0"/>
              <a:t>long-term sick leave resulting from mental disorders, including stress, increased by 74% in Germany between 1995 and 2002</a:t>
            </a:r>
          </a:p>
          <a:p>
            <a:pPr lvl="1"/>
            <a:r>
              <a:rPr lang="en-US" sz="2000" dirty="0"/>
              <a:t>In the Scandinavian countries, absences related to stress increased between 2010 and 2015 by 119%</a:t>
            </a:r>
          </a:p>
          <a:p>
            <a:pPr lvl="1"/>
            <a:r>
              <a:rPr lang="en-US" sz="2000" dirty="0"/>
              <a:t>There is a suicide professional daily in France</a:t>
            </a:r>
          </a:p>
          <a:p>
            <a:r>
              <a:rPr lang="en-US" sz="2400" dirty="0"/>
              <a:t>These problems therefore represent enormous costs, both in terms of human suffering and terms of economic performance reduction</a:t>
            </a:r>
          </a:p>
          <a:p>
            <a:endParaRPr lang="en-US" sz="1600" dirty="0"/>
          </a:p>
        </p:txBody>
      </p:sp>
      <p:sp>
        <p:nvSpPr>
          <p:cNvPr id="4" name="Date Placeholder 3">
            <a:extLst>
              <a:ext uri="{FF2B5EF4-FFF2-40B4-BE49-F238E27FC236}">
                <a16:creationId xmlns:a16="http://schemas.microsoft.com/office/drawing/2014/main" id="{9B480A3D-CC62-44CE-819A-52A1987C5372}"/>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chemeClr val="bg1">
                    <a:alpha val="80000"/>
                  </a:schemeClr>
                </a:solidFill>
              </a:rPr>
              <a:t>04/10/2019</a:t>
            </a:r>
            <a:endParaRPr lang="fr-BE">
              <a:solidFill>
                <a:schemeClr val="bg1">
                  <a:alpha val="80000"/>
                </a:schemeClr>
              </a:solidFill>
            </a:endParaRPr>
          </a:p>
        </p:txBody>
      </p:sp>
      <p:sp>
        <p:nvSpPr>
          <p:cNvPr id="5" name="Footer Placeholder 4">
            <a:extLst>
              <a:ext uri="{FF2B5EF4-FFF2-40B4-BE49-F238E27FC236}">
                <a16:creationId xmlns:a16="http://schemas.microsoft.com/office/drawing/2014/main" id="{157F2CAC-BF51-4807-BD51-6B9E0FC4303F}"/>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BE">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3236907B-BA39-4890-B881-952BD4437F1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8D40174-5625-4DBA-A5E0-6FE66882F67C}" type="slidenum">
              <a:rPr lang="fr-BE" smtClean="0">
                <a:solidFill>
                  <a:schemeClr val="tx1">
                    <a:alpha val="80000"/>
                  </a:schemeClr>
                </a:solidFill>
              </a:rPr>
              <a:pPr>
                <a:spcAft>
                  <a:spcPts val="600"/>
                </a:spcAft>
              </a:pPr>
              <a:t>32</a:t>
            </a:fld>
            <a:endParaRPr lang="fr-BE">
              <a:solidFill>
                <a:schemeClr val="tx1">
                  <a:alpha val="80000"/>
                </a:schemeClr>
              </a:solidFill>
            </a:endParaRPr>
          </a:p>
        </p:txBody>
      </p:sp>
      <p:pic>
        <p:nvPicPr>
          <p:cNvPr id="10" name="Picture 9">
            <a:extLst>
              <a:ext uri="{FF2B5EF4-FFF2-40B4-BE49-F238E27FC236}">
                <a16:creationId xmlns:a16="http://schemas.microsoft.com/office/drawing/2014/main" id="{E965DA3A-0FB1-4312-91C6-782D1434329F}"/>
              </a:ext>
            </a:extLst>
          </p:cNvPr>
          <p:cNvPicPr>
            <a:picLocks noChangeAspect="1"/>
          </p:cNvPicPr>
          <p:nvPr/>
        </p:nvPicPr>
        <p:blipFill>
          <a:blip r:embed="rId3"/>
          <a:stretch>
            <a:fillRect/>
          </a:stretch>
        </p:blipFill>
        <p:spPr>
          <a:xfrm>
            <a:off x="390437" y="3579780"/>
            <a:ext cx="2059621" cy="2131708"/>
          </a:xfrm>
          <a:prstGeom prst="rect">
            <a:avLst/>
          </a:prstGeom>
        </p:spPr>
      </p:pic>
    </p:spTree>
    <p:extLst>
      <p:ext uri="{BB962C8B-B14F-4D97-AF65-F5344CB8AC3E}">
        <p14:creationId xmlns:p14="http://schemas.microsoft.com/office/powerpoint/2010/main" val="89018470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19" name="Rectangle 2">
            <a:extLst>
              <a:ext uri="{FF2B5EF4-FFF2-40B4-BE49-F238E27FC236}">
                <a16:creationId xmlns:a16="http://schemas.microsoft.com/office/drawing/2014/main" id="{497ACCC7-0A45-4131-9A77-D9448A50A7F2}"/>
              </a:ext>
            </a:extLst>
          </p:cNvPr>
          <p:cNvSpPr>
            <a:spLocks noGrp="1" noRot="1" noChangeArrowheads="1"/>
          </p:cNvSpPr>
          <p:nvPr>
            <p:ph type="title"/>
          </p:nvPr>
        </p:nvSpPr>
        <p:spPr>
          <a:xfrm>
            <a:off x="838200" y="811161"/>
            <a:ext cx="3335594" cy="5403370"/>
          </a:xfrm>
        </p:spPr>
        <p:txBody>
          <a:bodyPr>
            <a:normAutofit/>
          </a:bodyPr>
          <a:lstStyle/>
          <a:p>
            <a:r>
              <a:rPr lang="fr-BE" altLang="fr-FR" dirty="0">
                <a:solidFill>
                  <a:srgbClr val="FFFFFF"/>
                </a:solidFill>
                <a:ea typeface="ＭＳ Ｐゴシック" panose="020B0600070205080204" pitchFamily="34" charset="-128"/>
              </a:rPr>
              <a:t>5. </a:t>
            </a:r>
            <a:r>
              <a:rPr lang="fr-BE" altLang="fr-FR" dirty="0" err="1">
                <a:solidFill>
                  <a:srgbClr val="FFFFFF"/>
                </a:solidFill>
                <a:ea typeface="ＭＳ Ｐゴシック" panose="020B0600070205080204" pitchFamily="34" charset="-128"/>
              </a:rPr>
              <a:t>Epidemiology</a:t>
            </a:r>
            <a:endParaRPr lang="en-US" altLang="fr-FR" dirty="0">
              <a:solidFill>
                <a:srgbClr val="FFFFFF"/>
              </a:solidFill>
              <a:ea typeface="ＭＳ Ｐゴシック" panose="020B0600070205080204" pitchFamily="34" charset="-128"/>
            </a:endParaRPr>
          </a:p>
        </p:txBody>
      </p:sp>
      <p:sp>
        <p:nvSpPr>
          <p:cNvPr id="5" name="Date Placeholder 4">
            <a:extLst>
              <a:ext uri="{FF2B5EF4-FFF2-40B4-BE49-F238E27FC236}">
                <a16:creationId xmlns:a16="http://schemas.microsoft.com/office/drawing/2014/main" id="{B8239D9A-B7FE-4452-B234-1F9FC5D333FC}"/>
              </a:ext>
            </a:extLst>
          </p:cNvPr>
          <p:cNvSpPr>
            <a:spLocks noGrp="1"/>
          </p:cNvSpPr>
          <p:nvPr>
            <p:ph type="dt" sz="half" idx="10"/>
          </p:nvPr>
        </p:nvSpPr>
        <p:spPr>
          <a:xfrm>
            <a:off x="838200" y="6356350"/>
            <a:ext cx="2743200" cy="365125"/>
          </a:xfrm>
        </p:spPr>
        <p:txBody>
          <a:bodyPr>
            <a:normAutofit/>
          </a:bodyPr>
          <a:lstStyle/>
          <a:p>
            <a:pPr>
              <a:spcAft>
                <a:spcPts val="600"/>
              </a:spcAft>
            </a:pPr>
            <a:r>
              <a:rPr lang="fr-FR" sz="1100">
                <a:solidFill>
                  <a:prstClr val="white">
                    <a:alpha val="80000"/>
                  </a:prstClr>
                </a:solidFill>
              </a:rPr>
              <a:t>04/10/2019</a:t>
            </a:r>
            <a:endParaRPr lang="fr-BE" sz="1100">
              <a:solidFill>
                <a:prstClr val="white">
                  <a:alpha val="80000"/>
                </a:prstClr>
              </a:solidFill>
            </a:endParaRPr>
          </a:p>
        </p:txBody>
      </p:sp>
      <p:sp>
        <p:nvSpPr>
          <p:cNvPr id="140" name="Rectangle 139">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5CB4541-EDC4-46A9-8AE7-DA995C81AA9B}"/>
              </a:ext>
            </a:extLst>
          </p:cNvPr>
          <p:cNvSpPr>
            <a:spLocks noGrp="1"/>
          </p:cNvSpPr>
          <p:nvPr>
            <p:ph type="ftr" sz="quarter" idx="11"/>
          </p:nvPr>
        </p:nvSpPr>
        <p:spPr>
          <a:xfrm>
            <a:off x="5459413" y="6199632"/>
            <a:ext cx="5365665" cy="365125"/>
          </a:xfrm>
        </p:spPr>
        <p:txBody>
          <a:bodyPr>
            <a:normAutofit/>
          </a:bodyPr>
          <a:lstStyle/>
          <a:p>
            <a:pPr algn="r">
              <a:spcAft>
                <a:spcPts val="600"/>
              </a:spcAft>
            </a:pPr>
            <a:r>
              <a:rPr lang="fr-BE" sz="1100">
                <a:solidFill>
                  <a:schemeClr val="tx1">
                    <a:alpha val="80000"/>
                  </a:schemeClr>
                </a:solidFill>
              </a:rPr>
              <a:t>Royal Military Academy</a:t>
            </a:r>
          </a:p>
        </p:txBody>
      </p:sp>
      <p:sp>
        <p:nvSpPr>
          <p:cNvPr id="4" name="Slide Number Placeholder 3">
            <a:extLst>
              <a:ext uri="{FF2B5EF4-FFF2-40B4-BE49-F238E27FC236}">
                <a16:creationId xmlns:a16="http://schemas.microsoft.com/office/drawing/2014/main" id="{E45EB617-F613-4ADD-97FC-6DDF46035583}"/>
              </a:ext>
            </a:extLst>
          </p:cNvPr>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algn="ctr">
              <a:spcAft>
                <a:spcPts val="600"/>
              </a:spcAft>
            </a:pPr>
            <a:fld id="{98D40174-5625-4DBA-A5E0-6FE66882F67C}" type="slidenum">
              <a:rPr lang="fr-BE" sz="1500">
                <a:solidFill>
                  <a:srgbClr val="FFFFFF">
                    <a:alpha val="80000"/>
                  </a:srgbClr>
                </a:solidFill>
              </a:rPr>
              <a:pPr algn="ctr">
                <a:spcAft>
                  <a:spcPts val="600"/>
                </a:spcAft>
              </a:pPr>
              <a:t>33</a:t>
            </a:fld>
            <a:endParaRPr lang="fr-BE" sz="1500">
              <a:solidFill>
                <a:srgbClr val="FFFFFF">
                  <a:alpha val="80000"/>
                </a:srgbClr>
              </a:solidFill>
            </a:endParaRPr>
          </a:p>
        </p:txBody>
      </p:sp>
      <p:graphicFrame>
        <p:nvGraphicFramePr>
          <p:cNvPr id="34821" name="Rectangle 3">
            <a:extLst>
              <a:ext uri="{FF2B5EF4-FFF2-40B4-BE49-F238E27FC236}">
                <a16:creationId xmlns:a16="http://schemas.microsoft.com/office/drawing/2014/main" id="{EE1DC099-228B-4528-867C-4608C6074440}"/>
              </a:ext>
            </a:extLst>
          </p:cNvPr>
          <p:cNvGraphicFramePr/>
          <p:nvPr>
            <p:extLst>
              <p:ext uri="{D42A27DB-BD31-4B8C-83A1-F6EECF244321}">
                <p14:modId xmlns:p14="http://schemas.microsoft.com/office/powerpoint/2010/main" val="3950555928"/>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2A16EC-A369-4D93-B861-45112F501528}"/>
              </a:ext>
            </a:extLst>
          </p:cNvPr>
          <p:cNvSpPr>
            <a:spLocks noGrp="1"/>
          </p:cNvSpPr>
          <p:nvPr>
            <p:ph type="title"/>
          </p:nvPr>
        </p:nvSpPr>
        <p:spPr>
          <a:xfrm>
            <a:off x="4384039" y="365125"/>
            <a:ext cx="7164493" cy="1325563"/>
          </a:xfrm>
        </p:spPr>
        <p:txBody>
          <a:bodyPr>
            <a:normAutofit/>
          </a:bodyPr>
          <a:lstStyle/>
          <a:p>
            <a:r>
              <a:rPr lang="fr-BE" dirty="0"/>
              <a:t>5. </a:t>
            </a:r>
            <a:r>
              <a:rPr lang="fr-BE" dirty="0" err="1"/>
              <a:t>prevalence</a:t>
            </a:r>
            <a:endParaRPr lang="fr-BE" dirty="0"/>
          </a:p>
        </p:txBody>
      </p:sp>
      <p:pic>
        <p:nvPicPr>
          <p:cNvPr id="10" name="Graphic 9" descr="Airplane">
            <a:extLst>
              <a:ext uri="{FF2B5EF4-FFF2-40B4-BE49-F238E27FC236}">
                <a16:creationId xmlns:a16="http://schemas.microsoft.com/office/drawing/2014/main" id="{9ED994FD-99E2-4C6B-B952-CAD69D6D0B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731" y="2798732"/>
            <a:ext cx="3425957" cy="3425957"/>
          </a:xfrm>
          <a:prstGeom prst="rect">
            <a:avLst/>
          </a:prstGeom>
        </p:spPr>
      </p:pic>
      <p:sp>
        <p:nvSpPr>
          <p:cNvPr id="3" name="Content Placeholder 2">
            <a:extLst>
              <a:ext uri="{FF2B5EF4-FFF2-40B4-BE49-F238E27FC236}">
                <a16:creationId xmlns:a16="http://schemas.microsoft.com/office/drawing/2014/main" id="{86E233B0-DC75-49C2-AB3E-E9111B411AEC}"/>
              </a:ext>
            </a:extLst>
          </p:cNvPr>
          <p:cNvSpPr>
            <a:spLocks noGrp="1"/>
          </p:cNvSpPr>
          <p:nvPr>
            <p:ph idx="1"/>
          </p:nvPr>
        </p:nvSpPr>
        <p:spPr>
          <a:xfrm>
            <a:off x="4387515" y="2022601"/>
            <a:ext cx="7538596" cy="4333749"/>
          </a:xfrm>
        </p:spPr>
        <p:txBody>
          <a:bodyPr>
            <a:normAutofit/>
          </a:bodyPr>
          <a:lstStyle/>
          <a:p>
            <a:pPr marL="0" indent="0">
              <a:buNone/>
            </a:pPr>
            <a:r>
              <a:rPr lang="en-US" sz="3600" dirty="0"/>
              <a:t>Lyon: </a:t>
            </a:r>
          </a:p>
          <a:p>
            <a:r>
              <a:rPr lang="en-US" sz="3600" dirty="0"/>
              <a:t>400 pilots/co-pilots or flight crew </a:t>
            </a:r>
          </a:p>
          <a:p>
            <a:r>
              <a:rPr lang="en-US" sz="3600" dirty="0"/>
              <a:t>Dozen of “declared” burnout</a:t>
            </a:r>
          </a:p>
          <a:p>
            <a:r>
              <a:rPr lang="en-US" sz="3600" dirty="0"/>
              <a:t>Half concerns pilots!</a:t>
            </a:r>
          </a:p>
          <a:p>
            <a:r>
              <a:rPr lang="en-US" sz="3600" dirty="0"/>
              <a:t>What about the undeclared? </a:t>
            </a:r>
            <a:endParaRPr lang="fr-BE" sz="3600" dirty="0"/>
          </a:p>
        </p:txBody>
      </p:sp>
      <p:sp>
        <p:nvSpPr>
          <p:cNvPr id="4" name="Date Placeholder 3">
            <a:extLst>
              <a:ext uri="{FF2B5EF4-FFF2-40B4-BE49-F238E27FC236}">
                <a16:creationId xmlns:a16="http://schemas.microsoft.com/office/drawing/2014/main" id="{A7FE9416-08F2-4313-947C-3D9DCEBD88F3}"/>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chemeClr val="bg1">
                    <a:alpha val="80000"/>
                  </a:schemeClr>
                </a:solidFill>
              </a:rPr>
              <a:t>04/10/2019</a:t>
            </a:r>
            <a:endParaRPr lang="fr-BE">
              <a:solidFill>
                <a:schemeClr val="bg1">
                  <a:alpha val="80000"/>
                </a:schemeClr>
              </a:solidFill>
            </a:endParaRPr>
          </a:p>
        </p:txBody>
      </p:sp>
      <p:sp>
        <p:nvSpPr>
          <p:cNvPr id="5" name="Footer Placeholder 4">
            <a:extLst>
              <a:ext uri="{FF2B5EF4-FFF2-40B4-BE49-F238E27FC236}">
                <a16:creationId xmlns:a16="http://schemas.microsoft.com/office/drawing/2014/main" id="{84B313A7-8DB2-44BB-8992-5407729F94D5}"/>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BE">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BE100493-7132-4C32-BAA3-7035E927DF2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8D40174-5625-4DBA-A5E0-6FE66882F67C}" type="slidenum">
              <a:rPr lang="fr-BE">
                <a:solidFill>
                  <a:schemeClr val="tx1">
                    <a:alpha val="80000"/>
                  </a:schemeClr>
                </a:solidFill>
              </a:rPr>
              <a:pPr>
                <a:spcAft>
                  <a:spcPts val="600"/>
                </a:spcAft>
              </a:pPr>
              <a:t>34</a:t>
            </a:fld>
            <a:endParaRPr lang="fr-BE">
              <a:solidFill>
                <a:schemeClr val="tx1">
                  <a:alpha val="80000"/>
                </a:schemeClr>
              </a:solidFill>
            </a:endParaRPr>
          </a:p>
        </p:txBody>
      </p:sp>
    </p:spTree>
    <p:extLst>
      <p:ext uri="{BB962C8B-B14F-4D97-AF65-F5344CB8AC3E}">
        <p14:creationId xmlns:p14="http://schemas.microsoft.com/office/powerpoint/2010/main" val="603289634"/>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1AF0A-E395-4152-8EE7-D1C9A51E3C9D}"/>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What about Belgian Defense?</a:t>
            </a:r>
          </a:p>
        </p:txBody>
      </p:sp>
      <p:sp>
        <p:nvSpPr>
          <p:cNvPr id="4" name="Date Placeholder 3">
            <a:extLst>
              <a:ext uri="{FF2B5EF4-FFF2-40B4-BE49-F238E27FC236}">
                <a16:creationId xmlns:a16="http://schemas.microsoft.com/office/drawing/2014/main" id="{45B8E0F6-F1FB-40F7-B029-F49857684897}"/>
              </a:ext>
            </a:extLst>
          </p:cNvPr>
          <p:cNvSpPr>
            <a:spLocks noGrp="1"/>
          </p:cNvSpPr>
          <p:nvPr>
            <p:ph type="dt" sz="half" idx="10"/>
          </p:nvPr>
        </p:nvSpPr>
        <p:spPr>
          <a:xfrm>
            <a:off x="742951" y="5853864"/>
            <a:ext cx="3476624" cy="365125"/>
          </a:xfrm>
        </p:spPr>
        <p:txBody>
          <a:bodyPr vert="horz" lIns="91440" tIns="45720" rIns="91440" bIns="45720" rtlCol="0" anchor="ctr">
            <a:normAutofit/>
          </a:bodyPr>
          <a:lstStyle/>
          <a:p>
            <a:pPr algn="ctr">
              <a:spcAft>
                <a:spcPts val="600"/>
              </a:spcAft>
            </a:pPr>
            <a:r>
              <a:rPr lang="en-US" sz="1400">
                <a:solidFill>
                  <a:srgbClr val="FFFFFF"/>
                </a:solidFill>
              </a:rPr>
              <a:t>04/10/2019</a:t>
            </a:r>
          </a:p>
        </p:txBody>
      </p:sp>
      <p:pic>
        <p:nvPicPr>
          <p:cNvPr id="2050" name="Picture 2" descr="Résultat de recherche d'images pour &quot;what about&quot;">
            <a:extLst>
              <a:ext uri="{FF2B5EF4-FFF2-40B4-BE49-F238E27FC236}">
                <a16:creationId xmlns:a16="http://schemas.microsoft.com/office/drawing/2014/main" id="{6F360C24-7B7B-4A02-8606-B8969815E5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90196" y="492573"/>
            <a:ext cx="5880796" cy="588079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BCDE4593-9BE7-456D-82B3-3DA06CA1729A}"/>
              </a:ext>
            </a:extLst>
          </p:cNvPr>
          <p:cNvSpPr>
            <a:spLocks noGrp="1"/>
          </p:cNvSpPr>
          <p:nvPr>
            <p:ph type="ftr" sz="quarter" idx="11"/>
          </p:nvPr>
        </p:nvSpPr>
        <p:spPr>
          <a:xfrm>
            <a:off x="5144297" y="6423025"/>
            <a:ext cx="5618954"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Royal Military Academy</a:t>
            </a:r>
          </a:p>
        </p:txBody>
      </p:sp>
      <p:sp>
        <p:nvSpPr>
          <p:cNvPr id="6" name="Slide Number Placeholder 5">
            <a:extLst>
              <a:ext uri="{FF2B5EF4-FFF2-40B4-BE49-F238E27FC236}">
                <a16:creationId xmlns:a16="http://schemas.microsoft.com/office/drawing/2014/main" id="{71293AE6-2493-4B9E-9076-9F9BC322FFE4}"/>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a:spcAft>
                <a:spcPts val="600"/>
              </a:spcAft>
            </a:pPr>
            <a:fld id="{98D40174-5625-4DBA-A5E0-6FE66882F67C}" type="slidenum">
              <a:rPr lang="en-US" smtClean="0"/>
              <a:pPr>
                <a:spcAft>
                  <a:spcPts val="600"/>
                </a:spcAft>
              </a:pPr>
              <a:t>35</a:t>
            </a:fld>
            <a:endParaRPr lang="en-US"/>
          </a:p>
        </p:txBody>
      </p:sp>
    </p:spTree>
    <p:extLst>
      <p:ext uri="{BB962C8B-B14F-4D97-AF65-F5344CB8AC3E}">
        <p14:creationId xmlns:p14="http://schemas.microsoft.com/office/powerpoint/2010/main" val="54023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0949E20E-C69C-4F41-8109-E30ACF4D4F14}"/>
              </a:ext>
            </a:extLst>
          </p:cNvPr>
          <p:cNvSpPr>
            <a:spLocks noGrp="1"/>
          </p:cNvSpPr>
          <p:nvPr>
            <p:ph type="title"/>
          </p:nvPr>
        </p:nvSpPr>
        <p:spPr>
          <a:xfrm>
            <a:off x="4384039" y="365125"/>
            <a:ext cx="7164493" cy="1325563"/>
          </a:xfrm>
        </p:spPr>
        <p:txBody>
          <a:bodyPr>
            <a:normAutofit/>
          </a:bodyPr>
          <a:lstStyle/>
          <a:p>
            <a:r>
              <a:rPr lang="en-US" b="1" u="sng" dirty="0"/>
              <a:t>10 most stressful jobs of 2015</a:t>
            </a:r>
            <a:br>
              <a:rPr lang="en-US" b="1" u="sng" dirty="0"/>
            </a:br>
            <a:endParaRPr lang="fr-BE" dirty="0"/>
          </a:p>
        </p:txBody>
      </p:sp>
      <p:pic>
        <p:nvPicPr>
          <p:cNvPr id="73" name="Graphic 72" descr="Police">
            <a:extLst>
              <a:ext uri="{FF2B5EF4-FFF2-40B4-BE49-F238E27FC236}">
                <a16:creationId xmlns:a16="http://schemas.microsoft.com/office/drawing/2014/main" id="{E17DC75F-2172-49B9-8C9B-A508CCDD76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731" y="3295518"/>
            <a:ext cx="3425957" cy="3425957"/>
          </a:xfrm>
          <a:prstGeom prst="rect">
            <a:avLst/>
          </a:prstGeom>
        </p:spPr>
      </p:pic>
      <p:sp>
        <p:nvSpPr>
          <p:cNvPr id="8" name="Content Placeholder 7">
            <a:extLst>
              <a:ext uri="{FF2B5EF4-FFF2-40B4-BE49-F238E27FC236}">
                <a16:creationId xmlns:a16="http://schemas.microsoft.com/office/drawing/2014/main" id="{130E9BAF-714E-442F-A3AC-17D419867CD9}"/>
              </a:ext>
            </a:extLst>
          </p:cNvPr>
          <p:cNvSpPr txBox="1">
            <a:spLocks noGrp="1"/>
          </p:cNvSpPr>
          <p:nvPr>
            <p:ph idx="1"/>
          </p:nvPr>
        </p:nvSpPr>
        <p:spPr>
          <a:xfrm>
            <a:off x="4387515" y="1657608"/>
            <a:ext cx="7161017" cy="4154361"/>
          </a:xfrm>
          <a:prstGeom prst="rect">
            <a:avLst/>
          </a:prstGeom>
        </p:spPr>
        <p:txBody>
          <a:bodyPr rtlCol="0">
            <a:normAutofit/>
          </a:bodyPr>
          <a:lstStyle/>
          <a:p>
            <a:pPr>
              <a:spcBef>
                <a:spcPts val="600"/>
              </a:spcBef>
              <a:spcAft>
                <a:spcPts val="600"/>
              </a:spcAft>
            </a:pPr>
            <a:r>
              <a:rPr lang="en-US" sz="1900" dirty="0"/>
              <a:t>1.  Firefighter</a:t>
            </a:r>
          </a:p>
          <a:p>
            <a:pPr>
              <a:spcBef>
                <a:spcPts val="600"/>
              </a:spcBef>
              <a:spcAft>
                <a:spcPts val="600"/>
              </a:spcAft>
            </a:pPr>
            <a:r>
              <a:rPr lang="en-US" sz="1900" dirty="0"/>
              <a:t>2.  Military personnel</a:t>
            </a:r>
          </a:p>
          <a:p>
            <a:pPr>
              <a:spcBef>
                <a:spcPts val="600"/>
              </a:spcBef>
              <a:spcAft>
                <a:spcPts val="600"/>
              </a:spcAft>
            </a:pPr>
            <a:r>
              <a:rPr lang="en-US" sz="1900" dirty="0"/>
              <a:t>3.  Military general</a:t>
            </a:r>
          </a:p>
          <a:p>
            <a:pPr>
              <a:spcBef>
                <a:spcPts val="600"/>
              </a:spcBef>
              <a:spcAft>
                <a:spcPts val="600"/>
              </a:spcAft>
            </a:pPr>
            <a:r>
              <a:rPr lang="en-US" sz="1900" dirty="0"/>
              <a:t>4.  Pilot</a:t>
            </a:r>
          </a:p>
          <a:p>
            <a:pPr>
              <a:spcBef>
                <a:spcPts val="600"/>
              </a:spcBef>
              <a:spcAft>
                <a:spcPts val="600"/>
              </a:spcAft>
            </a:pPr>
            <a:r>
              <a:rPr lang="en-US" sz="1900" dirty="0"/>
              <a:t>5.  Police officer</a:t>
            </a:r>
          </a:p>
          <a:p>
            <a:pPr>
              <a:spcBef>
                <a:spcPts val="600"/>
              </a:spcBef>
              <a:spcAft>
                <a:spcPts val="600"/>
              </a:spcAft>
            </a:pPr>
            <a:r>
              <a:rPr lang="en-US" sz="1900" dirty="0"/>
              <a:t>6.  Actor</a:t>
            </a:r>
          </a:p>
          <a:p>
            <a:pPr>
              <a:spcBef>
                <a:spcPts val="600"/>
              </a:spcBef>
              <a:spcAft>
                <a:spcPts val="600"/>
              </a:spcAft>
            </a:pPr>
            <a:r>
              <a:rPr lang="en-US" sz="1900" dirty="0"/>
              <a:t>7 . Broadcaster</a:t>
            </a:r>
          </a:p>
          <a:p>
            <a:pPr>
              <a:spcBef>
                <a:spcPts val="600"/>
              </a:spcBef>
              <a:spcAft>
                <a:spcPts val="600"/>
              </a:spcAft>
            </a:pPr>
            <a:r>
              <a:rPr lang="en-US" sz="1900" dirty="0"/>
              <a:t>8.  Event coordinator</a:t>
            </a:r>
          </a:p>
          <a:p>
            <a:pPr>
              <a:spcBef>
                <a:spcPts val="600"/>
              </a:spcBef>
              <a:spcAft>
                <a:spcPts val="600"/>
              </a:spcAft>
            </a:pPr>
            <a:r>
              <a:rPr lang="en-US" sz="1900" dirty="0"/>
              <a:t>9.  Photojournalist</a:t>
            </a:r>
          </a:p>
          <a:p>
            <a:pPr>
              <a:spcBef>
                <a:spcPts val="600"/>
              </a:spcBef>
              <a:spcAft>
                <a:spcPts val="600"/>
              </a:spcAft>
            </a:pPr>
            <a:r>
              <a:rPr lang="en-US" sz="1900" dirty="0"/>
              <a:t>10.Newspaper reporter</a:t>
            </a:r>
          </a:p>
        </p:txBody>
      </p:sp>
      <p:sp>
        <p:nvSpPr>
          <p:cNvPr id="29701" name="Slide Number Placeholder 1"/>
          <p:cNvSpPr>
            <a:spLocks noGrp="1"/>
          </p:cNvSpPr>
          <p:nvPr>
            <p:ph type="sldNum" sz="quarter" idx="12"/>
          </p:nvPr>
        </p:nvSpPr>
        <p:spPr>
          <a:xfrm>
            <a:off x="8610600" y="6356350"/>
            <a:ext cx="2743200" cy="365125"/>
          </a:xfrm>
        </p:spPr>
        <p:txBody>
          <a:bodyPr anchor="ctr">
            <a:norm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0"/>
              </a:spcBef>
              <a:spcAft>
                <a:spcPts val="600"/>
              </a:spcAft>
              <a:buFontTx/>
              <a:buNone/>
            </a:pPr>
            <a:fld id="{3C553CFD-3C60-4B6D-9A60-F5A9E37C8C8D}" type="slidenum">
              <a:rPr lang="en-US" altLang="en-US" sz="1800">
                <a:solidFill>
                  <a:schemeClr val="tx1">
                    <a:alpha val="80000"/>
                  </a:schemeClr>
                </a:solidFill>
              </a:rPr>
              <a:pPr eaLnBrk="1" hangingPunct="1">
                <a:lnSpc>
                  <a:spcPct val="90000"/>
                </a:lnSpc>
                <a:spcBef>
                  <a:spcPct val="0"/>
                </a:spcBef>
                <a:spcAft>
                  <a:spcPts val="600"/>
                </a:spcAft>
                <a:buFontTx/>
                <a:buNone/>
              </a:pPr>
              <a:t>36</a:t>
            </a:fld>
            <a:endParaRPr lang="en-US" altLang="en-US" sz="1800">
              <a:solidFill>
                <a:schemeClr val="tx1">
                  <a:alpha val="80000"/>
                </a:schemeClr>
              </a:solidFill>
            </a:endParaRPr>
          </a:p>
        </p:txBody>
      </p:sp>
      <p:sp>
        <p:nvSpPr>
          <p:cNvPr id="13" name="TextBox 12">
            <a:extLst>
              <a:ext uri="{FF2B5EF4-FFF2-40B4-BE49-F238E27FC236}">
                <a16:creationId xmlns:a16="http://schemas.microsoft.com/office/drawing/2014/main" id="{9232D2D3-0798-4557-AB74-3B210455EEE3}"/>
              </a:ext>
            </a:extLst>
          </p:cNvPr>
          <p:cNvSpPr txBox="1"/>
          <p:nvPr/>
        </p:nvSpPr>
        <p:spPr>
          <a:xfrm>
            <a:off x="4473012" y="6277302"/>
            <a:ext cx="7128792" cy="523220"/>
          </a:xfrm>
          <a:prstGeom prst="rect">
            <a:avLst/>
          </a:prstGeom>
          <a:noFill/>
        </p:spPr>
        <p:txBody>
          <a:bodyPr wrap="square" rtlCol="0">
            <a:spAutoFit/>
          </a:bodyPr>
          <a:lstStyle/>
          <a:p>
            <a:r>
              <a:rPr lang="en-US" sz="1400" b="1" u="sng" dirty="0"/>
              <a:t>SOURCE:</a:t>
            </a:r>
            <a:r>
              <a:rPr lang="en-US" sz="1400" b="1" dirty="0"/>
              <a:t> CareerCast.com is the Internet's premier career site for finding targeted job opportunities by industry, function and location</a:t>
            </a:r>
          </a:p>
        </p:txBody>
      </p:sp>
      <p:sp>
        <p:nvSpPr>
          <p:cNvPr id="7" name="Rectangle 6">
            <a:extLst>
              <a:ext uri="{FF2B5EF4-FFF2-40B4-BE49-F238E27FC236}">
                <a16:creationId xmlns:a16="http://schemas.microsoft.com/office/drawing/2014/main" id="{A0595C62-5455-4001-9EB7-FE762D07237F}"/>
              </a:ext>
            </a:extLst>
          </p:cNvPr>
          <p:cNvSpPr/>
          <p:nvPr/>
        </p:nvSpPr>
        <p:spPr>
          <a:xfrm>
            <a:off x="4241260" y="2023353"/>
            <a:ext cx="3425957" cy="1325563"/>
          </a:xfrm>
          <a:prstGeom prst="rect">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84812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
            <a:extLst>
              <a:ext uri="{FF2B5EF4-FFF2-40B4-BE49-F238E27FC236}">
                <a16:creationId xmlns:a16="http://schemas.microsoft.com/office/drawing/2014/main" id="{5984197E-C695-4F50-9897-C1EA9961FC74}"/>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kern="1200">
                <a:solidFill>
                  <a:schemeClr val="bg1"/>
                </a:solidFill>
                <a:latin typeface="+mj-lt"/>
                <a:ea typeface="+mj-ea"/>
                <a:cs typeface="+mj-cs"/>
              </a:rPr>
              <a:t>8,4 % of defense employee have a really high risk of burnout (2015)</a:t>
            </a:r>
          </a:p>
        </p:txBody>
      </p:sp>
      <p:pic>
        <p:nvPicPr>
          <p:cNvPr id="7" name="Chart 1" descr="Title: Verhoogd riscio of burn-out gehad (in %)">
            <a:extLst>
              <a:ext uri="{FF2B5EF4-FFF2-40B4-BE49-F238E27FC236}">
                <a16:creationId xmlns:a16="http://schemas.microsoft.com/office/drawing/2014/main" id="{F89FFB4D-622B-40E8-A72A-C5EC3CEC93A8}"/>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7013" y="1675227"/>
            <a:ext cx="6757973" cy="4394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a:extLst>
              <a:ext uri="{FF2B5EF4-FFF2-40B4-BE49-F238E27FC236}">
                <a16:creationId xmlns:a16="http://schemas.microsoft.com/office/drawing/2014/main" id="{9B58AD8E-1DB5-465C-A73D-0B26A04C58CB}"/>
              </a:ext>
            </a:extLst>
          </p:cNvPr>
          <p:cNvSpPr/>
          <p:nvPr/>
        </p:nvSpPr>
        <p:spPr>
          <a:xfrm>
            <a:off x="2603611" y="6306270"/>
            <a:ext cx="6984776" cy="461665"/>
          </a:xfrm>
          <a:prstGeom prst="rect">
            <a:avLst/>
          </a:prstGeom>
        </p:spPr>
        <p:txBody>
          <a:bodyPr wrap="square">
            <a:spAutoFit/>
          </a:bodyPr>
          <a:lstStyle/>
          <a:p>
            <a:r>
              <a:rPr lang="nl-BE" sz="1200" dirty="0"/>
              <a:t>Bron: </a:t>
            </a:r>
            <a:r>
              <a:rPr lang="nl-NL" sz="1200" i="1" dirty="0"/>
              <a:t>Aerens, S, </a:t>
            </a:r>
            <a:r>
              <a:rPr lang="nl-NL" sz="1200" i="1" dirty="0" err="1"/>
              <a:t>Hongenaert</a:t>
            </a:r>
            <a:r>
              <a:rPr lang="nl-NL" sz="1200" i="1" dirty="0"/>
              <a:t>, T, Studie over het welzijn op het werk bij het personeel van </a:t>
            </a:r>
            <a:r>
              <a:rPr lang="nl-NL" sz="1200" i="1" dirty="0" err="1"/>
              <a:t>Defensie,Technical</a:t>
            </a:r>
            <a:r>
              <a:rPr lang="nl-NL" sz="1200" i="1" dirty="0"/>
              <a:t> Report, Competentiecentrum Well </a:t>
            </a:r>
            <a:r>
              <a:rPr lang="nl-NL" sz="1200" i="1" dirty="0" err="1"/>
              <a:t>Being</a:t>
            </a:r>
            <a:r>
              <a:rPr lang="nl-NL" sz="1200" i="1" dirty="0"/>
              <a:t> Psychosociale Steun, Stafdepartement Well </a:t>
            </a:r>
            <a:r>
              <a:rPr lang="nl-NL" sz="1200" i="1" dirty="0" err="1"/>
              <a:t>Being</a:t>
            </a:r>
            <a:r>
              <a:rPr lang="nl-NL" sz="1200" i="1" dirty="0"/>
              <a:t>, 2015, pp.46</a:t>
            </a:r>
            <a:endParaRPr lang="nl-NL" sz="1200" dirty="0"/>
          </a:p>
        </p:txBody>
      </p:sp>
    </p:spTree>
    <p:extLst>
      <p:ext uri="{BB962C8B-B14F-4D97-AF65-F5344CB8AC3E}">
        <p14:creationId xmlns:p14="http://schemas.microsoft.com/office/powerpoint/2010/main" val="732114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11AF0A-E395-4152-8EE7-D1C9A51E3C9D}"/>
              </a:ext>
            </a:extLst>
          </p:cNvPr>
          <p:cNvSpPr>
            <a:spLocks noGrp="1"/>
          </p:cNvSpPr>
          <p:nvPr>
            <p:ph type="title"/>
          </p:nvPr>
        </p:nvSpPr>
        <p:spPr>
          <a:xfrm>
            <a:off x="8157369" y="2641965"/>
            <a:ext cx="3308130" cy="2387600"/>
          </a:xfrm>
        </p:spPr>
        <p:txBody>
          <a:bodyPr vert="horz" lIns="91440" tIns="45720" rIns="91440" bIns="45720" rtlCol="0" anchor="b">
            <a:normAutofit fontScale="90000"/>
          </a:bodyPr>
          <a:lstStyle/>
          <a:p>
            <a:r>
              <a:rPr lang="en-US" sz="5100" kern="1200" dirty="0">
                <a:solidFill>
                  <a:srgbClr val="FFFFFF"/>
                </a:solidFill>
                <a:latin typeface="+mj-lt"/>
                <a:ea typeface="+mj-ea"/>
                <a:cs typeface="+mj-cs"/>
              </a:rPr>
              <a:t>What about the flight crew and ATC within the Belgian Defense?</a:t>
            </a:r>
          </a:p>
        </p:txBody>
      </p:sp>
      <p:pic>
        <p:nvPicPr>
          <p:cNvPr id="2050" name="Picture 2" descr="Résultat de recherche d'images pour &quot;what about&quot;">
            <a:extLst>
              <a:ext uri="{FF2B5EF4-FFF2-40B4-BE49-F238E27FC236}">
                <a16:creationId xmlns:a16="http://schemas.microsoft.com/office/drawing/2014/main" id="{6F360C24-7B7B-4A02-8606-B8969815E5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95082" y="643467"/>
            <a:ext cx="5571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BCDE4593-9BE7-456D-82B3-3DA06CA1729A}"/>
              </a:ext>
            </a:extLst>
          </p:cNvPr>
          <p:cNvSpPr>
            <a:spLocks noGrp="1"/>
          </p:cNvSpPr>
          <p:nvPr>
            <p:ph type="ftr" sz="quarter" idx="11"/>
          </p:nvPr>
        </p:nvSpPr>
        <p:spPr>
          <a:xfrm>
            <a:off x="694354" y="6356350"/>
            <a:ext cx="6274296" cy="365125"/>
          </a:xfrm>
        </p:spPr>
        <p:txBody>
          <a:bodyPr vert="horz" lIns="91440" tIns="45720" rIns="91440" bIns="45720" rtlCol="0" anchor="ctr">
            <a:normAutofit/>
          </a:bodyPr>
          <a:lstStyle/>
          <a:p>
            <a:pPr algn="l">
              <a:spcAft>
                <a:spcPts val="600"/>
              </a:spcAft>
            </a:pPr>
            <a:r>
              <a:rPr lang="en-US" kern="1200">
                <a:solidFill>
                  <a:srgbClr val="404040"/>
                </a:solidFill>
                <a:latin typeface="+mn-lt"/>
                <a:ea typeface="+mn-ea"/>
                <a:cs typeface="+mn-cs"/>
              </a:rPr>
              <a:t>Royal Military Academy</a:t>
            </a:r>
          </a:p>
        </p:txBody>
      </p:sp>
      <p:sp>
        <p:nvSpPr>
          <p:cNvPr id="4" name="Date Placeholder 3">
            <a:extLst>
              <a:ext uri="{FF2B5EF4-FFF2-40B4-BE49-F238E27FC236}">
                <a16:creationId xmlns:a16="http://schemas.microsoft.com/office/drawing/2014/main" id="{45B8E0F6-F1FB-40F7-B029-F49857684897}"/>
              </a:ext>
            </a:extLst>
          </p:cNvPr>
          <p:cNvSpPr>
            <a:spLocks noGrp="1"/>
          </p:cNvSpPr>
          <p:nvPr>
            <p:ph type="dt" sz="half" idx="10"/>
          </p:nvPr>
        </p:nvSpPr>
        <p:spPr>
          <a:xfrm>
            <a:off x="8222549" y="6356350"/>
            <a:ext cx="2084639" cy="365125"/>
          </a:xfrm>
        </p:spPr>
        <p:txBody>
          <a:bodyPr vert="horz" lIns="91440" tIns="45720" rIns="91440" bIns="45720" rtlCol="0" anchor="ctr">
            <a:normAutofit/>
          </a:bodyPr>
          <a:lstStyle/>
          <a:p>
            <a:pPr>
              <a:spcAft>
                <a:spcPts val="600"/>
              </a:spcAft>
            </a:pPr>
            <a:r>
              <a:rPr lang="en-US">
                <a:solidFill>
                  <a:srgbClr val="FFFFFF">
                    <a:alpha val="80000"/>
                  </a:srgbClr>
                </a:solidFill>
              </a:rPr>
              <a:t>04/10/2019</a:t>
            </a:r>
          </a:p>
        </p:txBody>
      </p:sp>
      <p:sp>
        <p:nvSpPr>
          <p:cNvPr id="6" name="Slide Number Placeholder 5">
            <a:extLst>
              <a:ext uri="{FF2B5EF4-FFF2-40B4-BE49-F238E27FC236}">
                <a16:creationId xmlns:a16="http://schemas.microsoft.com/office/drawing/2014/main" id="{71293AE6-2493-4B9E-9076-9F9BC322FFE4}"/>
              </a:ext>
            </a:extLst>
          </p:cNvPr>
          <p:cNvSpPr>
            <a:spLocks noGrp="1"/>
          </p:cNvSpPr>
          <p:nvPr>
            <p:ph type="sldNum" sz="quarter" idx="12"/>
          </p:nvPr>
        </p:nvSpPr>
        <p:spPr>
          <a:xfrm>
            <a:off x="10578662" y="6356350"/>
            <a:ext cx="775137" cy="365125"/>
          </a:xfrm>
        </p:spPr>
        <p:txBody>
          <a:bodyPr vert="horz" lIns="91440" tIns="45720" rIns="91440" bIns="45720" rtlCol="0" anchor="ctr">
            <a:normAutofit/>
          </a:bodyPr>
          <a:lstStyle/>
          <a:p>
            <a:pPr>
              <a:spcAft>
                <a:spcPts val="600"/>
              </a:spcAft>
            </a:pPr>
            <a:fld id="{98D40174-5625-4DBA-A5E0-6FE66882F67C}" type="slidenum">
              <a:rPr lang="en-US">
                <a:solidFill>
                  <a:srgbClr val="FFFFFF">
                    <a:alpha val="80000"/>
                  </a:srgbClr>
                </a:solidFill>
              </a:rPr>
              <a:pPr>
                <a:spcAft>
                  <a:spcPts val="600"/>
                </a:spcAft>
              </a:pPr>
              <a:t>38</a:t>
            </a:fld>
            <a:endParaRPr lang="en-US">
              <a:solidFill>
                <a:srgbClr val="FFFFFF">
                  <a:alpha val="80000"/>
                </a:srgbClr>
              </a:solidFill>
            </a:endParaRPr>
          </a:p>
        </p:txBody>
      </p:sp>
    </p:spTree>
    <p:extLst>
      <p:ext uri="{BB962C8B-B14F-4D97-AF65-F5344CB8AC3E}">
        <p14:creationId xmlns:p14="http://schemas.microsoft.com/office/powerpoint/2010/main" val="914866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69739-4CCB-4349-BDCD-A559EA61F7A0}"/>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5. Prevalence</a:t>
            </a:r>
          </a:p>
        </p:txBody>
      </p:sp>
      <p:pic>
        <p:nvPicPr>
          <p:cNvPr id="1026" name="Picture 2" descr="http://www.raamstijn.nl/eenblogjeom/images/stories/measure%20know%20lord%20kelvin%20improve%20meten%20weten.jpg">
            <a:extLst>
              <a:ext uri="{FF2B5EF4-FFF2-40B4-BE49-F238E27FC236}">
                <a16:creationId xmlns:a16="http://schemas.microsoft.com/office/drawing/2014/main" id="{B2A013FB-D7A9-4A42-9600-5FCB34E962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040" y="1270303"/>
            <a:ext cx="3425609" cy="20724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dorpskrantovezande.nl/wp-content/uploads/meten.jpg">
            <a:extLst>
              <a:ext uri="{FF2B5EF4-FFF2-40B4-BE49-F238E27FC236}">
                <a16:creationId xmlns:a16="http://schemas.microsoft.com/office/drawing/2014/main" id="{7A5B21F4-F949-46D2-A55E-680C58435E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5729" y="1838759"/>
            <a:ext cx="3433324" cy="93558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30" name="Picture 6" descr="Image associée">
            <a:extLst>
              <a:ext uri="{FF2B5EF4-FFF2-40B4-BE49-F238E27FC236}">
                <a16:creationId xmlns:a16="http://schemas.microsoft.com/office/drawing/2014/main" id="{0DB10ACE-44C3-4A9E-B2F8-95DF3E0D7B4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9725" y="616905"/>
            <a:ext cx="3423916" cy="3423916"/>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39654BE-5541-488D-9F0E-25271E14A3CF}"/>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a:spcAft>
                <a:spcPts val="600"/>
              </a:spcAft>
            </a:pPr>
            <a:r>
              <a:rPr lang="en-US"/>
              <a:t>04/10/2019</a:t>
            </a:r>
          </a:p>
        </p:txBody>
      </p:sp>
      <p:sp>
        <p:nvSpPr>
          <p:cNvPr id="5" name="Footer Placeholder 4">
            <a:extLst>
              <a:ext uri="{FF2B5EF4-FFF2-40B4-BE49-F238E27FC236}">
                <a16:creationId xmlns:a16="http://schemas.microsoft.com/office/drawing/2014/main" id="{208D410A-F7ED-4B23-B2EE-2A5B80BEE906}"/>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Royal Military Academy</a:t>
            </a:r>
          </a:p>
        </p:txBody>
      </p:sp>
      <p:sp>
        <p:nvSpPr>
          <p:cNvPr id="6" name="Slide Number Placeholder 5">
            <a:extLst>
              <a:ext uri="{FF2B5EF4-FFF2-40B4-BE49-F238E27FC236}">
                <a16:creationId xmlns:a16="http://schemas.microsoft.com/office/drawing/2014/main" id="{FFE7DF35-E503-452D-B112-564C02DC8A46}"/>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98D40174-5625-4DBA-A5E0-6FE66882F67C}" type="slidenum">
              <a:rPr lang="en-US" smtClean="0"/>
              <a:pPr>
                <a:spcAft>
                  <a:spcPts val="600"/>
                </a:spcAft>
              </a:pPr>
              <a:t>39</a:t>
            </a:fld>
            <a:endParaRPr lang="en-US"/>
          </a:p>
        </p:txBody>
      </p:sp>
    </p:spTree>
    <p:extLst>
      <p:ext uri="{BB962C8B-B14F-4D97-AF65-F5344CB8AC3E}">
        <p14:creationId xmlns:p14="http://schemas.microsoft.com/office/powerpoint/2010/main" val="42613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509D9C3-7CA2-4C37-9253-DBF39F7F3ABC}"/>
              </a:ext>
            </a:extLst>
          </p:cNvPr>
          <p:cNvSpPr>
            <a:spLocks noGrp="1"/>
          </p:cNvSpPr>
          <p:nvPr>
            <p:ph type="title"/>
          </p:nvPr>
        </p:nvSpPr>
        <p:spPr>
          <a:xfrm>
            <a:off x="4384039" y="365125"/>
            <a:ext cx="7164493" cy="1325563"/>
          </a:xfrm>
        </p:spPr>
        <p:txBody>
          <a:bodyPr>
            <a:normAutofit/>
          </a:bodyPr>
          <a:lstStyle/>
          <a:p>
            <a:r>
              <a:rPr lang="fr-BE" err="1"/>
              <a:t>Definition</a:t>
            </a:r>
            <a:endParaRPr lang="fr-BE"/>
          </a:p>
        </p:txBody>
      </p:sp>
      <p:pic>
        <p:nvPicPr>
          <p:cNvPr id="11" name="Graphic 10" descr="Questions">
            <a:extLst>
              <a:ext uri="{FF2B5EF4-FFF2-40B4-BE49-F238E27FC236}">
                <a16:creationId xmlns:a16="http://schemas.microsoft.com/office/drawing/2014/main" id="{0BE89EF0-76D7-4E7F-BEBA-2FB974B8ED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544" y="3242260"/>
            <a:ext cx="2977565" cy="2977565"/>
          </a:xfrm>
          <a:prstGeom prst="rect">
            <a:avLst/>
          </a:prstGeom>
        </p:spPr>
      </p:pic>
      <p:sp>
        <p:nvSpPr>
          <p:cNvPr id="12" name="Content Placeholder 2">
            <a:extLst>
              <a:ext uri="{FF2B5EF4-FFF2-40B4-BE49-F238E27FC236}">
                <a16:creationId xmlns:a16="http://schemas.microsoft.com/office/drawing/2014/main" id="{24E67D79-654F-49D8-BA19-661CB9741010}"/>
              </a:ext>
            </a:extLst>
          </p:cNvPr>
          <p:cNvSpPr>
            <a:spLocks noGrp="1"/>
          </p:cNvSpPr>
          <p:nvPr>
            <p:ph idx="1"/>
          </p:nvPr>
        </p:nvSpPr>
        <p:spPr>
          <a:xfrm>
            <a:off x="4387515" y="2022601"/>
            <a:ext cx="7161017" cy="4154361"/>
          </a:xfrm>
        </p:spPr>
        <p:txBody>
          <a:bodyPr>
            <a:normAutofit/>
          </a:bodyPr>
          <a:lstStyle/>
          <a:p>
            <a:r>
              <a:rPr lang="fr-BE" sz="2000"/>
              <a:t>Concept introduced for the first time in 1974 by Dr. Freudenberger</a:t>
            </a:r>
          </a:p>
          <a:p>
            <a:pPr lvl="1"/>
            <a:r>
              <a:rPr lang="fr-BE" sz="2000"/>
              <a:t>Terminology created by caregivers for caregivers</a:t>
            </a:r>
          </a:p>
          <a:p>
            <a:pPr marL="457200" lvl="1" indent="0">
              <a:buNone/>
            </a:pPr>
            <a:endParaRPr lang="fr-BE" sz="2000"/>
          </a:p>
          <a:p>
            <a:r>
              <a:rPr lang="en-US" sz="2000"/>
              <a:t>Christina Maslach’s work (“Maslach Burnout Inventory”, MBI) = reference for burnout</a:t>
            </a:r>
          </a:p>
          <a:p>
            <a:pPr marL="0" indent="0">
              <a:buNone/>
            </a:pPr>
            <a:endParaRPr lang="fr-BE" sz="2000"/>
          </a:p>
          <a:p>
            <a:r>
              <a:rPr lang="en-US" sz="2000"/>
              <a:t>Burnout not officially diagnosed in the ICD-10 or the DSM-V</a:t>
            </a:r>
          </a:p>
          <a:p>
            <a:pPr marL="0" indent="0">
              <a:buNone/>
            </a:pPr>
            <a:endParaRPr lang="en-US" sz="2000"/>
          </a:p>
          <a:p>
            <a:r>
              <a:rPr lang="fr-BE" sz="2000"/>
              <a:t>Tangle of definitions &amp; descriptions</a:t>
            </a:r>
          </a:p>
          <a:p>
            <a:pPr lvl="1"/>
            <a:r>
              <a:rPr lang="fr-BE" sz="2000"/>
              <a:t>Netherlands ≠ Switzerland ≠ Germany ≠ Japan</a:t>
            </a:r>
          </a:p>
          <a:p>
            <a:pPr marL="457200" lvl="1" indent="0">
              <a:buNone/>
            </a:pPr>
            <a:endParaRPr lang="fr-BE" sz="2000"/>
          </a:p>
        </p:txBody>
      </p:sp>
      <p:sp>
        <p:nvSpPr>
          <p:cNvPr id="7" name="Date Placeholder 6">
            <a:extLst>
              <a:ext uri="{FF2B5EF4-FFF2-40B4-BE49-F238E27FC236}">
                <a16:creationId xmlns:a16="http://schemas.microsoft.com/office/drawing/2014/main" id="{8620CD91-D91A-4464-BC35-044270991A25}"/>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chemeClr val="bg1">
                    <a:alpha val="80000"/>
                  </a:schemeClr>
                </a:solidFill>
              </a:rPr>
              <a:t>04/10/2019</a:t>
            </a:r>
            <a:endParaRPr lang="fr-BE">
              <a:solidFill>
                <a:schemeClr val="bg1">
                  <a:alpha val="80000"/>
                </a:schemeClr>
              </a:solidFill>
            </a:endParaRPr>
          </a:p>
        </p:txBody>
      </p:sp>
      <p:sp>
        <p:nvSpPr>
          <p:cNvPr id="5" name="Footer Placeholder 4">
            <a:extLst>
              <a:ext uri="{FF2B5EF4-FFF2-40B4-BE49-F238E27FC236}">
                <a16:creationId xmlns:a16="http://schemas.microsoft.com/office/drawing/2014/main" id="{F26BD6FA-AA3A-4BEA-A0F4-2DB85E6BD997}"/>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BE">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0F1E4561-B4F4-4429-B97F-7CF5647CDC0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8D40174-5625-4DBA-A5E0-6FE66882F67C}" type="slidenum">
              <a:rPr lang="fr-BE">
                <a:solidFill>
                  <a:schemeClr val="tx1">
                    <a:alpha val="80000"/>
                  </a:schemeClr>
                </a:solidFill>
              </a:rPr>
              <a:pPr>
                <a:spcAft>
                  <a:spcPts val="600"/>
                </a:spcAft>
              </a:pPr>
              <a:t>4</a:t>
            </a:fld>
            <a:endParaRPr lang="fr-BE">
              <a:solidFill>
                <a:schemeClr val="tx1">
                  <a:alpha val="80000"/>
                </a:schemeClr>
              </a:solidFill>
            </a:endParaRPr>
          </a:p>
        </p:txBody>
      </p:sp>
    </p:spTree>
    <p:extLst>
      <p:ext uri="{BB962C8B-B14F-4D97-AF65-F5344CB8AC3E}">
        <p14:creationId xmlns:p14="http://schemas.microsoft.com/office/powerpoint/2010/main" val="277800655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D93789-AD90-4FC0-8FA3-D0B07A72310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BE" sz="3600" dirty="0"/>
              <a:t>6. Risk </a:t>
            </a:r>
            <a:r>
              <a:rPr lang="fr-BE" sz="3600" dirty="0" err="1"/>
              <a:t>factors</a:t>
            </a:r>
            <a:endParaRPr lang="fr-BE" sz="3600" dirty="0"/>
          </a:p>
        </p:txBody>
      </p:sp>
      <p:sp>
        <p:nvSpPr>
          <p:cNvPr id="3" name="Content Placeholder 2">
            <a:extLst>
              <a:ext uri="{FF2B5EF4-FFF2-40B4-BE49-F238E27FC236}">
                <a16:creationId xmlns:a16="http://schemas.microsoft.com/office/drawing/2014/main" id="{56804CE5-3766-495D-8644-9906465C2640}"/>
              </a:ext>
            </a:extLst>
          </p:cNvPr>
          <p:cNvSpPr>
            <a:spLocks noGrp="1"/>
          </p:cNvSpPr>
          <p:nvPr>
            <p:ph idx="1"/>
          </p:nvPr>
        </p:nvSpPr>
        <p:spPr>
          <a:xfrm>
            <a:off x="315310" y="2638043"/>
            <a:ext cx="4114800" cy="3841585"/>
          </a:xfrm>
        </p:spPr>
        <p:txBody>
          <a:bodyPr>
            <a:normAutofit/>
          </a:bodyPr>
          <a:lstStyle/>
          <a:p>
            <a:r>
              <a:rPr lang="en-US" dirty="0"/>
              <a:t>Burnout can be generated by:</a:t>
            </a:r>
          </a:p>
          <a:p>
            <a:pPr lvl="1"/>
            <a:r>
              <a:rPr lang="en-US" sz="2800" b="1" dirty="0"/>
              <a:t>individual </a:t>
            </a:r>
            <a:r>
              <a:rPr lang="en-US" sz="2800" dirty="0"/>
              <a:t>factors</a:t>
            </a:r>
            <a:endParaRPr lang="fr-BE" sz="2800" dirty="0"/>
          </a:p>
          <a:p>
            <a:pPr lvl="1"/>
            <a:r>
              <a:rPr lang="en-US" sz="2800" b="1" dirty="0"/>
              <a:t>societal </a:t>
            </a:r>
            <a:r>
              <a:rPr lang="en-US" sz="2800" dirty="0"/>
              <a:t>factors</a:t>
            </a:r>
          </a:p>
          <a:p>
            <a:pPr lvl="1"/>
            <a:r>
              <a:rPr lang="en-US" sz="2800" b="1" dirty="0"/>
              <a:t>organizational </a:t>
            </a:r>
            <a:r>
              <a:rPr lang="en-US" sz="2800" dirty="0"/>
              <a:t>factors </a:t>
            </a:r>
          </a:p>
          <a:p>
            <a:pPr lvl="1"/>
            <a:r>
              <a:rPr lang="en-US" sz="2800" b="1" dirty="0"/>
              <a:t>Interpersonal </a:t>
            </a:r>
            <a:r>
              <a:rPr lang="en-US" sz="2800" dirty="0"/>
              <a:t>factors</a:t>
            </a:r>
          </a:p>
        </p:txBody>
      </p:sp>
      <p:pic>
        <p:nvPicPr>
          <p:cNvPr id="7" name="Picture 6" descr="A picture containing building, photo&#10;&#10;Description automatically generated">
            <a:extLst>
              <a:ext uri="{FF2B5EF4-FFF2-40B4-BE49-F238E27FC236}">
                <a16:creationId xmlns:a16="http://schemas.microsoft.com/office/drawing/2014/main" id="{7EBC6E8C-49D6-4745-AB22-A234FC03D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806" y="643467"/>
            <a:ext cx="5478682" cy="5410199"/>
          </a:xfrm>
          <a:prstGeom prst="rect">
            <a:avLst/>
          </a:prstGeom>
        </p:spPr>
      </p:pic>
      <p:sp>
        <p:nvSpPr>
          <p:cNvPr id="4" name="Date Placeholder 3">
            <a:extLst>
              <a:ext uri="{FF2B5EF4-FFF2-40B4-BE49-F238E27FC236}">
                <a16:creationId xmlns:a16="http://schemas.microsoft.com/office/drawing/2014/main" id="{6E885047-C132-427C-8503-5F844681E751}"/>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387B7C06-FD97-4854-AEE7-A377896609B9}"/>
              </a:ext>
            </a:extLst>
          </p:cNvPr>
          <p:cNvSpPr>
            <a:spLocks noGrp="1"/>
          </p:cNvSpPr>
          <p:nvPr>
            <p:ph type="ftr" sz="quarter" idx="11"/>
          </p:nvPr>
        </p:nvSpPr>
        <p:spPr>
          <a:xfrm>
            <a:off x="4038600" y="6356350"/>
            <a:ext cx="4114800" cy="365125"/>
          </a:xfrm>
        </p:spPr>
        <p:txBody>
          <a:bodyPr>
            <a:normAutofit/>
          </a:bodyPr>
          <a:lstStyle/>
          <a:p>
            <a:pPr>
              <a:spcAft>
                <a:spcPts val="600"/>
              </a:spcAft>
            </a:pPr>
            <a:r>
              <a:rPr lang="fr-BE"/>
              <a:t>Royal Military Academy</a:t>
            </a:r>
          </a:p>
        </p:txBody>
      </p:sp>
      <p:sp>
        <p:nvSpPr>
          <p:cNvPr id="6" name="Slide Number Placeholder 5">
            <a:extLst>
              <a:ext uri="{FF2B5EF4-FFF2-40B4-BE49-F238E27FC236}">
                <a16:creationId xmlns:a16="http://schemas.microsoft.com/office/drawing/2014/main" id="{71A69400-67C5-4236-8287-766FF246242C}"/>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smtClean="0"/>
              <a:pPr>
                <a:spcAft>
                  <a:spcPts val="600"/>
                </a:spcAft>
              </a:pPr>
              <a:t>40</a:t>
            </a:fld>
            <a:endParaRPr lang="fr-BE"/>
          </a:p>
        </p:txBody>
      </p:sp>
    </p:spTree>
    <p:extLst>
      <p:ext uri="{BB962C8B-B14F-4D97-AF65-F5344CB8AC3E}">
        <p14:creationId xmlns:p14="http://schemas.microsoft.com/office/powerpoint/2010/main" val="396208097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2FCE3D-E5A7-45F1-B8E2-321A880B069C}"/>
              </a:ext>
            </a:extLst>
          </p:cNvPr>
          <p:cNvSpPr>
            <a:spLocks noGrp="1"/>
          </p:cNvSpPr>
          <p:nvPr>
            <p:ph type="title"/>
          </p:nvPr>
        </p:nvSpPr>
        <p:spPr>
          <a:xfrm>
            <a:off x="863029" y="1012004"/>
            <a:ext cx="3416158" cy="4795408"/>
          </a:xfrm>
        </p:spPr>
        <p:txBody>
          <a:bodyPr>
            <a:normAutofit/>
          </a:bodyPr>
          <a:lstStyle/>
          <a:p>
            <a:r>
              <a:rPr lang="fr-BE">
                <a:solidFill>
                  <a:srgbClr val="FFFFFF"/>
                </a:solidFill>
              </a:rPr>
              <a:t>Individual Factors</a:t>
            </a:r>
          </a:p>
        </p:txBody>
      </p:sp>
      <p:sp>
        <p:nvSpPr>
          <p:cNvPr id="5" name="Footer Placeholder 4">
            <a:extLst>
              <a:ext uri="{FF2B5EF4-FFF2-40B4-BE49-F238E27FC236}">
                <a16:creationId xmlns:a16="http://schemas.microsoft.com/office/drawing/2014/main" id="{CAE631E1-DF87-41A0-BB68-2B6359176399}"/>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0F5CB192-4916-444E-888F-385E852DE02E}"/>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CC464986-31FD-46F8-A649-EFC6A3A3EB44}"/>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41</a:t>
            </a:fld>
            <a:endParaRPr lang="fr-BE">
              <a:solidFill>
                <a:prstClr val="black">
                  <a:tint val="75000"/>
                </a:prstClr>
              </a:solidFill>
            </a:endParaRPr>
          </a:p>
        </p:txBody>
      </p:sp>
      <p:graphicFrame>
        <p:nvGraphicFramePr>
          <p:cNvPr id="16" name="Content Placeholder 2">
            <a:extLst>
              <a:ext uri="{FF2B5EF4-FFF2-40B4-BE49-F238E27FC236}">
                <a16:creationId xmlns:a16="http://schemas.microsoft.com/office/drawing/2014/main" id="{82070572-6FDC-4A90-A440-3CE9DE14C4E0}"/>
              </a:ext>
            </a:extLst>
          </p:cNvPr>
          <p:cNvGraphicFramePr>
            <a:graphicFrameLocks noGrp="1"/>
          </p:cNvGraphicFramePr>
          <p:nvPr>
            <p:ph idx="1"/>
            <p:extLst>
              <p:ext uri="{D42A27DB-BD31-4B8C-83A1-F6EECF244321}">
                <p14:modId xmlns:p14="http://schemas.microsoft.com/office/powerpoint/2010/main" val="10836495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1677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5A3449-E9AA-4DE5-B0BC-88F5C96CE3D8}"/>
              </a:ext>
            </a:extLst>
          </p:cNvPr>
          <p:cNvSpPr>
            <a:spLocks noGrp="1"/>
          </p:cNvSpPr>
          <p:nvPr>
            <p:ph type="title"/>
          </p:nvPr>
        </p:nvSpPr>
        <p:spPr>
          <a:xfrm>
            <a:off x="838200" y="365125"/>
            <a:ext cx="10515600" cy="1325563"/>
          </a:xfrm>
        </p:spPr>
        <p:txBody>
          <a:bodyPr>
            <a:normAutofit/>
          </a:bodyPr>
          <a:lstStyle/>
          <a:p>
            <a:r>
              <a:rPr lang="fr-BE" dirty="0" err="1"/>
              <a:t>Individual</a:t>
            </a:r>
            <a:r>
              <a:rPr lang="fr-BE" dirty="0"/>
              <a:t> </a:t>
            </a:r>
            <a:r>
              <a:rPr lang="fr-BE" dirty="0" err="1"/>
              <a:t>factors</a:t>
            </a:r>
            <a:r>
              <a:rPr lang="fr-BE" dirty="0"/>
              <a:t>: </a:t>
            </a:r>
            <a:r>
              <a:rPr lang="fr-BE" dirty="0" err="1"/>
              <a:t>personality</a:t>
            </a:r>
            <a:endParaRPr lang="fr-BE" dirty="0"/>
          </a:p>
        </p:txBody>
      </p:sp>
      <p:sp>
        <p:nvSpPr>
          <p:cNvPr id="3" name="Content Placeholder 2">
            <a:extLst>
              <a:ext uri="{FF2B5EF4-FFF2-40B4-BE49-F238E27FC236}">
                <a16:creationId xmlns:a16="http://schemas.microsoft.com/office/drawing/2014/main" id="{483511CF-89EB-472C-8C79-31F1BC574B21}"/>
              </a:ext>
            </a:extLst>
          </p:cNvPr>
          <p:cNvSpPr>
            <a:spLocks noGrp="1"/>
          </p:cNvSpPr>
          <p:nvPr>
            <p:ph idx="1"/>
          </p:nvPr>
        </p:nvSpPr>
        <p:spPr>
          <a:xfrm>
            <a:off x="838200" y="2015406"/>
            <a:ext cx="5097779" cy="4065986"/>
          </a:xfrm>
        </p:spPr>
        <p:txBody>
          <a:bodyPr anchor="t">
            <a:normAutofit/>
          </a:bodyPr>
          <a:lstStyle/>
          <a:p>
            <a:pPr marL="0" indent="0" algn="ctr">
              <a:buNone/>
            </a:pPr>
            <a:r>
              <a:rPr lang="fr-BE" sz="6000" b="1" dirty="0">
                <a:solidFill>
                  <a:srgbClr val="FFFFFF"/>
                </a:solidFill>
              </a:rPr>
              <a:t>Are </a:t>
            </a:r>
            <a:r>
              <a:rPr lang="fr-BE" sz="6000" b="1" dirty="0" err="1">
                <a:solidFill>
                  <a:srgbClr val="FFFFFF"/>
                </a:solidFill>
              </a:rPr>
              <a:t>you</a:t>
            </a:r>
            <a:r>
              <a:rPr lang="fr-BE" sz="6000" b="1" dirty="0">
                <a:solidFill>
                  <a:srgbClr val="FFFFFF"/>
                </a:solidFill>
              </a:rPr>
              <a:t> a good candidate to burn-out</a:t>
            </a:r>
          </a:p>
          <a:p>
            <a:pPr marL="0" indent="0" algn="ctr">
              <a:buNone/>
            </a:pPr>
            <a:r>
              <a:rPr lang="fr-BE" sz="6000" b="1" dirty="0">
                <a:solidFill>
                  <a:srgbClr val="FFFFFF"/>
                </a:solidFill>
              </a:rPr>
              <a:t>?</a:t>
            </a:r>
          </a:p>
        </p:txBody>
      </p:sp>
      <p:pic>
        <p:nvPicPr>
          <p:cNvPr id="1026" name="Picture 2" descr="http://blog.jobday.fr/wp-content/uploads/2018/12/burn-out-1.jpg">
            <a:extLst>
              <a:ext uri="{FF2B5EF4-FFF2-40B4-BE49-F238E27FC236}">
                <a16:creationId xmlns:a16="http://schemas.microsoft.com/office/drawing/2014/main" id="{BB2012B3-3BB3-4AA7-885A-871553CE6A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39747" y="1828800"/>
            <a:ext cx="4004612"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https://www.cornerstoneondemand.co.uk/sites/multisite/files/styles/618x324c/public/blog/Talent-Management-stress-awareness-six-ways-to-avoid-burnout-CSODBlog-Cornerstone.jpg?itok=YHXYH-cl">
            <a:extLst>
              <a:ext uri="{FF2B5EF4-FFF2-40B4-BE49-F238E27FC236}">
                <a16:creationId xmlns:a16="http://schemas.microsoft.com/office/drawing/2014/main" id="{438F44BA-BBF8-4B4C-AEB9-F2743EB7F8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08801" y="4102100"/>
            <a:ext cx="4023681"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95A3BE5-19C9-41E6-A108-F18E37F4A8B6}"/>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rgbClr val="FFFFFF">
                    <a:alpha val="80000"/>
                  </a:srgbClr>
                </a:solidFill>
              </a:rPr>
              <a:t>04/10/2019</a:t>
            </a:r>
            <a:endParaRPr lang="fr-BE">
              <a:solidFill>
                <a:srgbClr val="FFFFFF">
                  <a:alpha val="80000"/>
                </a:srgbClr>
              </a:solidFill>
            </a:endParaRPr>
          </a:p>
        </p:txBody>
      </p:sp>
      <p:sp>
        <p:nvSpPr>
          <p:cNvPr id="5" name="Footer Placeholder 4">
            <a:extLst>
              <a:ext uri="{FF2B5EF4-FFF2-40B4-BE49-F238E27FC236}">
                <a16:creationId xmlns:a16="http://schemas.microsoft.com/office/drawing/2014/main" id="{9A294D26-BCF3-464B-8C0C-64A5840D85A2}"/>
              </a:ext>
            </a:extLst>
          </p:cNvPr>
          <p:cNvSpPr>
            <a:spLocks noGrp="1"/>
          </p:cNvSpPr>
          <p:nvPr>
            <p:ph type="ftr" sz="quarter" idx="11"/>
          </p:nvPr>
        </p:nvSpPr>
        <p:spPr>
          <a:xfrm>
            <a:off x="6096000" y="6356350"/>
            <a:ext cx="3704317" cy="365125"/>
          </a:xfrm>
          <a:effectLst/>
        </p:spPr>
        <p:txBody>
          <a:bodyPr anchor="ctr">
            <a:normAutofit/>
          </a:bodyPr>
          <a:lstStyle/>
          <a:p>
            <a:pPr algn="l">
              <a:spcAft>
                <a:spcPts val="600"/>
              </a:spcAft>
            </a:pPr>
            <a:r>
              <a:rPr lang="fr-BE">
                <a:solidFill>
                  <a:schemeClr val="tx1">
                    <a:lumMod val="75000"/>
                    <a:lumOff val="25000"/>
                  </a:schemeClr>
                </a:solidFill>
              </a:rPr>
              <a:t>Royal Military Academy</a:t>
            </a:r>
          </a:p>
        </p:txBody>
      </p:sp>
      <p:sp>
        <p:nvSpPr>
          <p:cNvPr id="6" name="Slide Number Placeholder 5">
            <a:extLst>
              <a:ext uri="{FF2B5EF4-FFF2-40B4-BE49-F238E27FC236}">
                <a16:creationId xmlns:a16="http://schemas.microsoft.com/office/drawing/2014/main" id="{7175A9F2-F532-4F88-9D75-EA91CCAE205C}"/>
              </a:ext>
            </a:extLst>
          </p:cNvPr>
          <p:cNvSpPr>
            <a:spLocks noGrp="1"/>
          </p:cNvSpPr>
          <p:nvPr>
            <p:ph type="sldNum" sz="quarter" idx="12"/>
          </p:nvPr>
        </p:nvSpPr>
        <p:spPr>
          <a:xfrm>
            <a:off x="9974178" y="6356350"/>
            <a:ext cx="1379621" cy="365125"/>
          </a:xfrm>
        </p:spPr>
        <p:txBody>
          <a:bodyPr anchor="ctr">
            <a:normAutofit/>
          </a:bodyPr>
          <a:lstStyle/>
          <a:p>
            <a:pPr>
              <a:spcAft>
                <a:spcPts val="600"/>
              </a:spcAft>
            </a:pPr>
            <a:fld id="{98D40174-5625-4DBA-A5E0-6FE66882F67C}" type="slidenum">
              <a:rPr lang="fr-BE">
                <a:solidFill>
                  <a:schemeClr val="tx1">
                    <a:lumMod val="75000"/>
                    <a:lumOff val="25000"/>
                  </a:schemeClr>
                </a:solidFill>
              </a:rPr>
              <a:pPr>
                <a:spcAft>
                  <a:spcPts val="600"/>
                </a:spcAft>
              </a:pPr>
              <a:t>42</a:t>
            </a:fld>
            <a:endParaRPr lang="fr-BE">
              <a:solidFill>
                <a:schemeClr val="tx1">
                  <a:lumMod val="75000"/>
                  <a:lumOff val="25000"/>
                </a:schemeClr>
              </a:solidFill>
            </a:endParaRPr>
          </a:p>
        </p:txBody>
      </p:sp>
    </p:spTree>
    <p:extLst>
      <p:ext uri="{BB962C8B-B14F-4D97-AF65-F5344CB8AC3E}">
        <p14:creationId xmlns:p14="http://schemas.microsoft.com/office/powerpoint/2010/main" val="644802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D41B-6E04-4EBC-8928-F4B2005E9137}"/>
              </a:ext>
            </a:extLst>
          </p:cNvPr>
          <p:cNvSpPr>
            <a:spLocks noGrp="1"/>
          </p:cNvSpPr>
          <p:nvPr>
            <p:ph type="title"/>
          </p:nvPr>
        </p:nvSpPr>
        <p:spPr>
          <a:xfrm>
            <a:off x="762001" y="803325"/>
            <a:ext cx="5314536" cy="1325563"/>
          </a:xfrm>
        </p:spPr>
        <p:txBody>
          <a:bodyPr>
            <a:normAutofit/>
          </a:bodyPr>
          <a:lstStyle/>
          <a:p>
            <a:r>
              <a:rPr lang="fr-BE"/>
              <a:t>Question 1</a:t>
            </a:r>
            <a:endParaRPr lang="fr-BE" dirty="0"/>
          </a:p>
        </p:txBody>
      </p:sp>
      <p:sp>
        <p:nvSpPr>
          <p:cNvPr id="3" name="Content Placeholder 2">
            <a:extLst>
              <a:ext uri="{FF2B5EF4-FFF2-40B4-BE49-F238E27FC236}">
                <a16:creationId xmlns:a16="http://schemas.microsoft.com/office/drawing/2014/main" id="{75687DEC-62C0-4804-BE0F-96023CCAADA9}"/>
              </a:ext>
            </a:extLst>
          </p:cNvPr>
          <p:cNvSpPr>
            <a:spLocks noGrp="1"/>
          </p:cNvSpPr>
          <p:nvPr>
            <p:ph idx="1"/>
          </p:nvPr>
        </p:nvSpPr>
        <p:spPr>
          <a:xfrm>
            <a:off x="762000" y="2279018"/>
            <a:ext cx="5314543" cy="3375920"/>
          </a:xfrm>
        </p:spPr>
        <p:txBody>
          <a:bodyPr anchor="t">
            <a:normAutofit/>
          </a:bodyPr>
          <a:lstStyle/>
          <a:p>
            <a:pPr algn="ctr"/>
            <a:r>
              <a:rPr lang="fr-BE" dirty="0"/>
              <a:t>Are </a:t>
            </a:r>
            <a:r>
              <a:rPr lang="fr-BE" dirty="0" err="1"/>
              <a:t>you</a:t>
            </a:r>
            <a:r>
              <a:rPr lang="fr-BE" dirty="0"/>
              <a:t> </a:t>
            </a:r>
            <a:r>
              <a:rPr lang="en-US" dirty="0"/>
              <a:t>someone meticulous or perfectionist?</a:t>
            </a:r>
          </a:p>
          <a:p>
            <a:pPr marL="0" indent="0" algn="ctr">
              <a:buNone/>
            </a:pPr>
            <a:r>
              <a:rPr lang="en-US" dirty="0"/>
              <a:t>Or </a:t>
            </a:r>
          </a:p>
          <a:p>
            <a:pPr algn="ctr"/>
            <a:r>
              <a:rPr lang="en-US" dirty="0"/>
              <a:t>Do people say that you are meticulous or perfectionist?</a:t>
            </a:r>
            <a:endParaRPr lang="fr-BE" dirty="0"/>
          </a:p>
        </p:txBody>
      </p:sp>
      <p:sp>
        <p:nvSpPr>
          <p:cNvPr id="2052"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s://www.cheapkidsbooks.co.uk/wp-content/uploads/2016/07/9781405274487_Z.jpg">
            <a:extLst>
              <a:ext uri="{FF2B5EF4-FFF2-40B4-BE49-F238E27FC236}">
                <a16:creationId xmlns:a16="http://schemas.microsoft.com/office/drawing/2014/main" id="{E621F037-274A-4D3E-A312-D2BA8DE9CB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2" r="2924"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66EEDFC-BD9C-4E2A-A874-C5CEFC95C0C4}"/>
              </a:ext>
            </a:extLst>
          </p:cNvPr>
          <p:cNvSpPr>
            <a:spLocks noGrp="1"/>
          </p:cNvSpPr>
          <p:nvPr>
            <p:ph type="dt" sz="half" idx="10"/>
          </p:nvPr>
        </p:nvSpPr>
        <p:spPr>
          <a:xfrm>
            <a:off x="762001" y="6199632"/>
            <a:ext cx="3867496" cy="365760"/>
          </a:xfrm>
        </p:spPr>
        <p:txBody>
          <a:bodyPr anchor="ctr">
            <a:normAutofit/>
          </a:bodyPr>
          <a:lstStyle/>
          <a:p>
            <a:pPr>
              <a:spcAft>
                <a:spcPts val="600"/>
              </a:spcAft>
            </a:pPr>
            <a:r>
              <a:rPr lang="fr-FR" sz="1100">
                <a:solidFill>
                  <a:schemeClr val="tx1">
                    <a:alpha val="80000"/>
                  </a:schemeClr>
                </a:solidFill>
              </a:rPr>
              <a:t>04/10/2019</a:t>
            </a:r>
            <a:endParaRPr lang="fr-BE" sz="1100">
              <a:solidFill>
                <a:schemeClr val="tx1">
                  <a:alpha val="80000"/>
                </a:schemeClr>
              </a:solidFill>
            </a:endParaRPr>
          </a:p>
        </p:txBody>
      </p:sp>
      <p:sp>
        <p:nvSpPr>
          <p:cNvPr id="5" name="Footer Placeholder 4">
            <a:extLst>
              <a:ext uri="{FF2B5EF4-FFF2-40B4-BE49-F238E27FC236}">
                <a16:creationId xmlns:a16="http://schemas.microsoft.com/office/drawing/2014/main" id="{9F339740-01ED-4BEE-9B92-4F3191280827}"/>
              </a:ext>
            </a:extLst>
          </p:cNvPr>
          <p:cNvSpPr>
            <a:spLocks noGrp="1"/>
          </p:cNvSpPr>
          <p:nvPr>
            <p:ph type="ftr" sz="quarter" idx="11"/>
          </p:nvPr>
        </p:nvSpPr>
        <p:spPr>
          <a:xfrm>
            <a:off x="6053666" y="6199632"/>
            <a:ext cx="4802755" cy="365760"/>
          </a:xfrm>
        </p:spPr>
        <p:txBody>
          <a:bodyPr>
            <a:normAutofit/>
          </a:bodyPr>
          <a:lstStyle/>
          <a:p>
            <a:pPr algn="r">
              <a:spcAft>
                <a:spcPts val="600"/>
              </a:spcAft>
            </a:pPr>
            <a:r>
              <a:rPr lang="fr-BE" sz="1100">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E1153607-C6DA-4F75-8BB9-A10E3579E5C6}"/>
              </a:ext>
            </a:extLst>
          </p:cNvPr>
          <p:cNvSpPr>
            <a:spLocks noGrp="1"/>
          </p:cNvSpPr>
          <p:nvPr>
            <p:ph type="sldNum" sz="quarter" idx="12"/>
          </p:nvPr>
        </p:nvSpPr>
        <p:spPr>
          <a:xfrm>
            <a:off x="11000232" y="6108192"/>
            <a:ext cx="548640" cy="548640"/>
          </a:xfrm>
          <a:prstGeom prst="ellipse">
            <a:avLst/>
          </a:prstGeom>
          <a:solidFill>
            <a:srgbClr val="183859"/>
          </a:solidFill>
        </p:spPr>
        <p:txBody>
          <a:bodyPr anchor="ctr">
            <a:normAutofit/>
          </a:bodyPr>
          <a:lstStyle/>
          <a:p>
            <a:pPr algn="ctr">
              <a:spcAft>
                <a:spcPts val="600"/>
              </a:spcAft>
            </a:pPr>
            <a:fld id="{98D40174-5625-4DBA-A5E0-6FE66882F67C}" type="slidenum">
              <a:rPr lang="fr-BE" sz="1500">
                <a:solidFill>
                  <a:srgbClr val="FFFFFF"/>
                </a:solidFill>
              </a:rPr>
              <a:pPr algn="ctr">
                <a:spcAft>
                  <a:spcPts val="600"/>
                </a:spcAft>
              </a:pPr>
              <a:t>43</a:t>
            </a:fld>
            <a:endParaRPr lang="fr-BE" sz="1500" dirty="0">
              <a:solidFill>
                <a:srgbClr val="FFFFFF"/>
              </a:solidFill>
            </a:endParaRPr>
          </a:p>
        </p:txBody>
      </p:sp>
      <p:sp>
        <p:nvSpPr>
          <p:cNvPr id="7" name="TextBox 6">
            <a:extLst>
              <a:ext uri="{FF2B5EF4-FFF2-40B4-BE49-F238E27FC236}">
                <a16:creationId xmlns:a16="http://schemas.microsoft.com/office/drawing/2014/main" id="{FE2F0DA9-464A-4CCB-8D85-B9258E0EE4EF}"/>
              </a:ext>
            </a:extLst>
          </p:cNvPr>
          <p:cNvSpPr txBox="1"/>
          <p:nvPr/>
        </p:nvSpPr>
        <p:spPr>
          <a:xfrm>
            <a:off x="1825230" y="5096288"/>
            <a:ext cx="3115913" cy="830997"/>
          </a:xfrm>
          <a:prstGeom prst="rect">
            <a:avLst/>
          </a:prstGeom>
          <a:noFill/>
        </p:spPr>
        <p:txBody>
          <a:bodyPr wrap="square" rtlCol="0">
            <a:spAutoFit/>
          </a:bodyPr>
          <a:lstStyle/>
          <a:p>
            <a:pPr algn="ctr"/>
            <a:r>
              <a:rPr lang="fr-BE" sz="2400" b="1" dirty="0"/>
              <a:t>YES = 1 point</a:t>
            </a:r>
          </a:p>
          <a:p>
            <a:pPr algn="ctr"/>
            <a:r>
              <a:rPr lang="fr-BE" sz="2400" b="1" dirty="0"/>
              <a:t>NO = 0 point</a:t>
            </a:r>
          </a:p>
        </p:txBody>
      </p:sp>
    </p:spTree>
    <p:extLst>
      <p:ext uri="{BB962C8B-B14F-4D97-AF65-F5344CB8AC3E}">
        <p14:creationId xmlns:p14="http://schemas.microsoft.com/office/powerpoint/2010/main" val="108231758"/>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199D-7A6C-4712-BEA7-C45C187DEBE1}"/>
              </a:ext>
            </a:extLst>
          </p:cNvPr>
          <p:cNvSpPr>
            <a:spLocks noGrp="1"/>
          </p:cNvSpPr>
          <p:nvPr>
            <p:ph type="title"/>
          </p:nvPr>
        </p:nvSpPr>
        <p:spPr>
          <a:xfrm>
            <a:off x="739130" y="408761"/>
            <a:ext cx="5314536" cy="1325563"/>
          </a:xfrm>
        </p:spPr>
        <p:txBody>
          <a:bodyPr>
            <a:normAutofit/>
          </a:bodyPr>
          <a:lstStyle/>
          <a:p>
            <a:r>
              <a:rPr lang="fr-BE" dirty="0"/>
              <a:t>Question 2</a:t>
            </a:r>
          </a:p>
        </p:txBody>
      </p:sp>
      <p:sp>
        <p:nvSpPr>
          <p:cNvPr id="3" name="Content Placeholder 2">
            <a:extLst>
              <a:ext uri="{FF2B5EF4-FFF2-40B4-BE49-F238E27FC236}">
                <a16:creationId xmlns:a16="http://schemas.microsoft.com/office/drawing/2014/main" id="{31FF213C-A387-4C4C-A54D-F6434608D157}"/>
              </a:ext>
            </a:extLst>
          </p:cNvPr>
          <p:cNvSpPr>
            <a:spLocks noGrp="1"/>
          </p:cNvSpPr>
          <p:nvPr>
            <p:ph idx="1"/>
          </p:nvPr>
        </p:nvSpPr>
        <p:spPr>
          <a:xfrm>
            <a:off x="743940" y="1747757"/>
            <a:ext cx="5314543" cy="3375920"/>
          </a:xfrm>
        </p:spPr>
        <p:txBody>
          <a:bodyPr anchor="t">
            <a:normAutofit fontScale="92500" lnSpcReduction="20000"/>
          </a:bodyPr>
          <a:lstStyle/>
          <a:p>
            <a:pPr algn="ctr"/>
            <a:r>
              <a:rPr lang="en-US" sz="3200" dirty="0"/>
              <a:t>Do you have high standard for you or for others?</a:t>
            </a:r>
          </a:p>
          <a:p>
            <a:pPr marL="0" indent="0" algn="ctr">
              <a:buNone/>
            </a:pPr>
            <a:endParaRPr lang="en-US" sz="3200" dirty="0"/>
          </a:p>
          <a:p>
            <a:pPr marL="0" indent="0" algn="ctr">
              <a:buNone/>
            </a:pPr>
            <a:r>
              <a:rPr lang="en-US" sz="3200" dirty="0"/>
              <a:t>Or</a:t>
            </a:r>
          </a:p>
          <a:p>
            <a:pPr marL="0" indent="0" algn="ctr">
              <a:buNone/>
            </a:pPr>
            <a:endParaRPr lang="en-US" sz="3200" dirty="0"/>
          </a:p>
          <a:p>
            <a:pPr algn="ctr"/>
            <a:r>
              <a:rPr lang="en-US" sz="3200" dirty="0"/>
              <a:t>Do people say that your are demanding for you and for others?</a:t>
            </a:r>
            <a:endParaRPr lang="fr-BE" sz="3200" dirty="0"/>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velickovic_02">
            <a:extLst>
              <a:ext uri="{FF2B5EF4-FFF2-40B4-BE49-F238E27FC236}">
                <a16:creationId xmlns:a16="http://schemas.microsoft.com/office/drawing/2014/main" id="{5F1580E6-CFD5-47F0-A317-9DC3A2678C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84"/>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4C43164B-A040-4A4E-B9BA-B7A233C2E84C}"/>
              </a:ext>
            </a:extLst>
          </p:cNvPr>
          <p:cNvSpPr>
            <a:spLocks noGrp="1"/>
          </p:cNvSpPr>
          <p:nvPr>
            <p:ph type="dt" sz="half" idx="10"/>
          </p:nvPr>
        </p:nvSpPr>
        <p:spPr>
          <a:xfrm>
            <a:off x="762001" y="6199632"/>
            <a:ext cx="3867496" cy="365760"/>
          </a:xfrm>
        </p:spPr>
        <p:txBody>
          <a:bodyPr anchor="ctr">
            <a:normAutofit/>
          </a:bodyPr>
          <a:lstStyle/>
          <a:p>
            <a:pPr>
              <a:spcAft>
                <a:spcPts val="600"/>
              </a:spcAft>
            </a:pPr>
            <a:r>
              <a:rPr lang="fr-FR" sz="1100">
                <a:solidFill>
                  <a:schemeClr val="tx1">
                    <a:alpha val="80000"/>
                  </a:schemeClr>
                </a:solidFill>
              </a:rPr>
              <a:t>04/10/2019</a:t>
            </a:r>
            <a:endParaRPr lang="fr-BE" sz="1100">
              <a:solidFill>
                <a:schemeClr val="tx1">
                  <a:alpha val="80000"/>
                </a:schemeClr>
              </a:solidFill>
            </a:endParaRPr>
          </a:p>
        </p:txBody>
      </p:sp>
      <p:sp>
        <p:nvSpPr>
          <p:cNvPr id="5" name="Footer Placeholder 4">
            <a:extLst>
              <a:ext uri="{FF2B5EF4-FFF2-40B4-BE49-F238E27FC236}">
                <a16:creationId xmlns:a16="http://schemas.microsoft.com/office/drawing/2014/main" id="{81D37070-1890-4CCA-8CDE-4AA055539133}"/>
              </a:ext>
            </a:extLst>
          </p:cNvPr>
          <p:cNvSpPr>
            <a:spLocks noGrp="1"/>
          </p:cNvSpPr>
          <p:nvPr>
            <p:ph type="ftr" sz="quarter" idx="11"/>
          </p:nvPr>
        </p:nvSpPr>
        <p:spPr>
          <a:xfrm>
            <a:off x="6053666" y="6199632"/>
            <a:ext cx="4802755" cy="365760"/>
          </a:xfrm>
        </p:spPr>
        <p:txBody>
          <a:bodyPr>
            <a:normAutofit/>
          </a:bodyPr>
          <a:lstStyle/>
          <a:p>
            <a:pPr algn="r">
              <a:spcAft>
                <a:spcPts val="600"/>
              </a:spcAft>
            </a:pPr>
            <a:r>
              <a:rPr lang="fr-BE" sz="1100">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529E378A-9DE3-4D1A-9987-D93A778C3D1D}"/>
              </a:ext>
            </a:extLst>
          </p:cNvPr>
          <p:cNvSpPr>
            <a:spLocks noGrp="1"/>
          </p:cNvSpPr>
          <p:nvPr>
            <p:ph type="sldNum" sz="quarter" idx="12"/>
          </p:nvPr>
        </p:nvSpPr>
        <p:spPr>
          <a:xfrm>
            <a:off x="11000232" y="6108192"/>
            <a:ext cx="548640" cy="548640"/>
          </a:xfrm>
          <a:prstGeom prst="ellipse">
            <a:avLst/>
          </a:prstGeom>
          <a:solidFill>
            <a:srgbClr val="8A3925"/>
          </a:solidFill>
        </p:spPr>
        <p:txBody>
          <a:bodyPr anchor="ctr">
            <a:normAutofit/>
          </a:bodyPr>
          <a:lstStyle/>
          <a:p>
            <a:pPr algn="ctr">
              <a:spcAft>
                <a:spcPts val="600"/>
              </a:spcAft>
            </a:pPr>
            <a:fld id="{98D40174-5625-4DBA-A5E0-6FE66882F67C}" type="slidenum">
              <a:rPr lang="fr-BE" sz="1500">
                <a:solidFill>
                  <a:srgbClr val="FFFFFF"/>
                </a:solidFill>
              </a:rPr>
              <a:pPr algn="ctr">
                <a:spcAft>
                  <a:spcPts val="600"/>
                </a:spcAft>
              </a:pPr>
              <a:t>44</a:t>
            </a:fld>
            <a:endParaRPr lang="fr-BE" sz="1500">
              <a:solidFill>
                <a:srgbClr val="FFFFFF"/>
              </a:solidFill>
            </a:endParaRPr>
          </a:p>
        </p:txBody>
      </p:sp>
      <p:sp>
        <p:nvSpPr>
          <p:cNvPr id="9" name="TextBox 8">
            <a:extLst>
              <a:ext uri="{FF2B5EF4-FFF2-40B4-BE49-F238E27FC236}">
                <a16:creationId xmlns:a16="http://schemas.microsoft.com/office/drawing/2014/main" id="{B63FF558-C804-4E6E-9A1B-47836898C901}"/>
              </a:ext>
            </a:extLst>
          </p:cNvPr>
          <p:cNvSpPr txBox="1"/>
          <p:nvPr/>
        </p:nvSpPr>
        <p:spPr>
          <a:xfrm>
            <a:off x="1825230" y="5096288"/>
            <a:ext cx="3115913" cy="830997"/>
          </a:xfrm>
          <a:prstGeom prst="rect">
            <a:avLst/>
          </a:prstGeom>
          <a:noFill/>
        </p:spPr>
        <p:txBody>
          <a:bodyPr wrap="square" rtlCol="0">
            <a:spAutoFit/>
          </a:bodyPr>
          <a:lstStyle/>
          <a:p>
            <a:pPr algn="ctr"/>
            <a:r>
              <a:rPr lang="fr-BE" sz="2400" b="1" dirty="0"/>
              <a:t>YES = 1 point</a:t>
            </a:r>
          </a:p>
          <a:p>
            <a:pPr algn="ctr"/>
            <a:r>
              <a:rPr lang="fr-BE" sz="2400" b="1" dirty="0"/>
              <a:t>NO = 0 point</a:t>
            </a:r>
          </a:p>
        </p:txBody>
      </p:sp>
    </p:spTree>
    <p:extLst>
      <p:ext uri="{BB962C8B-B14F-4D97-AF65-F5344CB8AC3E}">
        <p14:creationId xmlns:p14="http://schemas.microsoft.com/office/powerpoint/2010/main" val="3664700319"/>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7220-7132-493F-B20E-5AF3C9DCE7A6}"/>
              </a:ext>
            </a:extLst>
          </p:cNvPr>
          <p:cNvSpPr>
            <a:spLocks noGrp="1"/>
          </p:cNvSpPr>
          <p:nvPr>
            <p:ph type="title"/>
          </p:nvPr>
        </p:nvSpPr>
        <p:spPr>
          <a:xfrm>
            <a:off x="762001" y="803325"/>
            <a:ext cx="5314536" cy="1325563"/>
          </a:xfrm>
        </p:spPr>
        <p:txBody>
          <a:bodyPr>
            <a:normAutofit/>
          </a:bodyPr>
          <a:lstStyle/>
          <a:p>
            <a:r>
              <a:rPr lang="fr-BE" dirty="0"/>
              <a:t>Question 3</a:t>
            </a:r>
          </a:p>
        </p:txBody>
      </p:sp>
      <p:sp>
        <p:nvSpPr>
          <p:cNvPr id="3" name="Content Placeholder 2">
            <a:extLst>
              <a:ext uri="{FF2B5EF4-FFF2-40B4-BE49-F238E27FC236}">
                <a16:creationId xmlns:a16="http://schemas.microsoft.com/office/drawing/2014/main" id="{4D77976E-7D37-4866-8C4C-D34E4C01B2AD}"/>
              </a:ext>
            </a:extLst>
          </p:cNvPr>
          <p:cNvSpPr>
            <a:spLocks noGrp="1"/>
          </p:cNvSpPr>
          <p:nvPr>
            <p:ph idx="1"/>
          </p:nvPr>
        </p:nvSpPr>
        <p:spPr>
          <a:xfrm>
            <a:off x="762000" y="2279017"/>
            <a:ext cx="5576153" cy="3800031"/>
          </a:xfrm>
        </p:spPr>
        <p:txBody>
          <a:bodyPr anchor="ctr">
            <a:normAutofit/>
          </a:bodyPr>
          <a:lstStyle/>
          <a:p>
            <a:pPr algn="ctr"/>
            <a:r>
              <a:rPr lang="fr-BE" sz="3600"/>
              <a:t>Do you ask easily for help?</a:t>
            </a:r>
          </a:p>
          <a:p>
            <a:pPr algn="ctr"/>
            <a:endParaRPr lang="fr-BE" sz="3600"/>
          </a:p>
          <a:p>
            <a:pPr marL="0" indent="0" algn="ctr">
              <a:buNone/>
            </a:pPr>
            <a:endParaRPr lang="fr-BE" sz="360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Résultat de recherche d'images pour &quot;burnout&quot;">
            <a:extLst>
              <a:ext uri="{FF2B5EF4-FFF2-40B4-BE49-F238E27FC236}">
                <a16:creationId xmlns:a16="http://schemas.microsoft.com/office/drawing/2014/main" id="{F8010E80-B10C-41E3-91C8-7F0B62D782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4057" y="1478295"/>
            <a:ext cx="4273774" cy="239331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6E6884B-B866-4A7D-9932-8D1CF0C68770}"/>
              </a:ext>
            </a:extLst>
          </p:cNvPr>
          <p:cNvSpPr>
            <a:spLocks noGrp="1"/>
          </p:cNvSpPr>
          <p:nvPr>
            <p:ph type="dt" sz="half" idx="10"/>
          </p:nvPr>
        </p:nvSpPr>
        <p:spPr>
          <a:xfrm>
            <a:off x="762001" y="6199632"/>
            <a:ext cx="3867496" cy="310896"/>
          </a:xfrm>
        </p:spPr>
        <p:txBody>
          <a:bodyPr anchor="ctr">
            <a:normAutofit/>
          </a:bodyPr>
          <a:lstStyle/>
          <a:p>
            <a:pPr>
              <a:spcAft>
                <a:spcPts val="600"/>
              </a:spcAft>
            </a:pPr>
            <a:r>
              <a:rPr lang="fr-FR" sz="1100">
                <a:solidFill>
                  <a:schemeClr val="tx1">
                    <a:alpha val="80000"/>
                  </a:schemeClr>
                </a:solidFill>
              </a:rPr>
              <a:t>04/10/2019</a:t>
            </a:r>
            <a:endParaRPr lang="fr-BE" sz="1100">
              <a:solidFill>
                <a:schemeClr val="tx1">
                  <a:alpha val="80000"/>
                </a:schemeClr>
              </a:solidFill>
            </a:endParaRPr>
          </a:p>
        </p:txBody>
      </p:sp>
      <p:sp>
        <p:nvSpPr>
          <p:cNvPr id="5" name="Footer Placeholder 4">
            <a:extLst>
              <a:ext uri="{FF2B5EF4-FFF2-40B4-BE49-F238E27FC236}">
                <a16:creationId xmlns:a16="http://schemas.microsoft.com/office/drawing/2014/main" id="{90AC1449-E1B7-4541-B158-380D17EE334B}"/>
              </a:ext>
            </a:extLst>
          </p:cNvPr>
          <p:cNvSpPr>
            <a:spLocks noGrp="1"/>
          </p:cNvSpPr>
          <p:nvPr>
            <p:ph type="ftr" sz="quarter" idx="11"/>
          </p:nvPr>
        </p:nvSpPr>
        <p:spPr>
          <a:xfrm>
            <a:off x="6053666" y="6199632"/>
            <a:ext cx="4802755" cy="310896"/>
          </a:xfrm>
        </p:spPr>
        <p:txBody>
          <a:bodyPr>
            <a:normAutofit/>
          </a:bodyPr>
          <a:lstStyle/>
          <a:p>
            <a:pPr algn="r">
              <a:spcAft>
                <a:spcPts val="600"/>
              </a:spcAft>
            </a:pPr>
            <a:r>
              <a:rPr lang="fr-BE" sz="1100">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00DF8AD6-B69D-435D-8BAD-9EB5ADD84C0C}"/>
              </a:ext>
            </a:extLst>
          </p:cNvPr>
          <p:cNvSpPr>
            <a:spLocks noGrp="1"/>
          </p:cNvSpPr>
          <p:nvPr>
            <p:ph type="sldNum" sz="quarter" idx="12"/>
          </p:nvPr>
        </p:nvSpPr>
        <p:spPr>
          <a:xfrm>
            <a:off x="11000232" y="6108192"/>
            <a:ext cx="548640" cy="548640"/>
          </a:xfrm>
          <a:prstGeom prst="ellipse">
            <a:avLst/>
          </a:prstGeom>
          <a:solidFill>
            <a:srgbClr val="696756"/>
          </a:solidFill>
        </p:spPr>
        <p:txBody>
          <a:bodyPr anchor="ctr">
            <a:normAutofit/>
          </a:bodyPr>
          <a:lstStyle/>
          <a:p>
            <a:pPr algn="ctr">
              <a:spcAft>
                <a:spcPts val="600"/>
              </a:spcAft>
            </a:pPr>
            <a:fld id="{98D40174-5625-4DBA-A5E0-6FE66882F67C}" type="slidenum">
              <a:rPr lang="fr-BE" sz="1500">
                <a:solidFill>
                  <a:srgbClr val="FFFFFF"/>
                </a:solidFill>
              </a:rPr>
              <a:pPr algn="ctr">
                <a:spcAft>
                  <a:spcPts val="600"/>
                </a:spcAft>
              </a:pPr>
              <a:t>45</a:t>
            </a:fld>
            <a:endParaRPr lang="fr-BE" sz="1500">
              <a:solidFill>
                <a:srgbClr val="FFFFFF"/>
              </a:solidFill>
            </a:endParaRPr>
          </a:p>
        </p:txBody>
      </p:sp>
      <p:sp>
        <p:nvSpPr>
          <p:cNvPr id="10" name="TextBox 9">
            <a:extLst>
              <a:ext uri="{FF2B5EF4-FFF2-40B4-BE49-F238E27FC236}">
                <a16:creationId xmlns:a16="http://schemas.microsoft.com/office/drawing/2014/main" id="{F1754381-BD23-43A2-B24B-17F390EA6C4C}"/>
              </a:ext>
            </a:extLst>
          </p:cNvPr>
          <p:cNvSpPr txBox="1"/>
          <p:nvPr/>
        </p:nvSpPr>
        <p:spPr>
          <a:xfrm>
            <a:off x="1825230" y="4823941"/>
            <a:ext cx="3115913" cy="830997"/>
          </a:xfrm>
          <a:prstGeom prst="rect">
            <a:avLst/>
          </a:prstGeom>
          <a:noFill/>
        </p:spPr>
        <p:txBody>
          <a:bodyPr wrap="square" rtlCol="0">
            <a:spAutoFit/>
          </a:bodyPr>
          <a:lstStyle/>
          <a:p>
            <a:pPr algn="ctr"/>
            <a:r>
              <a:rPr lang="fr-BE" sz="2400" b="1" dirty="0"/>
              <a:t>YES = 0 point</a:t>
            </a:r>
          </a:p>
          <a:p>
            <a:pPr algn="ctr"/>
            <a:r>
              <a:rPr lang="fr-BE" sz="2400" b="1" dirty="0"/>
              <a:t>NO = 1 point</a:t>
            </a:r>
          </a:p>
        </p:txBody>
      </p:sp>
    </p:spTree>
    <p:extLst>
      <p:ext uri="{BB962C8B-B14F-4D97-AF65-F5344CB8AC3E}">
        <p14:creationId xmlns:p14="http://schemas.microsoft.com/office/powerpoint/2010/main" val="1132522517"/>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6587-1CEF-4F4D-B5C4-BFC7E8CA5545}"/>
              </a:ext>
            </a:extLst>
          </p:cNvPr>
          <p:cNvSpPr>
            <a:spLocks noGrp="1"/>
          </p:cNvSpPr>
          <p:nvPr>
            <p:ph type="title"/>
          </p:nvPr>
        </p:nvSpPr>
        <p:spPr>
          <a:xfrm>
            <a:off x="139666" y="3863614"/>
            <a:ext cx="10923638" cy="1317643"/>
          </a:xfrm>
        </p:spPr>
        <p:txBody>
          <a:bodyPr vert="horz" lIns="91440" tIns="45720" rIns="91440" bIns="45720" rtlCol="0" anchor="b">
            <a:normAutofit/>
          </a:bodyPr>
          <a:lstStyle/>
          <a:p>
            <a:r>
              <a:rPr lang="en-US" sz="4000" kern="1200" dirty="0">
                <a:solidFill>
                  <a:schemeClr val="tx1"/>
                </a:solidFill>
                <a:latin typeface="+mj-lt"/>
                <a:ea typeface="+mj-ea"/>
                <a:cs typeface="+mj-cs"/>
              </a:rPr>
              <a:t>Question 4</a:t>
            </a:r>
          </a:p>
        </p:txBody>
      </p:sp>
      <p:sp>
        <p:nvSpPr>
          <p:cNvPr id="3" name="Content Placeholder 2">
            <a:extLst>
              <a:ext uri="{FF2B5EF4-FFF2-40B4-BE49-F238E27FC236}">
                <a16:creationId xmlns:a16="http://schemas.microsoft.com/office/drawing/2014/main" id="{DAAE6386-140D-44FB-BFF0-0E9120B883D9}"/>
              </a:ext>
            </a:extLst>
          </p:cNvPr>
          <p:cNvSpPr>
            <a:spLocks noGrp="1"/>
          </p:cNvSpPr>
          <p:nvPr>
            <p:ph idx="1"/>
          </p:nvPr>
        </p:nvSpPr>
        <p:spPr>
          <a:xfrm>
            <a:off x="430162" y="5508249"/>
            <a:ext cx="10923638" cy="521109"/>
          </a:xfrm>
        </p:spPr>
        <p:txBody>
          <a:bodyPr vert="horz" lIns="91440" tIns="45720" rIns="91440" bIns="45720" rtlCol="0">
            <a:normAutofit fontScale="92500" lnSpcReduction="10000"/>
          </a:bodyPr>
          <a:lstStyle/>
          <a:p>
            <a:pPr marL="0" indent="0">
              <a:buNone/>
            </a:pPr>
            <a:r>
              <a:rPr lang="en-US" sz="3600" kern="1200" dirty="0">
                <a:solidFill>
                  <a:schemeClr val="tx1"/>
                </a:solidFill>
                <a:latin typeface="+mn-lt"/>
                <a:ea typeface="+mn-ea"/>
                <a:cs typeface="+mn-cs"/>
              </a:rPr>
              <a:t>You do not fly away from challenges</a:t>
            </a:r>
          </a:p>
        </p:txBody>
      </p:sp>
      <p:pic>
        <p:nvPicPr>
          <p:cNvPr id="5130" name="Picture 10" descr="Résultat de recherche d'images pour &quot;fly away&quot;">
            <a:extLst>
              <a:ext uri="{FF2B5EF4-FFF2-40B4-BE49-F238E27FC236}">
                <a16:creationId xmlns:a16="http://schemas.microsoft.com/office/drawing/2014/main" id="{5269157B-F1F7-4AD0-9CB4-0C7F930FA4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08" b="1"/>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ésultat de recherche d'images pour &quot;life is too hard disneyland&quot;">
            <a:extLst>
              <a:ext uri="{FF2B5EF4-FFF2-40B4-BE49-F238E27FC236}">
                <a16:creationId xmlns:a16="http://schemas.microsoft.com/office/drawing/2014/main" id="{7E7D8432-31F1-40EC-BAE0-F8BE452F9C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29" r="16748" b="-1"/>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41651B0-4F53-43B3-9ECD-D9CEE370C33F}"/>
              </a:ext>
            </a:extLst>
          </p:cNvPr>
          <p:cNvSpPr>
            <a:spLocks noGrp="1"/>
          </p:cNvSpPr>
          <p:nvPr>
            <p:ph type="dt" sz="half" idx="10"/>
          </p:nvPr>
        </p:nvSpPr>
        <p:spPr>
          <a:xfrm>
            <a:off x="7658100" y="6356350"/>
            <a:ext cx="2974232" cy="365125"/>
          </a:xfrm>
        </p:spPr>
        <p:txBody>
          <a:bodyPr vert="horz" lIns="91440" tIns="45720" rIns="91440" bIns="45720" rtlCol="0" anchor="ctr">
            <a:normAutofit/>
          </a:bodyPr>
          <a:lstStyle/>
          <a:p>
            <a:pPr algn="r">
              <a:spcAft>
                <a:spcPts val="600"/>
              </a:spcAft>
            </a:pPr>
            <a:r>
              <a:rPr lang="en-US">
                <a:solidFill>
                  <a:schemeClr val="tx1"/>
                </a:solidFill>
              </a:rPr>
              <a:t>04/10/2019</a:t>
            </a:r>
          </a:p>
        </p:txBody>
      </p:sp>
      <p:sp>
        <p:nvSpPr>
          <p:cNvPr id="5" name="Footer Placeholder 4">
            <a:extLst>
              <a:ext uri="{FF2B5EF4-FFF2-40B4-BE49-F238E27FC236}">
                <a16:creationId xmlns:a16="http://schemas.microsoft.com/office/drawing/2014/main" id="{36DA3722-4086-42A2-A03D-2562816D63B7}"/>
              </a:ext>
            </a:extLst>
          </p:cNvPr>
          <p:cNvSpPr>
            <a:spLocks noGrp="1"/>
          </p:cNvSpPr>
          <p:nvPr>
            <p:ph type="ftr" sz="quarter" idx="11"/>
          </p:nvPr>
        </p:nvSpPr>
        <p:spPr>
          <a:xfrm>
            <a:off x="609600" y="6356350"/>
            <a:ext cx="7543800" cy="365125"/>
          </a:xfrm>
        </p:spPr>
        <p:txBody>
          <a:bodyPr vert="horz" lIns="91440" tIns="45720" rIns="91440" bIns="45720" rtlCol="0" anchor="ctr">
            <a:normAutofit/>
          </a:bodyPr>
          <a:lstStyle/>
          <a:p>
            <a:pPr algn="l">
              <a:spcAft>
                <a:spcPts val="600"/>
              </a:spcAft>
            </a:pPr>
            <a:r>
              <a:rPr lang="en-US" kern="1200">
                <a:solidFill>
                  <a:schemeClr val="tx1"/>
                </a:solidFill>
                <a:latin typeface="+mn-lt"/>
                <a:ea typeface="+mn-ea"/>
                <a:cs typeface="+mn-cs"/>
              </a:rPr>
              <a:t>Royal Military Academy</a:t>
            </a:r>
          </a:p>
        </p:txBody>
      </p:sp>
      <p:sp>
        <p:nvSpPr>
          <p:cNvPr id="6" name="Slide Number Placeholder 5">
            <a:extLst>
              <a:ext uri="{FF2B5EF4-FFF2-40B4-BE49-F238E27FC236}">
                <a16:creationId xmlns:a16="http://schemas.microsoft.com/office/drawing/2014/main" id="{11B93B57-1A60-4DF4-ADCA-9071A25B5379}"/>
              </a:ext>
            </a:extLst>
          </p:cNvPr>
          <p:cNvSpPr>
            <a:spLocks noGrp="1"/>
          </p:cNvSpPr>
          <p:nvPr>
            <p:ph type="sldNum" sz="quarter" idx="12"/>
          </p:nvPr>
        </p:nvSpPr>
        <p:spPr>
          <a:xfrm>
            <a:off x="10739336" y="6356350"/>
            <a:ext cx="614464" cy="365125"/>
          </a:xfrm>
        </p:spPr>
        <p:txBody>
          <a:bodyPr vert="horz" lIns="91440" tIns="45720" rIns="91440" bIns="45720" rtlCol="0" anchor="ctr">
            <a:normAutofit/>
          </a:bodyPr>
          <a:lstStyle/>
          <a:p>
            <a:pPr>
              <a:spcAft>
                <a:spcPts val="600"/>
              </a:spcAft>
            </a:pPr>
            <a:fld id="{98D40174-5625-4DBA-A5E0-6FE66882F67C}" type="slidenum">
              <a:rPr lang="en-US">
                <a:solidFill>
                  <a:schemeClr val="tx1"/>
                </a:solidFill>
              </a:rPr>
              <a:pPr>
                <a:spcAft>
                  <a:spcPts val="600"/>
                </a:spcAft>
              </a:pPr>
              <a:t>46</a:t>
            </a:fld>
            <a:endParaRPr lang="en-US">
              <a:solidFill>
                <a:schemeClr val="tx1"/>
              </a:solidFill>
            </a:endParaRPr>
          </a:p>
        </p:txBody>
      </p:sp>
      <p:sp>
        <p:nvSpPr>
          <p:cNvPr id="21" name="TextBox 20">
            <a:extLst>
              <a:ext uri="{FF2B5EF4-FFF2-40B4-BE49-F238E27FC236}">
                <a16:creationId xmlns:a16="http://schemas.microsoft.com/office/drawing/2014/main" id="{7B9B065B-CCDB-4091-9336-4F1F2376D1D5}"/>
              </a:ext>
            </a:extLst>
          </p:cNvPr>
          <p:cNvSpPr txBox="1"/>
          <p:nvPr/>
        </p:nvSpPr>
        <p:spPr>
          <a:xfrm>
            <a:off x="7399686" y="5353304"/>
            <a:ext cx="3115913" cy="830997"/>
          </a:xfrm>
          <a:prstGeom prst="rect">
            <a:avLst/>
          </a:prstGeom>
          <a:noFill/>
        </p:spPr>
        <p:txBody>
          <a:bodyPr wrap="square" rtlCol="0">
            <a:spAutoFit/>
          </a:bodyPr>
          <a:lstStyle/>
          <a:p>
            <a:pPr algn="ctr"/>
            <a:r>
              <a:rPr lang="fr-BE" sz="2400" b="1" dirty="0" err="1"/>
              <a:t>True</a:t>
            </a:r>
            <a:r>
              <a:rPr lang="fr-BE" sz="2400" b="1" dirty="0"/>
              <a:t> = 1 point</a:t>
            </a:r>
          </a:p>
          <a:p>
            <a:pPr algn="ctr"/>
            <a:r>
              <a:rPr lang="fr-BE" sz="2400" b="1" dirty="0"/>
              <a:t>False = 0 point</a:t>
            </a:r>
          </a:p>
        </p:txBody>
      </p:sp>
    </p:spTree>
    <p:extLst>
      <p:ext uri="{BB962C8B-B14F-4D97-AF65-F5344CB8AC3E}">
        <p14:creationId xmlns:p14="http://schemas.microsoft.com/office/powerpoint/2010/main" val="1894035175"/>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2EAC96-0658-47DB-9499-93A67A6095B1}"/>
              </a:ext>
            </a:extLst>
          </p:cNvPr>
          <p:cNvSpPr>
            <a:spLocks noGrp="1"/>
          </p:cNvSpPr>
          <p:nvPr>
            <p:ph type="title"/>
          </p:nvPr>
        </p:nvSpPr>
        <p:spPr>
          <a:xfrm>
            <a:off x="298450" y="3871876"/>
            <a:ext cx="10765410" cy="1207269"/>
          </a:xfrm>
        </p:spPr>
        <p:txBody>
          <a:bodyPr vert="horz" lIns="91440" tIns="45720" rIns="91440" bIns="45720" rtlCol="0" anchor="b">
            <a:normAutofit/>
          </a:bodyPr>
          <a:lstStyle/>
          <a:p>
            <a:pPr algn="ctr"/>
            <a:r>
              <a:rPr lang="en-US" dirty="0">
                <a:solidFill>
                  <a:schemeClr val="bg1"/>
                </a:solidFill>
              </a:rPr>
              <a:t>Question 5</a:t>
            </a:r>
          </a:p>
        </p:txBody>
      </p:sp>
      <p:sp>
        <p:nvSpPr>
          <p:cNvPr id="3" name="Content Placeholder 2">
            <a:extLst>
              <a:ext uri="{FF2B5EF4-FFF2-40B4-BE49-F238E27FC236}">
                <a16:creationId xmlns:a16="http://schemas.microsoft.com/office/drawing/2014/main" id="{3BEB9B99-1467-4BC2-9141-F1E65F75F66D}"/>
              </a:ext>
            </a:extLst>
          </p:cNvPr>
          <p:cNvSpPr>
            <a:spLocks noGrp="1"/>
          </p:cNvSpPr>
          <p:nvPr>
            <p:ph idx="1"/>
          </p:nvPr>
        </p:nvSpPr>
        <p:spPr>
          <a:xfrm>
            <a:off x="555394" y="5325154"/>
            <a:ext cx="9426806" cy="719122"/>
          </a:xfrm>
        </p:spPr>
        <p:txBody>
          <a:bodyPr vert="horz" lIns="91440" tIns="45720" rIns="91440" bIns="45720" rtlCol="0">
            <a:normAutofit fontScale="92500" lnSpcReduction="20000"/>
          </a:bodyPr>
          <a:lstStyle/>
          <a:p>
            <a:pPr marL="0" indent="0" algn="ctr">
              <a:buNone/>
            </a:pPr>
            <a:r>
              <a:rPr lang="en-US">
                <a:solidFill>
                  <a:schemeClr val="bg2"/>
                </a:solidFill>
              </a:rPr>
              <a:t>I devote too much time to my work at the expense of my hobbies or my social life.</a:t>
            </a:r>
          </a:p>
        </p:txBody>
      </p:sp>
      <p:cxnSp>
        <p:nvCxnSpPr>
          <p:cNvPr id="193" name="Straight Connector 192">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06013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Image associÃ©e">
            <a:extLst>
              <a:ext uri="{FF2B5EF4-FFF2-40B4-BE49-F238E27FC236}">
                <a16:creationId xmlns:a16="http://schemas.microsoft.com/office/drawing/2014/main" id="{196D0ECC-AA2E-4A40-8D18-655535E39E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7512" y="321734"/>
            <a:ext cx="2546689" cy="359770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6D84634-60CD-4677-9A67-0D56DC42638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bg1">
                    <a:alpha val="60000"/>
                  </a:schemeClr>
                </a:solidFill>
              </a:rPr>
              <a:t>04/10/2019</a:t>
            </a:r>
          </a:p>
        </p:txBody>
      </p:sp>
      <p:sp>
        <p:nvSpPr>
          <p:cNvPr id="5" name="Footer Placeholder 4">
            <a:extLst>
              <a:ext uri="{FF2B5EF4-FFF2-40B4-BE49-F238E27FC236}">
                <a16:creationId xmlns:a16="http://schemas.microsoft.com/office/drawing/2014/main" id="{D17D6C87-A308-4BF2-A9DF-DC3368EA75B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bg1">
                    <a:alpha val="60000"/>
                  </a:schemeClr>
                </a:solidFill>
                <a:latin typeface="+mn-lt"/>
                <a:ea typeface="+mn-ea"/>
                <a:cs typeface="+mn-cs"/>
              </a:rPr>
              <a:t>Royal Military Academy</a:t>
            </a:r>
          </a:p>
        </p:txBody>
      </p:sp>
      <p:sp>
        <p:nvSpPr>
          <p:cNvPr id="6" name="Slide Number Placeholder 5">
            <a:extLst>
              <a:ext uri="{FF2B5EF4-FFF2-40B4-BE49-F238E27FC236}">
                <a16:creationId xmlns:a16="http://schemas.microsoft.com/office/drawing/2014/main" id="{987C7AD8-1D36-4CF3-9A1A-3546FF1D0352}"/>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pPr>
            <a:fld id="{98D40174-5625-4DBA-A5E0-6FE66882F67C}" type="slidenum">
              <a:rPr lang="en-US">
                <a:solidFill>
                  <a:schemeClr val="bg1">
                    <a:alpha val="60000"/>
                  </a:schemeClr>
                </a:solidFill>
              </a:rPr>
              <a:pPr>
                <a:lnSpc>
                  <a:spcPct val="90000"/>
                </a:lnSpc>
                <a:spcAft>
                  <a:spcPts val="600"/>
                </a:spcAft>
              </a:pPr>
              <a:t>47</a:t>
            </a:fld>
            <a:endParaRPr lang="en-US">
              <a:solidFill>
                <a:schemeClr val="bg1">
                  <a:alpha val="60000"/>
                </a:schemeClr>
              </a:solidFill>
            </a:endParaRPr>
          </a:p>
        </p:txBody>
      </p:sp>
      <p:pic>
        <p:nvPicPr>
          <p:cNvPr id="6148" name="Picture 4" descr="Résultat de recherche d'images pour &quot;cancre vs diplome&quot;">
            <a:extLst>
              <a:ext uri="{FF2B5EF4-FFF2-40B4-BE49-F238E27FC236}">
                <a16:creationId xmlns:a16="http://schemas.microsoft.com/office/drawing/2014/main" id="{28853F41-1B26-4DEA-809D-7B2B233AD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89" y="652153"/>
            <a:ext cx="4129645" cy="32197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9BAFFE4-045A-45D8-96A6-118537734343}"/>
              </a:ext>
            </a:extLst>
          </p:cNvPr>
          <p:cNvSpPr txBox="1"/>
          <p:nvPr/>
        </p:nvSpPr>
        <p:spPr>
          <a:xfrm>
            <a:off x="9140856" y="4531521"/>
            <a:ext cx="3115913" cy="830997"/>
          </a:xfrm>
          <a:prstGeom prst="rect">
            <a:avLst/>
          </a:prstGeom>
          <a:noFill/>
        </p:spPr>
        <p:txBody>
          <a:bodyPr wrap="square" rtlCol="0">
            <a:spAutoFit/>
          </a:bodyPr>
          <a:lstStyle/>
          <a:p>
            <a:pPr algn="ctr"/>
            <a:r>
              <a:rPr lang="fr-BE" sz="2400" b="1" dirty="0" err="1">
                <a:solidFill>
                  <a:schemeClr val="bg1"/>
                </a:solidFill>
              </a:rPr>
              <a:t>True</a:t>
            </a:r>
            <a:r>
              <a:rPr lang="fr-BE" sz="2400" b="1" dirty="0">
                <a:solidFill>
                  <a:schemeClr val="bg1"/>
                </a:solidFill>
              </a:rPr>
              <a:t> = 1 point</a:t>
            </a:r>
          </a:p>
          <a:p>
            <a:pPr algn="ctr"/>
            <a:r>
              <a:rPr lang="fr-BE" sz="2400" b="1" dirty="0">
                <a:solidFill>
                  <a:schemeClr val="bg1"/>
                </a:solidFill>
              </a:rPr>
              <a:t>False = 0 point</a:t>
            </a:r>
          </a:p>
        </p:txBody>
      </p:sp>
    </p:spTree>
    <p:extLst>
      <p:ext uri="{BB962C8B-B14F-4D97-AF65-F5344CB8AC3E}">
        <p14:creationId xmlns:p14="http://schemas.microsoft.com/office/powerpoint/2010/main" val="3510166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3BBC-CA8C-46FB-A8DB-068D9B8B3AE9}"/>
              </a:ext>
            </a:extLst>
          </p:cNvPr>
          <p:cNvSpPr>
            <a:spLocks noGrp="1"/>
          </p:cNvSpPr>
          <p:nvPr>
            <p:ph type="title"/>
          </p:nvPr>
        </p:nvSpPr>
        <p:spPr>
          <a:xfrm>
            <a:off x="392536" y="398551"/>
            <a:ext cx="6835010" cy="1325563"/>
          </a:xfrm>
        </p:spPr>
        <p:txBody>
          <a:bodyPr>
            <a:normAutofit/>
          </a:bodyPr>
          <a:lstStyle/>
          <a:p>
            <a:r>
              <a:rPr lang="fr-BE" dirty="0" err="1"/>
              <a:t>Individual</a:t>
            </a:r>
            <a:r>
              <a:rPr lang="fr-BE" dirty="0"/>
              <a:t> </a:t>
            </a:r>
            <a:r>
              <a:rPr lang="fr-BE" dirty="0" err="1"/>
              <a:t>factors</a:t>
            </a:r>
            <a:r>
              <a:rPr lang="fr-BE" dirty="0"/>
              <a:t>: </a:t>
            </a:r>
            <a:r>
              <a:rPr lang="fr-BE" dirty="0" err="1"/>
              <a:t>personality</a:t>
            </a:r>
            <a:endParaRPr lang="fr-BE" dirty="0"/>
          </a:p>
        </p:txBody>
      </p:sp>
      <p:sp>
        <p:nvSpPr>
          <p:cNvPr id="6" name="Slide Number Placeholder 5">
            <a:extLst>
              <a:ext uri="{FF2B5EF4-FFF2-40B4-BE49-F238E27FC236}">
                <a16:creationId xmlns:a16="http://schemas.microsoft.com/office/drawing/2014/main" id="{D7A14363-3ACE-45C7-A75F-0717DC39F5F3}"/>
              </a:ext>
            </a:extLst>
          </p:cNvPr>
          <p:cNvSpPr>
            <a:spLocks noGrp="1"/>
          </p:cNvSpPr>
          <p:nvPr>
            <p:ph type="sldNum" sz="quarter" idx="12"/>
          </p:nvPr>
        </p:nvSpPr>
        <p:spPr>
          <a:xfrm>
            <a:off x="11386458" y="3368782"/>
            <a:ext cx="548640" cy="548640"/>
          </a:xfrm>
          <a:prstGeom prst="ellipse">
            <a:avLst/>
          </a:prstGeom>
          <a:solidFill>
            <a:srgbClr val="BE975F"/>
          </a:solidFill>
        </p:spPr>
        <p:txBody>
          <a:bodyPr anchor="ctr">
            <a:normAutofit/>
          </a:bodyPr>
          <a:lstStyle/>
          <a:p>
            <a:pPr algn="ctr">
              <a:spcAft>
                <a:spcPts val="600"/>
              </a:spcAft>
            </a:pPr>
            <a:fld id="{98D40174-5625-4DBA-A5E0-6FE66882F67C}" type="slidenum">
              <a:rPr lang="fr-BE" sz="1500" smtClean="0">
                <a:solidFill>
                  <a:srgbClr val="FFFFFF"/>
                </a:solidFill>
              </a:rPr>
              <a:pPr algn="ctr">
                <a:spcAft>
                  <a:spcPts val="600"/>
                </a:spcAft>
              </a:pPr>
              <a:t>48</a:t>
            </a:fld>
            <a:endParaRPr lang="fr-BE" sz="1500" dirty="0">
              <a:solidFill>
                <a:srgbClr val="FFFFFF"/>
              </a:solidFill>
            </a:endParaRPr>
          </a:p>
        </p:txBody>
      </p:sp>
      <p:sp>
        <p:nvSpPr>
          <p:cNvPr id="4" name="Date Placeholder 3">
            <a:extLst>
              <a:ext uri="{FF2B5EF4-FFF2-40B4-BE49-F238E27FC236}">
                <a16:creationId xmlns:a16="http://schemas.microsoft.com/office/drawing/2014/main" id="{DA18ED75-237C-4DB7-A032-35A88B3E422F}"/>
              </a:ext>
            </a:extLst>
          </p:cNvPr>
          <p:cNvSpPr>
            <a:spLocks noGrp="1"/>
          </p:cNvSpPr>
          <p:nvPr>
            <p:ph type="dt" sz="half" idx="10"/>
          </p:nvPr>
        </p:nvSpPr>
        <p:spPr>
          <a:xfrm>
            <a:off x="3052693" y="6199631"/>
            <a:ext cx="4174853" cy="365125"/>
          </a:xfrm>
        </p:spPr>
        <p:txBody>
          <a:bodyPr anchor="ctr">
            <a:normAutofit/>
          </a:bodyPr>
          <a:lstStyle/>
          <a:p>
            <a:pPr>
              <a:spcAft>
                <a:spcPts val="600"/>
              </a:spcAft>
            </a:pPr>
            <a:r>
              <a:rPr lang="fr-FR" sz="1100">
                <a:solidFill>
                  <a:schemeClr val="tx1">
                    <a:alpha val="80000"/>
                  </a:schemeClr>
                </a:solidFill>
              </a:rPr>
              <a:t>04/10/2019</a:t>
            </a:r>
            <a:endParaRPr lang="fr-BE" sz="1100">
              <a:solidFill>
                <a:schemeClr val="tx1">
                  <a:alpha val="80000"/>
                </a:schemeClr>
              </a:solidFill>
            </a:endParaRPr>
          </a:p>
        </p:txBody>
      </p:sp>
      <p:sp>
        <p:nvSpPr>
          <p:cNvPr id="3" name="Content Placeholder 2">
            <a:extLst>
              <a:ext uri="{FF2B5EF4-FFF2-40B4-BE49-F238E27FC236}">
                <a16:creationId xmlns:a16="http://schemas.microsoft.com/office/drawing/2014/main" id="{BEBD891B-59BC-4E66-A58A-7B1A1A28F4EA}"/>
              </a:ext>
            </a:extLst>
          </p:cNvPr>
          <p:cNvSpPr>
            <a:spLocks noGrp="1"/>
          </p:cNvSpPr>
          <p:nvPr>
            <p:ph idx="1"/>
          </p:nvPr>
        </p:nvSpPr>
        <p:spPr>
          <a:xfrm>
            <a:off x="453855" y="1857376"/>
            <a:ext cx="6382657" cy="3920853"/>
          </a:xfrm>
        </p:spPr>
        <p:txBody>
          <a:bodyPr anchor="t">
            <a:normAutofit lnSpcReduction="10000"/>
          </a:bodyPr>
          <a:lstStyle/>
          <a:p>
            <a:r>
              <a:rPr lang="en-US" dirty="0"/>
              <a:t>Are you a good candidate to burn-out?</a:t>
            </a:r>
          </a:p>
          <a:p>
            <a:pPr marL="0" indent="0">
              <a:buNone/>
            </a:pPr>
            <a:r>
              <a:rPr lang="en-US" dirty="0"/>
              <a:t> </a:t>
            </a:r>
          </a:p>
          <a:p>
            <a:r>
              <a:rPr lang="en-US" dirty="0"/>
              <a:t>Results:</a:t>
            </a:r>
          </a:p>
          <a:p>
            <a:pPr lvl="1"/>
            <a:r>
              <a:rPr lang="en-US" sz="2800" dirty="0"/>
              <a:t>Close to 5? Congrats your are a GOOD candidate for burnout!</a:t>
            </a:r>
          </a:p>
          <a:p>
            <a:pPr marL="457200" lvl="1" indent="0">
              <a:buNone/>
            </a:pPr>
            <a:endParaRPr lang="en-US" sz="2800" dirty="0"/>
          </a:p>
          <a:p>
            <a:r>
              <a:rPr lang="en-US" b="1" dirty="0"/>
              <a:t>These are the best of your employees who are candidates for the Burn-Out and not the slackers!</a:t>
            </a:r>
          </a:p>
          <a:p>
            <a:pPr marL="0" indent="0">
              <a:buNone/>
            </a:pPr>
            <a:endParaRPr lang="en-US" dirty="0"/>
          </a:p>
          <a:p>
            <a:pPr lvl="1"/>
            <a:endParaRPr lang="en-US" sz="2800" dirty="0"/>
          </a:p>
          <a:p>
            <a:pPr marL="457200" lvl="1" indent="0">
              <a:buNone/>
            </a:pPr>
            <a:endParaRPr lang="en-US" sz="2800" dirty="0"/>
          </a:p>
          <a:p>
            <a:pPr marL="457200" lvl="1" indent="0">
              <a:buNone/>
            </a:pPr>
            <a:endParaRPr lang="en-US" sz="2800" dirty="0"/>
          </a:p>
          <a:p>
            <a:endParaRPr lang="fr-BE" dirty="0"/>
          </a:p>
        </p:txBody>
      </p:sp>
      <p:sp>
        <p:nvSpPr>
          <p:cNvPr id="71" name="Freeform: Shape 7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Résultat de recherche d'images pour &quot;winner&quot;">
            <a:extLst>
              <a:ext uri="{FF2B5EF4-FFF2-40B4-BE49-F238E27FC236}">
                <a16:creationId xmlns:a16="http://schemas.microsoft.com/office/drawing/2014/main" id="{8BA7B34A-3649-44B5-9101-AECF5FF790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909"/>
          <a:stretch/>
        </p:blipFill>
        <p:spPr bwMode="auto">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7F1663B2-737A-4FDE-8D9E-56A39835C035}"/>
              </a:ext>
            </a:extLst>
          </p:cNvPr>
          <p:cNvSpPr>
            <a:spLocks noGrp="1"/>
          </p:cNvSpPr>
          <p:nvPr>
            <p:ph type="ftr" sz="quarter" idx="11"/>
          </p:nvPr>
        </p:nvSpPr>
        <p:spPr>
          <a:xfrm>
            <a:off x="804672" y="6199632"/>
            <a:ext cx="5006336" cy="365125"/>
          </a:xfrm>
        </p:spPr>
        <p:txBody>
          <a:bodyPr>
            <a:normAutofit/>
          </a:bodyPr>
          <a:lstStyle/>
          <a:p>
            <a:pPr algn="l">
              <a:spcAft>
                <a:spcPts val="600"/>
              </a:spcAft>
            </a:pPr>
            <a:r>
              <a:rPr lang="fr-BE" sz="1100">
                <a:solidFill>
                  <a:schemeClr val="tx1">
                    <a:alpha val="80000"/>
                  </a:schemeClr>
                </a:solidFill>
              </a:rPr>
              <a:t>Royal Military Academy</a:t>
            </a:r>
          </a:p>
        </p:txBody>
      </p:sp>
      <p:sp>
        <p:nvSpPr>
          <p:cNvPr id="73" name="Freeform: Shape 72">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winner-thumb6629156">
            <a:extLst>
              <a:ext uri="{FF2B5EF4-FFF2-40B4-BE49-F238E27FC236}">
                <a16:creationId xmlns:a16="http://schemas.microsoft.com/office/drawing/2014/main" id="{B8F53560-9E04-47C0-A841-9189FBAEB7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8910"/>
          <a:stretch/>
        </p:blipFill>
        <p:spPr bwMode="auto">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543619"/>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6A2B42-1705-44D3-959D-8FD7A7231A2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BE" sz="2800" dirty="0" err="1"/>
              <a:t>Individual</a:t>
            </a:r>
            <a:r>
              <a:rPr lang="fr-BE" sz="2800" dirty="0"/>
              <a:t> </a:t>
            </a:r>
            <a:r>
              <a:rPr lang="fr-BE" sz="2800" dirty="0" err="1"/>
              <a:t>factors</a:t>
            </a:r>
            <a:r>
              <a:rPr lang="fr-BE" sz="2800" dirty="0"/>
              <a:t>: </a:t>
            </a:r>
            <a:r>
              <a:rPr lang="fr-BE" sz="2800" dirty="0" err="1"/>
              <a:t>demographic</a:t>
            </a:r>
            <a:r>
              <a:rPr lang="fr-BE" sz="2800" dirty="0"/>
              <a:t> </a:t>
            </a:r>
            <a:r>
              <a:rPr lang="fr-BE" sz="2800" dirty="0" err="1"/>
              <a:t>characteristics</a:t>
            </a:r>
            <a:endParaRPr lang="fr-BE" sz="2800" dirty="0"/>
          </a:p>
        </p:txBody>
      </p:sp>
      <p:sp>
        <p:nvSpPr>
          <p:cNvPr id="3" name="Content Placeholder 2">
            <a:extLst>
              <a:ext uri="{FF2B5EF4-FFF2-40B4-BE49-F238E27FC236}">
                <a16:creationId xmlns:a16="http://schemas.microsoft.com/office/drawing/2014/main" id="{45E8C361-5ADF-4B80-BDEC-5DA2B113F06E}"/>
              </a:ext>
            </a:extLst>
          </p:cNvPr>
          <p:cNvSpPr>
            <a:spLocks noGrp="1"/>
          </p:cNvSpPr>
          <p:nvPr>
            <p:ph idx="1"/>
          </p:nvPr>
        </p:nvSpPr>
        <p:spPr>
          <a:xfrm>
            <a:off x="643468" y="2638043"/>
            <a:ext cx="3363974" cy="3415623"/>
          </a:xfrm>
        </p:spPr>
        <p:txBody>
          <a:bodyPr>
            <a:normAutofit/>
          </a:bodyPr>
          <a:lstStyle/>
          <a:p>
            <a:r>
              <a:rPr lang="fr-BE" dirty="0"/>
              <a:t>Age?</a:t>
            </a:r>
          </a:p>
          <a:p>
            <a:r>
              <a:rPr lang="fr-BE" dirty="0" err="1"/>
              <a:t>Level</a:t>
            </a:r>
            <a:r>
              <a:rPr lang="fr-BE" dirty="0"/>
              <a:t> of </a:t>
            </a:r>
            <a:r>
              <a:rPr lang="fr-BE" dirty="0" err="1"/>
              <a:t>education</a:t>
            </a:r>
            <a:endParaRPr lang="fr-BE" dirty="0"/>
          </a:p>
          <a:p>
            <a:r>
              <a:rPr lang="fr-BE" dirty="0"/>
              <a:t>Conjugal </a:t>
            </a:r>
            <a:r>
              <a:rPr lang="fr-BE" dirty="0" err="1"/>
              <a:t>status</a:t>
            </a:r>
            <a:r>
              <a:rPr lang="fr-BE" dirty="0"/>
              <a:t> </a:t>
            </a:r>
          </a:p>
          <a:p>
            <a:r>
              <a:rPr lang="fr-BE" dirty="0" err="1"/>
              <a:t>Gender</a:t>
            </a:r>
            <a:r>
              <a:rPr lang="fr-BE" dirty="0"/>
              <a:t>? </a:t>
            </a:r>
          </a:p>
          <a:p>
            <a:pPr marL="0" indent="0">
              <a:buNone/>
            </a:pPr>
            <a:endParaRPr lang="fr-BE" dirty="0"/>
          </a:p>
          <a:p>
            <a:pPr marL="0" indent="0">
              <a:buNone/>
            </a:pPr>
            <a:endParaRPr lang="fr-BE" dirty="0"/>
          </a:p>
        </p:txBody>
      </p:sp>
      <p:pic>
        <p:nvPicPr>
          <p:cNvPr id="9" name="Image 10" descr="A close up of smoke&#10;&#10;Description automatically generated">
            <a:extLst>
              <a:ext uri="{FF2B5EF4-FFF2-40B4-BE49-F238E27FC236}">
                <a16:creationId xmlns:a16="http://schemas.microsoft.com/office/drawing/2014/main" id="{A6FC0D1C-AD87-44BE-8DBD-4F0AE1A2F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297763" y="1012342"/>
            <a:ext cx="6250769" cy="46724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DE2B910B-4D35-48B5-9CEC-4D050120C419}"/>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5DB50F27-CAF7-4197-9ED7-032D9E070B6F}"/>
              </a:ext>
            </a:extLst>
          </p:cNvPr>
          <p:cNvSpPr>
            <a:spLocks noGrp="1"/>
          </p:cNvSpPr>
          <p:nvPr>
            <p:ph type="ftr" sz="quarter" idx="11"/>
          </p:nvPr>
        </p:nvSpPr>
        <p:spPr>
          <a:xfrm>
            <a:off x="4038600" y="6356350"/>
            <a:ext cx="4114800" cy="365125"/>
          </a:xfrm>
        </p:spPr>
        <p:txBody>
          <a:bodyPr>
            <a:normAutofit/>
          </a:bodyPr>
          <a:lstStyle/>
          <a:p>
            <a:pPr>
              <a:spcAft>
                <a:spcPts val="600"/>
              </a:spcAft>
            </a:pPr>
            <a:r>
              <a:rPr lang="fr-BE"/>
              <a:t>Royal Military Academy</a:t>
            </a:r>
          </a:p>
        </p:txBody>
      </p:sp>
      <p:sp>
        <p:nvSpPr>
          <p:cNvPr id="6" name="Slide Number Placeholder 5">
            <a:extLst>
              <a:ext uri="{FF2B5EF4-FFF2-40B4-BE49-F238E27FC236}">
                <a16:creationId xmlns:a16="http://schemas.microsoft.com/office/drawing/2014/main" id="{B36150D6-9865-489D-80FE-280B77143271}"/>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smtClean="0"/>
              <a:pPr>
                <a:spcAft>
                  <a:spcPts val="600"/>
                </a:spcAft>
              </a:pPr>
              <a:t>49</a:t>
            </a:fld>
            <a:endParaRPr lang="fr-BE"/>
          </a:p>
        </p:txBody>
      </p:sp>
    </p:spTree>
    <p:extLst>
      <p:ext uri="{BB962C8B-B14F-4D97-AF65-F5344CB8AC3E}">
        <p14:creationId xmlns:p14="http://schemas.microsoft.com/office/powerpoint/2010/main" val="414736665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DFE2D-CA74-4A66-ADFB-82C0F6012D0B}"/>
              </a:ext>
            </a:extLst>
          </p:cNvPr>
          <p:cNvSpPr>
            <a:spLocks noGrp="1"/>
          </p:cNvSpPr>
          <p:nvPr>
            <p:ph type="title"/>
          </p:nvPr>
        </p:nvSpPr>
        <p:spPr>
          <a:xfrm>
            <a:off x="838200" y="365125"/>
            <a:ext cx="10515600" cy="1325563"/>
          </a:xfrm>
        </p:spPr>
        <p:txBody>
          <a:bodyPr>
            <a:normAutofit/>
          </a:bodyPr>
          <a:lstStyle/>
          <a:p>
            <a:r>
              <a:rPr lang="fr-BE">
                <a:solidFill>
                  <a:schemeClr val="bg1">
                    <a:lumMod val="95000"/>
                    <a:lumOff val="5000"/>
                  </a:schemeClr>
                </a:solidFill>
              </a:rPr>
              <a:t>Belgian Superior Council of Health’s Burnout definition</a:t>
            </a:r>
          </a:p>
        </p:txBody>
      </p:sp>
      <p:sp>
        <p:nvSpPr>
          <p:cNvPr id="3" name="Content Placeholder 2">
            <a:extLst>
              <a:ext uri="{FF2B5EF4-FFF2-40B4-BE49-F238E27FC236}">
                <a16:creationId xmlns:a16="http://schemas.microsoft.com/office/drawing/2014/main" id="{DD701BAF-ED30-4F9A-9035-B27CE86E7ACF}"/>
              </a:ext>
            </a:extLst>
          </p:cNvPr>
          <p:cNvSpPr>
            <a:spLocks noGrp="1"/>
          </p:cNvSpPr>
          <p:nvPr>
            <p:ph idx="1"/>
          </p:nvPr>
        </p:nvSpPr>
        <p:spPr>
          <a:xfrm>
            <a:off x="1" y="1690689"/>
            <a:ext cx="12044362" cy="4802186"/>
          </a:xfrm>
        </p:spPr>
        <p:txBody>
          <a:bodyPr anchor="ctr">
            <a:normAutofit lnSpcReduction="10000"/>
          </a:bodyPr>
          <a:lstStyle/>
          <a:p>
            <a:pPr algn="just"/>
            <a:r>
              <a:rPr lang="fr-BE" sz="2400" i="1" dirty="0"/>
              <a:t> </a:t>
            </a:r>
            <a:r>
              <a:rPr lang="fr-BE" sz="2400" dirty="0"/>
              <a:t>Burnout = </a:t>
            </a:r>
            <a:r>
              <a:rPr lang="fr-BE" sz="2400" b="1" u="sng" dirty="0" err="1"/>
              <a:t>Multifactorial</a:t>
            </a:r>
            <a:r>
              <a:rPr lang="fr-BE" sz="2400" b="1" u="sng" dirty="0"/>
              <a:t> process </a:t>
            </a:r>
          </a:p>
          <a:p>
            <a:pPr algn="just"/>
            <a:r>
              <a:rPr lang="fr-BE" sz="2400" dirty="0"/>
              <a:t>Burnout </a:t>
            </a:r>
            <a:r>
              <a:rPr lang="fr-BE" sz="2400" dirty="0">
                <a:sym typeface="Wingdings" panose="05000000000000000000" pitchFamily="2" charset="2"/>
              </a:rPr>
              <a:t> </a:t>
            </a:r>
            <a:r>
              <a:rPr lang="fr-BE" sz="2400" dirty="0" err="1"/>
              <a:t>results</a:t>
            </a:r>
            <a:r>
              <a:rPr lang="fr-BE" sz="2400" dirty="0"/>
              <a:t> </a:t>
            </a:r>
            <a:r>
              <a:rPr lang="fr-BE" sz="2400" dirty="0" err="1"/>
              <a:t>from</a:t>
            </a:r>
            <a:r>
              <a:rPr lang="fr-BE" sz="2400" dirty="0"/>
              <a:t> </a:t>
            </a:r>
            <a:r>
              <a:rPr lang="fr-BE" sz="2400" b="1" dirty="0" err="1"/>
              <a:t>prolonged</a:t>
            </a:r>
            <a:r>
              <a:rPr lang="fr-BE" sz="2400" b="1" dirty="0"/>
              <a:t> </a:t>
            </a:r>
            <a:r>
              <a:rPr lang="fr-BE" sz="2400" b="1" dirty="0" err="1"/>
              <a:t>exposure</a:t>
            </a:r>
            <a:r>
              <a:rPr lang="fr-BE" sz="2400" b="1" dirty="0"/>
              <a:t> </a:t>
            </a:r>
            <a:r>
              <a:rPr lang="fr-BE" sz="2400" dirty="0"/>
              <a:t>(&gt; 6months) in </a:t>
            </a:r>
            <a:r>
              <a:rPr lang="fr-BE" sz="2400" b="1" u="sng" dirty="0" err="1"/>
              <a:t>work</a:t>
            </a:r>
            <a:r>
              <a:rPr lang="fr-BE" sz="2400" b="1" u="sng" dirty="0"/>
              <a:t> situation </a:t>
            </a:r>
            <a:r>
              <a:rPr lang="en-US" sz="2400" dirty="0"/>
              <a:t>to:</a:t>
            </a:r>
          </a:p>
          <a:p>
            <a:pPr lvl="1" algn="just"/>
            <a:r>
              <a:rPr lang="en-US" dirty="0"/>
              <a:t> </a:t>
            </a:r>
            <a:r>
              <a:rPr lang="en-US" b="1" dirty="0"/>
              <a:t>persistent stress, </a:t>
            </a:r>
          </a:p>
          <a:p>
            <a:pPr lvl="1" algn="just"/>
            <a:r>
              <a:rPr lang="en-US" b="1" dirty="0"/>
              <a:t>lack of reciprocity between investment </a:t>
            </a:r>
            <a:r>
              <a:rPr lang="en-US" dirty="0"/>
              <a:t>(work requirements, demands) </a:t>
            </a:r>
            <a:r>
              <a:rPr lang="en-US" b="1" dirty="0"/>
              <a:t>and what is received in return </a:t>
            </a:r>
            <a:r>
              <a:rPr lang="en-US" dirty="0"/>
              <a:t>(resources), </a:t>
            </a:r>
          </a:p>
          <a:p>
            <a:pPr lvl="1" algn="just"/>
            <a:r>
              <a:rPr lang="en-US" dirty="0"/>
              <a:t>an </a:t>
            </a:r>
            <a:r>
              <a:rPr lang="en-US" b="1" dirty="0"/>
              <a:t>imbalance between expectations and the reality of the lived work</a:t>
            </a:r>
            <a:endParaRPr lang="fr-BE" b="1" dirty="0"/>
          </a:p>
          <a:p>
            <a:pPr algn="just"/>
            <a:r>
              <a:rPr lang="fr-BE" sz="2400" dirty="0"/>
              <a:t>Burnout </a:t>
            </a:r>
            <a:r>
              <a:rPr lang="fr-BE" sz="2400" dirty="0">
                <a:sym typeface="Wingdings" panose="05000000000000000000" pitchFamily="2" charset="2"/>
              </a:rPr>
              <a:t> causes :</a:t>
            </a:r>
          </a:p>
          <a:p>
            <a:pPr lvl="1" algn="just"/>
            <a:r>
              <a:rPr lang="en-US" dirty="0"/>
              <a:t>A professional exhaustion (at the same time emotional, physical and psychic),</a:t>
            </a:r>
          </a:p>
          <a:p>
            <a:pPr lvl="1" algn="just"/>
            <a:r>
              <a:rPr lang="en-US" dirty="0"/>
              <a:t>an extreme tiredness </a:t>
            </a:r>
          </a:p>
          <a:p>
            <a:pPr lvl="2" algn="just"/>
            <a:r>
              <a:rPr lang="en-US" sz="2400" dirty="0"/>
              <a:t>usual rest periods are not enough any more to relieve </a:t>
            </a:r>
          </a:p>
          <a:p>
            <a:pPr lvl="2" algn="just"/>
            <a:r>
              <a:rPr lang="en-US" sz="2400" dirty="0"/>
              <a:t>becomes chronic</a:t>
            </a:r>
          </a:p>
          <a:p>
            <a:pPr lvl="1" algn="just"/>
            <a:r>
              <a:rPr lang="en-US" dirty="0"/>
              <a:t>a feeling of being totally drained of its resources. </a:t>
            </a:r>
          </a:p>
        </p:txBody>
      </p:sp>
      <p:sp>
        <p:nvSpPr>
          <p:cNvPr id="4" name="Date Placeholder 3">
            <a:extLst>
              <a:ext uri="{FF2B5EF4-FFF2-40B4-BE49-F238E27FC236}">
                <a16:creationId xmlns:a16="http://schemas.microsoft.com/office/drawing/2014/main" id="{9E1E1A13-9E50-4132-A5C8-8B5711E8DB0F}"/>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chemeClr val="tx1">
                    <a:alpha val="70000"/>
                  </a:schemeClr>
                </a:solidFill>
              </a:rPr>
              <a:t>04/10/2019</a:t>
            </a:r>
            <a:endParaRPr lang="fr-BE">
              <a:solidFill>
                <a:schemeClr val="tx1">
                  <a:alpha val="70000"/>
                </a:schemeClr>
              </a:solidFill>
            </a:endParaRPr>
          </a:p>
        </p:txBody>
      </p:sp>
      <p:sp>
        <p:nvSpPr>
          <p:cNvPr id="5" name="Footer Placeholder 4">
            <a:extLst>
              <a:ext uri="{FF2B5EF4-FFF2-40B4-BE49-F238E27FC236}">
                <a16:creationId xmlns:a16="http://schemas.microsoft.com/office/drawing/2014/main" id="{0A2A4CB3-C5EB-4197-BB5F-5C98A9B605A8}"/>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BE">
                <a:solidFill>
                  <a:schemeClr val="tx1">
                    <a:alpha val="70000"/>
                  </a:schemeClr>
                </a:solidFill>
              </a:rPr>
              <a:t>Royal Military Academy</a:t>
            </a:r>
          </a:p>
        </p:txBody>
      </p:sp>
      <p:sp>
        <p:nvSpPr>
          <p:cNvPr id="6" name="Slide Number Placeholder 5">
            <a:extLst>
              <a:ext uri="{FF2B5EF4-FFF2-40B4-BE49-F238E27FC236}">
                <a16:creationId xmlns:a16="http://schemas.microsoft.com/office/drawing/2014/main" id="{25B9D7AD-05B8-4651-9A0E-FC78E5E7E8A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8D40174-5625-4DBA-A5E0-6FE66882F67C}" type="slidenum">
              <a:rPr lang="fr-BE">
                <a:solidFill>
                  <a:schemeClr val="tx1">
                    <a:alpha val="70000"/>
                  </a:schemeClr>
                </a:solidFill>
              </a:rPr>
              <a:pPr>
                <a:spcAft>
                  <a:spcPts val="600"/>
                </a:spcAft>
              </a:pPr>
              <a:t>5</a:t>
            </a:fld>
            <a:endParaRPr lang="fr-BE">
              <a:solidFill>
                <a:schemeClr val="tx1">
                  <a:alpha val="70000"/>
                </a:schemeClr>
              </a:solidFill>
            </a:endParaRPr>
          </a:p>
        </p:txBody>
      </p:sp>
    </p:spTree>
    <p:extLst>
      <p:ext uri="{BB962C8B-B14F-4D97-AF65-F5344CB8AC3E}">
        <p14:creationId xmlns:p14="http://schemas.microsoft.com/office/powerpoint/2010/main" val="4179397269"/>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8D412AD-9CF4-4510-97DC-34D6CC830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3467" y="691992"/>
            <a:ext cx="4025724" cy="552254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D4E94A-9B69-4467-85B2-11FDCC3EE3A6}"/>
              </a:ext>
            </a:extLst>
          </p:cNvPr>
          <p:cNvSpPr>
            <a:spLocks noGrp="1"/>
          </p:cNvSpPr>
          <p:nvPr>
            <p:ph type="title"/>
          </p:nvPr>
        </p:nvSpPr>
        <p:spPr>
          <a:xfrm>
            <a:off x="1082405" y="786051"/>
            <a:ext cx="3147848" cy="789058"/>
          </a:xfrm>
        </p:spPr>
        <p:txBody>
          <a:bodyPr anchor="b">
            <a:normAutofit/>
          </a:bodyPr>
          <a:lstStyle/>
          <a:p>
            <a:r>
              <a:rPr lang="fr-BE" sz="3200" dirty="0" err="1">
                <a:solidFill>
                  <a:srgbClr val="FFFFFF"/>
                </a:solidFill>
              </a:rPr>
              <a:t>Individual</a:t>
            </a:r>
            <a:r>
              <a:rPr lang="fr-BE" sz="3200" dirty="0">
                <a:solidFill>
                  <a:srgbClr val="FFFFFF"/>
                </a:solidFill>
              </a:rPr>
              <a:t> </a:t>
            </a:r>
            <a:r>
              <a:rPr lang="fr-BE" sz="3200" dirty="0" err="1">
                <a:solidFill>
                  <a:srgbClr val="FFFFFF"/>
                </a:solidFill>
              </a:rPr>
              <a:t>factors</a:t>
            </a:r>
            <a:endParaRPr lang="fr-BE" sz="3200" dirty="0">
              <a:solidFill>
                <a:srgbClr val="FFFFFF"/>
              </a:solidFill>
            </a:endParaRPr>
          </a:p>
        </p:txBody>
      </p:sp>
      <p:sp>
        <p:nvSpPr>
          <p:cNvPr id="3" name="Content Placeholder 2">
            <a:extLst>
              <a:ext uri="{FF2B5EF4-FFF2-40B4-BE49-F238E27FC236}">
                <a16:creationId xmlns:a16="http://schemas.microsoft.com/office/drawing/2014/main" id="{4A9A3770-254F-461D-B37A-6E155EA4D587}"/>
              </a:ext>
            </a:extLst>
          </p:cNvPr>
          <p:cNvSpPr>
            <a:spLocks noGrp="1"/>
          </p:cNvSpPr>
          <p:nvPr>
            <p:ph idx="1"/>
          </p:nvPr>
        </p:nvSpPr>
        <p:spPr>
          <a:xfrm>
            <a:off x="1072055" y="2059659"/>
            <a:ext cx="3147848" cy="2228608"/>
          </a:xfrm>
        </p:spPr>
        <p:txBody>
          <a:bodyPr>
            <a:normAutofit/>
          </a:bodyPr>
          <a:lstStyle/>
          <a:p>
            <a:r>
              <a:rPr lang="fr-BE">
                <a:solidFill>
                  <a:srgbClr val="FFFFFF"/>
                </a:solidFill>
              </a:rPr>
              <a:t>Age?</a:t>
            </a:r>
          </a:p>
          <a:p>
            <a:endParaRPr lang="fr-BE">
              <a:solidFill>
                <a:srgbClr val="FFFFFF"/>
              </a:solidFill>
            </a:endParaRPr>
          </a:p>
          <a:p>
            <a:endParaRPr lang="fr-BE">
              <a:solidFill>
                <a:srgbClr val="FFFFFF"/>
              </a:solidFill>
            </a:endParaRPr>
          </a:p>
          <a:p>
            <a:endParaRPr lang="fr-BE">
              <a:solidFill>
                <a:srgbClr val="FFFFFF"/>
              </a:solidFill>
            </a:endParaRPr>
          </a:p>
        </p:txBody>
      </p:sp>
      <p:pic>
        <p:nvPicPr>
          <p:cNvPr id="9218" name="Picture 2" descr="Résultat de recherche d'images pour &quot;young vs old&quot;">
            <a:extLst>
              <a:ext uri="{FF2B5EF4-FFF2-40B4-BE49-F238E27FC236}">
                <a16:creationId xmlns:a16="http://schemas.microsoft.com/office/drawing/2014/main" id="{5728A1B6-80E3-49BE-BFF1-0EF54D4A4C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6539" y="1646145"/>
            <a:ext cx="6331994" cy="363661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90BFF05-2B17-4A50-9CC9-56A6ECA1725C}"/>
              </a:ext>
            </a:extLst>
          </p:cNvPr>
          <p:cNvSpPr>
            <a:spLocks noGrp="1"/>
          </p:cNvSpPr>
          <p:nvPr>
            <p:ph type="dt" sz="half" idx="10"/>
          </p:nvPr>
        </p:nvSpPr>
        <p:spPr>
          <a:xfrm>
            <a:off x="1072055" y="5655934"/>
            <a:ext cx="2743200" cy="365125"/>
          </a:xfrm>
        </p:spPr>
        <p:txBody>
          <a:bodyPr>
            <a:normAutofit/>
          </a:bodyPr>
          <a:lstStyle/>
          <a:p>
            <a:pPr>
              <a:spcAft>
                <a:spcPts val="600"/>
              </a:spcAft>
            </a:pPr>
            <a:r>
              <a:rPr lang="fr-FR">
                <a:solidFill>
                  <a:srgbClr val="FFFFFF">
                    <a:alpha val="70000"/>
                  </a:srgbClr>
                </a:solidFill>
              </a:rPr>
              <a:t>04/10/2019</a:t>
            </a:r>
            <a:endParaRPr lang="fr-BE">
              <a:solidFill>
                <a:srgbClr val="FFFFFF">
                  <a:alpha val="70000"/>
                </a:srgbClr>
              </a:solidFill>
            </a:endParaRPr>
          </a:p>
        </p:txBody>
      </p:sp>
      <p:sp>
        <p:nvSpPr>
          <p:cNvPr id="5" name="Footer Placeholder 4">
            <a:extLst>
              <a:ext uri="{FF2B5EF4-FFF2-40B4-BE49-F238E27FC236}">
                <a16:creationId xmlns:a16="http://schemas.microsoft.com/office/drawing/2014/main" id="{A5B1C877-0AB3-47AE-94E9-803DA24413B4}"/>
              </a:ext>
            </a:extLst>
          </p:cNvPr>
          <p:cNvSpPr>
            <a:spLocks noGrp="1"/>
          </p:cNvSpPr>
          <p:nvPr>
            <p:ph type="ftr" sz="quarter" idx="11"/>
          </p:nvPr>
        </p:nvSpPr>
        <p:spPr>
          <a:xfrm>
            <a:off x="5170506" y="6356350"/>
            <a:ext cx="4489173" cy="365125"/>
          </a:xfrm>
        </p:spPr>
        <p:txBody>
          <a:bodyPr>
            <a:normAutofit/>
          </a:bodyPr>
          <a:lstStyle/>
          <a:p>
            <a:pPr algn="l">
              <a:spcAft>
                <a:spcPts val="600"/>
              </a:spcAft>
            </a:pPr>
            <a:r>
              <a:rPr lang="fr-BE">
                <a:solidFill>
                  <a:prstClr val="black">
                    <a:tint val="75000"/>
                  </a:prstClr>
                </a:solidFill>
              </a:rPr>
              <a:t>Royal Military Academy</a:t>
            </a:r>
          </a:p>
        </p:txBody>
      </p:sp>
      <p:sp>
        <p:nvSpPr>
          <p:cNvPr id="6" name="Slide Number Placeholder 5">
            <a:extLst>
              <a:ext uri="{FF2B5EF4-FFF2-40B4-BE49-F238E27FC236}">
                <a16:creationId xmlns:a16="http://schemas.microsoft.com/office/drawing/2014/main" id="{0BFBCE20-473F-4308-9F5E-BFDEE5483C6F}"/>
              </a:ext>
            </a:extLst>
          </p:cNvPr>
          <p:cNvSpPr>
            <a:spLocks noGrp="1"/>
          </p:cNvSpPr>
          <p:nvPr>
            <p:ph type="sldNum" sz="quarter" idx="12"/>
          </p:nvPr>
        </p:nvSpPr>
        <p:spPr>
          <a:xfrm>
            <a:off x="10536864" y="6356350"/>
            <a:ext cx="816935"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50</a:t>
            </a:fld>
            <a:endParaRPr lang="fr-BE">
              <a:solidFill>
                <a:prstClr val="black">
                  <a:tint val="75000"/>
                </a:prstClr>
              </a:solidFill>
            </a:endParaRPr>
          </a:p>
        </p:txBody>
      </p:sp>
    </p:spTree>
    <p:extLst>
      <p:ext uri="{BB962C8B-B14F-4D97-AF65-F5344CB8AC3E}">
        <p14:creationId xmlns:p14="http://schemas.microsoft.com/office/powerpoint/2010/main" val="2799567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8D412AD-9CF4-4510-97DC-34D6CC830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3467" y="691992"/>
            <a:ext cx="4025724" cy="552254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D4E94A-9B69-4467-85B2-11FDCC3EE3A6}"/>
              </a:ext>
            </a:extLst>
          </p:cNvPr>
          <p:cNvSpPr>
            <a:spLocks noGrp="1"/>
          </p:cNvSpPr>
          <p:nvPr>
            <p:ph type="title"/>
          </p:nvPr>
        </p:nvSpPr>
        <p:spPr>
          <a:xfrm>
            <a:off x="1082405" y="837631"/>
            <a:ext cx="3147848" cy="808514"/>
          </a:xfrm>
        </p:spPr>
        <p:txBody>
          <a:bodyPr anchor="b">
            <a:normAutofit/>
          </a:bodyPr>
          <a:lstStyle/>
          <a:p>
            <a:r>
              <a:rPr lang="fr-BE" sz="3200" dirty="0" err="1">
                <a:solidFill>
                  <a:srgbClr val="FFFFFF"/>
                </a:solidFill>
              </a:rPr>
              <a:t>Individual</a:t>
            </a:r>
            <a:r>
              <a:rPr lang="fr-BE" sz="3200" dirty="0">
                <a:solidFill>
                  <a:srgbClr val="FFFFFF"/>
                </a:solidFill>
              </a:rPr>
              <a:t> </a:t>
            </a:r>
            <a:r>
              <a:rPr lang="fr-BE" sz="3200" dirty="0" err="1">
                <a:solidFill>
                  <a:srgbClr val="FFFFFF"/>
                </a:solidFill>
              </a:rPr>
              <a:t>factors</a:t>
            </a:r>
            <a:endParaRPr lang="fr-BE" sz="3200" dirty="0">
              <a:solidFill>
                <a:srgbClr val="FFFFFF"/>
              </a:solidFill>
            </a:endParaRPr>
          </a:p>
        </p:txBody>
      </p:sp>
      <p:sp>
        <p:nvSpPr>
          <p:cNvPr id="3" name="Content Placeholder 2">
            <a:extLst>
              <a:ext uri="{FF2B5EF4-FFF2-40B4-BE49-F238E27FC236}">
                <a16:creationId xmlns:a16="http://schemas.microsoft.com/office/drawing/2014/main" id="{4A9A3770-254F-461D-B37A-6E155EA4D587}"/>
              </a:ext>
            </a:extLst>
          </p:cNvPr>
          <p:cNvSpPr>
            <a:spLocks noGrp="1"/>
          </p:cNvSpPr>
          <p:nvPr>
            <p:ph idx="1"/>
          </p:nvPr>
        </p:nvSpPr>
        <p:spPr>
          <a:xfrm>
            <a:off x="643467" y="2020749"/>
            <a:ext cx="4025724" cy="3402800"/>
          </a:xfrm>
        </p:spPr>
        <p:txBody>
          <a:bodyPr>
            <a:normAutofit/>
          </a:bodyPr>
          <a:lstStyle/>
          <a:p>
            <a:r>
              <a:rPr lang="fr-BE" dirty="0">
                <a:solidFill>
                  <a:srgbClr val="FFFFFF"/>
                </a:solidFill>
              </a:rPr>
              <a:t>Age? </a:t>
            </a:r>
          </a:p>
          <a:p>
            <a:r>
              <a:rPr lang="fr-BE" dirty="0">
                <a:solidFill>
                  <a:srgbClr val="FFFFFF"/>
                </a:solidFill>
              </a:rPr>
              <a:t>The </a:t>
            </a:r>
            <a:r>
              <a:rPr lang="fr-BE" dirty="0" err="1">
                <a:solidFill>
                  <a:srgbClr val="FFFFFF"/>
                </a:solidFill>
              </a:rPr>
              <a:t>most</a:t>
            </a:r>
            <a:r>
              <a:rPr lang="fr-BE" dirty="0">
                <a:solidFill>
                  <a:srgbClr val="FFFFFF"/>
                </a:solidFill>
              </a:rPr>
              <a:t> </a:t>
            </a:r>
            <a:r>
              <a:rPr lang="fr-BE" dirty="0" err="1">
                <a:solidFill>
                  <a:srgbClr val="FFFFFF"/>
                </a:solidFill>
              </a:rPr>
              <a:t>related</a:t>
            </a:r>
            <a:r>
              <a:rPr lang="fr-BE" dirty="0">
                <a:solidFill>
                  <a:srgbClr val="FFFFFF"/>
                </a:solidFill>
              </a:rPr>
              <a:t> to burnout</a:t>
            </a:r>
          </a:p>
          <a:p>
            <a:r>
              <a:rPr lang="fr-BE" dirty="0">
                <a:solidFill>
                  <a:srgbClr val="FFFFFF"/>
                </a:solidFill>
              </a:rPr>
              <a:t>Young &gt; </a:t>
            </a:r>
            <a:r>
              <a:rPr lang="fr-BE" dirty="0" err="1">
                <a:solidFill>
                  <a:srgbClr val="FFFFFF"/>
                </a:solidFill>
              </a:rPr>
              <a:t>old</a:t>
            </a:r>
            <a:endParaRPr lang="fr-BE" dirty="0">
              <a:solidFill>
                <a:srgbClr val="FFFFFF"/>
              </a:solidFill>
            </a:endParaRPr>
          </a:p>
          <a:p>
            <a:pPr marL="0" indent="0">
              <a:buNone/>
            </a:pPr>
            <a:r>
              <a:rPr lang="fr-BE" dirty="0">
                <a:solidFill>
                  <a:srgbClr val="FFFFFF"/>
                </a:solidFill>
              </a:rPr>
              <a:t>! </a:t>
            </a:r>
            <a:r>
              <a:rPr lang="fr-BE" dirty="0" err="1">
                <a:solidFill>
                  <a:srgbClr val="FFFFFF"/>
                </a:solidFill>
              </a:rPr>
              <a:t>Healthy</a:t>
            </a:r>
            <a:r>
              <a:rPr lang="fr-BE" dirty="0">
                <a:solidFill>
                  <a:srgbClr val="FFFFFF"/>
                </a:solidFill>
              </a:rPr>
              <a:t> </a:t>
            </a:r>
            <a:r>
              <a:rPr lang="fr-BE" dirty="0" err="1">
                <a:solidFill>
                  <a:srgbClr val="FFFFFF"/>
                </a:solidFill>
              </a:rPr>
              <a:t>worker</a:t>
            </a:r>
            <a:r>
              <a:rPr lang="fr-BE" dirty="0">
                <a:solidFill>
                  <a:srgbClr val="FFFFFF"/>
                </a:solidFill>
              </a:rPr>
              <a:t> </a:t>
            </a:r>
            <a:r>
              <a:rPr lang="fr-BE" dirty="0" err="1">
                <a:solidFill>
                  <a:srgbClr val="FFFFFF"/>
                </a:solidFill>
              </a:rPr>
              <a:t>effect</a:t>
            </a:r>
            <a:r>
              <a:rPr lang="fr-BE" dirty="0">
                <a:solidFill>
                  <a:srgbClr val="FFFFFF"/>
                </a:solidFill>
              </a:rPr>
              <a:t>!</a:t>
            </a:r>
          </a:p>
          <a:p>
            <a:endParaRPr lang="fr-BE" dirty="0">
              <a:solidFill>
                <a:srgbClr val="FFFFFF"/>
              </a:solidFill>
            </a:endParaRPr>
          </a:p>
          <a:p>
            <a:endParaRPr lang="fr-BE" dirty="0">
              <a:solidFill>
                <a:srgbClr val="FFFFFF"/>
              </a:solidFill>
            </a:endParaRPr>
          </a:p>
          <a:p>
            <a:endParaRPr lang="fr-BE" dirty="0">
              <a:solidFill>
                <a:srgbClr val="FFFFFF"/>
              </a:solidFill>
            </a:endParaRPr>
          </a:p>
        </p:txBody>
      </p:sp>
      <p:pic>
        <p:nvPicPr>
          <p:cNvPr id="9218" name="Picture 2" descr="Résultat de recherche d'images pour &quot;young vs old&quot;">
            <a:extLst>
              <a:ext uri="{FF2B5EF4-FFF2-40B4-BE49-F238E27FC236}">
                <a16:creationId xmlns:a16="http://schemas.microsoft.com/office/drawing/2014/main" id="{5728A1B6-80E3-49BE-BFF1-0EF54D4A4C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6539" y="1646145"/>
            <a:ext cx="6331994" cy="363661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90BFF05-2B17-4A50-9CC9-56A6ECA1725C}"/>
              </a:ext>
            </a:extLst>
          </p:cNvPr>
          <p:cNvSpPr>
            <a:spLocks noGrp="1"/>
          </p:cNvSpPr>
          <p:nvPr>
            <p:ph type="dt" sz="half" idx="10"/>
          </p:nvPr>
        </p:nvSpPr>
        <p:spPr>
          <a:xfrm>
            <a:off x="1072055" y="5655934"/>
            <a:ext cx="2743200" cy="365125"/>
          </a:xfrm>
        </p:spPr>
        <p:txBody>
          <a:bodyPr>
            <a:normAutofit/>
          </a:bodyPr>
          <a:lstStyle/>
          <a:p>
            <a:pPr>
              <a:spcAft>
                <a:spcPts val="600"/>
              </a:spcAft>
            </a:pPr>
            <a:r>
              <a:rPr lang="fr-FR">
                <a:solidFill>
                  <a:srgbClr val="FFFFFF">
                    <a:alpha val="70000"/>
                  </a:srgbClr>
                </a:solidFill>
              </a:rPr>
              <a:t>04/10/2019</a:t>
            </a:r>
            <a:endParaRPr lang="fr-BE">
              <a:solidFill>
                <a:srgbClr val="FFFFFF">
                  <a:alpha val="70000"/>
                </a:srgbClr>
              </a:solidFill>
            </a:endParaRPr>
          </a:p>
        </p:txBody>
      </p:sp>
      <p:sp>
        <p:nvSpPr>
          <p:cNvPr id="5" name="Footer Placeholder 4">
            <a:extLst>
              <a:ext uri="{FF2B5EF4-FFF2-40B4-BE49-F238E27FC236}">
                <a16:creationId xmlns:a16="http://schemas.microsoft.com/office/drawing/2014/main" id="{A5B1C877-0AB3-47AE-94E9-803DA24413B4}"/>
              </a:ext>
            </a:extLst>
          </p:cNvPr>
          <p:cNvSpPr>
            <a:spLocks noGrp="1"/>
          </p:cNvSpPr>
          <p:nvPr>
            <p:ph type="ftr" sz="quarter" idx="11"/>
          </p:nvPr>
        </p:nvSpPr>
        <p:spPr>
          <a:xfrm>
            <a:off x="5170506" y="6356350"/>
            <a:ext cx="4489173" cy="365125"/>
          </a:xfrm>
        </p:spPr>
        <p:txBody>
          <a:bodyPr>
            <a:normAutofit/>
          </a:bodyPr>
          <a:lstStyle/>
          <a:p>
            <a:pPr algn="l">
              <a:spcAft>
                <a:spcPts val="600"/>
              </a:spcAft>
            </a:pPr>
            <a:r>
              <a:rPr lang="fr-BE">
                <a:solidFill>
                  <a:prstClr val="black">
                    <a:tint val="75000"/>
                  </a:prstClr>
                </a:solidFill>
              </a:rPr>
              <a:t>Royal Military Academy</a:t>
            </a:r>
          </a:p>
        </p:txBody>
      </p:sp>
      <p:sp>
        <p:nvSpPr>
          <p:cNvPr id="6" name="Slide Number Placeholder 5">
            <a:extLst>
              <a:ext uri="{FF2B5EF4-FFF2-40B4-BE49-F238E27FC236}">
                <a16:creationId xmlns:a16="http://schemas.microsoft.com/office/drawing/2014/main" id="{0BFBCE20-473F-4308-9F5E-BFDEE5483C6F}"/>
              </a:ext>
            </a:extLst>
          </p:cNvPr>
          <p:cNvSpPr>
            <a:spLocks noGrp="1"/>
          </p:cNvSpPr>
          <p:nvPr>
            <p:ph type="sldNum" sz="quarter" idx="12"/>
          </p:nvPr>
        </p:nvSpPr>
        <p:spPr>
          <a:xfrm>
            <a:off x="10536864" y="6356350"/>
            <a:ext cx="816935"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51</a:t>
            </a:fld>
            <a:endParaRPr lang="fr-BE">
              <a:solidFill>
                <a:prstClr val="black">
                  <a:tint val="75000"/>
                </a:prstClr>
              </a:solidFill>
            </a:endParaRPr>
          </a:p>
        </p:txBody>
      </p:sp>
    </p:spTree>
    <p:extLst>
      <p:ext uri="{BB962C8B-B14F-4D97-AF65-F5344CB8AC3E}">
        <p14:creationId xmlns:p14="http://schemas.microsoft.com/office/powerpoint/2010/main" val="4173317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D957CE-0237-420B-A2AD-DD30B9F7DB11}"/>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Individual Factors</a:t>
            </a:r>
          </a:p>
        </p:txBody>
      </p:sp>
      <p:sp>
        <p:nvSpPr>
          <p:cNvPr id="3" name="Content Placeholder 2">
            <a:extLst>
              <a:ext uri="{FF2B5EF4-FFF2-40B4-BE49-F238E27FC236}">
                <a16:creationId xmlns:a16="http://schemas.microsoft.com/office/drawing/2014/main" id="{750C14A5-BAAD-4A78-A31F-D2BE41C5F994}"/>
              </a:ext>
            </a:extLst>
          </p:cNvPr>
          <p:cNvSpPr>
            <a:spLocks noGrp="1"/>
          </p:cNvSpPr>
          <p:nvPr>
            <p:ph idx="1"/>
          </p:nvPr>
        </p:nvSpPr>
        <p:spPr>
          <a:xfrm>
            <a:off x="1524000" y="1525638"/>
            <a:ext cx="9144000" cy="420001"/>
          </a:xfrm>
        </p:spPr>
        <p:txBody>
          <a:bodyPr vert="horz" lIns="91440" tIns="45720" rIns="91440" bIns="45720" rtlCol="0">
            <a:normAutofit/>
          </a:bodyPr>
          <a:lstStyle/>
          <a:p>
            <a:pPr marL="0" indent="0" algn="ctr">
              <a:buNone/>
            </a:pPr>
            <a:r>
              <a:rPr lang="en-US" sz="2000" kern="1200">
                <a:solidFill>
                  <a:srgbClr val="FCB51C"/>
                </a:solidFill>
                <a:latin typeface="+mn-lt"/>
                <a:ea typeface="+mn-ea"/>
                <a:cs typeface="+mn-cs"/>
              </a:rPr>
              <a:t>Level of education?</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314" name="Picture 2" descr="Résultat de recherche d'images pour &quot;diplome&quot;">
            <a:extLst>
              <a:ext uri="{FF2B5EF4-FFF2-40B4-BE49-F238E27FC236}">
                <a16:creationId xmlns:a16="http://schemas.microsoft.com/office/drawing/2014/main" id="{9C33FC27-373D-4EDB-9AC0-53C0497813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5791" y="2509911"/>
            <a:ext cx="10905318" cy="399763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5A081AB-E244-49F5-9456-1F7601CD864D}"/>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a:spcAft>
                <a:spcPts val="600"/>
              </a:spcAft>
            </a:pPr>
            <a:r>
              <a:rPr lang="en-US">
                <a:solidFill>
                  <a:srgbClr val="898989"/>
                </a:solidFill>
              </a:rPr>
              <a:t>04/10/2019</a:t>
            </a:r>
          </a:p>
        </p:txBody>
      </p:sp>
      <p:sp>
        <p:nvSpPr>
          <p:cNvPr id="5" name="Footer Placeholder 4">
            <a:extLst>
              <a:ext uri="{FF2B5EF4-FFF2-40B4-BE49-F238E27FC236}">
                <a16:creationId xmlns:a16="http://schemas.microsoft.com/office/drawing/2014/main" id="{0E731D26-29FD-4A93-9968-259C4AB07617}"/>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Royal Military Academy</a:t>
            </a:r>
          </a:p>
        </p:txBody>
      </p:sp>
      <p:sp>
        <p:nvSpPr>
          <p:cNvPr id="6" name="Slide Number Placeholder 5">
            <a:extLst>
              <a:ext uri="{FF2B5EF4-FFF2-40B4-BE49-F238E27FC236}">
                <a16:creationId xmlns:a16="http://schemas.microsoft.com/office/drawing/2014/main" id="{A00C231B-59E8-4D02-B7E8-39D97D5D1596}"/>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98D40174-5625-4DBA-A5E0-6FE66882F67C}" type="slidenum">
              <a:rPr lang="en-US">
                <a:solidFill>
                  <a:srgbClr val="898989"/>
                </a:solidFill>
              </a:rPr>
              <a:pPr>
                <a:spcAft>
                  <a:spcPts val="600"/>
                </a:spcAft>
              </a:pPr>
              <a:t>52</a:t>
            </a:fld>
            <a:endParaRPr lang="en-US">
              <a:solidFill>
                <a:srgbClr val="898989"/>
              </a:solidFill>
            </a:endParaRPr>
          </a:p>
        </p:txBody>
      </p:sp>
    </p:spTree>
    <p:extLst>
      <p:ext uri="{BB962C8B-B14F-4D97-AF65-F5344CB8AC3E}">
        <p14:creationId xmlns:p14="http://schemas.microsoft.com/office/powerpoint/2010/main" val="2144683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B6CE31-D0CB-4734-A428-45E0B917985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BE" sz="2800"/>
              <a:t>Individual Factors</a:t>
            </a:r>
          </a:p>
        </p:txBody>
      </p:sp>
      <p:sp>
        <p:nvSpPr>
          <p:cNvPr id="3" name="Content Placeholder 2">
            <a:extLst>
              <a:ext uri="{FF2B5EF4-FFF2-40B4-BE49-F238E27FC236}">
                <a16:creationId xmlns:a16="http://schemas.microsoft.com/office/drawing/2014/main" id="{22F6126F-0C0E-431D-9C06-47F1A86E92D2}"/>
              </a:ext>
            </a:extLst>
          </p:cNvPr>
          <p:cNvSpPr>
            <a:spLocks noGrp="1"/>
          </p:cNvSpPr>
          <p:nvPr>
            <p:ph idx="1"/>
          </p:nvPr>
        </p:nvSpPr>
        <p:spPr>
          <a:xfrm>
            <a:off x="643468" y="2638043"/>
            <a:ext cx="3363974" cy="3415623"/>
          </a:xfrm>
        </p:spPr>
        <p:txBody>
          <a:bodyPr>
            <a:normAutofit/>
          </a:bodyPr>
          <a:lstStyle/>
          <a:p>
            <a:r>
              <a:rPr lang="fr-BE" dirty="0" err="1"/>
              <a:t>Status</a:t>
            </a:r>
            <a:r>
              <a:rPr lang="fr-BE" dirty="0"/>
              <a:t> </a:t>
            </a:r>
            <a:r>
              <a:rPr lang="fr-BE" dirty="0" err="1"/>
              <a:t>level</a:t>
            </a:r>
            <a:r>
              <a:rPr lang="fr-BE" dirty="0"/>
              <a:t>?</a:t>
            </a:r>
          </a:p>
          <a:p>
            <a:pPr lvl="1"/>
            <a:r>
              <a:rPr lang="fr-BE" dirty="0" err="1"/>
              <a:t>Socio-economic</a:t>
            </a:r>
            <a:endParaRPr lang="fr-BE" dirty="0"/>
          </a:p>
          <a:p>
            <a:pPr lvl="1"/>
            <a:r>
              <a:rPr lang="fr-BE" dirty="0"/>
              <a:t>« marital »</a:t>
            </a:r>
          </a:p>
          <a:p>
            <a:r>
              <a:rPr lang="fr-BE" dirty="0"/>
              <a:t>Social support?</a:t>
            </a:r>
          </a:p>
        </p:txBody>
      </p:sp>
      <p:pic>
        <p:nvPicPr>
          <p:cNvPr id="14338" name="Picture 2" descr="Résultat de recherche d'images pour &quot;social support&quot;">
            <a:extLst>
              <a:ext uri="{FF2B5EF4-FFF2-40B4-BE49-F238E27FC236}">
                <a16:creationId xmlns:a16="http://schemas.microsoft.com/office/drawing/2014/main" id="{9E463505-909F-4BDC-A9B0-07F7AE23D4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268765"/>
            <a:ext cx="6250769" cy="415960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E079F334-D89B-4379-9B8E-EB976320B008}"/>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59482134-CADC-41F6-91C7-55A29DEE8172}"/>
              </a:ext>
            </a:extLst>
          </p:cNvPr>
          <p:cNvSpPr>
            <a:spLocks noGrp="1"/>
          </p:cNvSpPr>
          <p:nvPr>
            <p:ph type="ftr" sz="quarter" idx="11"/>
          </p:nvPr>
        </p:nvSpPr>
        <p:spPr>
          <a:xfrm>
            <a:off x="4038600" y="6356350"/>
            <a:ext cx="4114800" cy="365125"/>
          </a:xfrm>
        </p:spPr>
        <p:txBody>
          <a:bodyPr>
            <a:normAutofit/>
          </a:bodyPr>
          <a:lstStyle/>
          <a:p>
            <a:pPr>
              <a:spcAft>
                <a:spcPts val="600"/>
              </a:spcAft>
            </a:pPr>
            <a:r>
              <a:rPr lang="fr-BE"/>
              <a:t>Royal Military Academy</a:t>
            </a:r>
          </a:p>
        </p:txBody>
      </p:sp>
      <p:sp>
        <p:nvSpPr>
          <p:cNvPr id="6" name="Slide Number Placeholder 5">
            <a:extLst>
              <a:ext uri="{FF2B5EF4-FFF2-40B4-BE49-F238E27FC236}">
                <a16:creationId xmlns:a16="http://schemas.microsoft.com/office/drawing/2014/main" id="{9EE68E61-4794-45E3-8505-46B90EFDE53F}"/>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smtClean="0"/>
              <a:pPr>
                <a:spcAft>
                  <a:spcPts val="600"/>
                </a:spcAft>
              </a:pPr>
              <a:t>53</a:t>
            </a:fld>
            <a:endParaRPr lang="fr-BE"/>
          </a:p>
        </p:txBody>
      </p:sp>
    </p:spTree>
    <p:extLst>
      <p:ext uri="{BB962C8B-B14F-4D97-AF65-F5344CB8AC3E}">
        <p14:creationId xmlns:p14="http://schemas.microsoft.com/office/powerpoint/2010/main" val="2888759987"/>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6A2B42-1705-44D3-959D-8FD7A7231A2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BE" sz="2800"/>
              <a:t>Individual factors</a:t>
            </a:r>
          </a:p>
        </p:txBody>
      </p:sp>
      <p:sp>
        <p:nvSpPr>
          <p:cNvPr id="3" name="Content Placeholder 2">
            <a:extLst>
              <a:ext uri="{FF2B5EF4-FFF2-40B4-BE49-F238E27FC236}">
                <a16:creationId xmlns:a16="http://schemas.microsoft.com/office/drawing/2014/main" id="{45E8C361-5ADF-4B80-BDEC-5DA2B113F06E}"/>
              </a:ext>
            </a:extLst>
          </p:cNvPr>
          <p:cNvSpPr>
            <a:spLocks noGrp="1"/>
          </p:cNvSpPr>
          <p:nvPr>
            <p:ph idx="1"/>
          </p:nvPr>
        </p:nvSpPr>
        <p:spPr>
          <a:xfrm>
            <a:off x="643468" y="2638043"/>
            <a:ext cx="3363974" cy="3415623"/>
          </a:xfrm>
        </p:spPr>
        <p:txBody>
          <a:bodyPr>
            <a:normAutofit/>
          </a:bodyPr>
          <a:lstStyle/>
          <a:p>
            <a:r>
              <a:rPr lang="fr-BE" sz="2000"/>
              <a:t>Gender</a:t>
            </a:r>
            <a:r>
              <a:rPr lang="fr-BE" sz="2000" dirty="0"/>
              <a:t>?</a:t>
            </a:r>
          </a:p>
          <a:p>
            <a:pPr marL="0" indent="0">
              <a:buNone/>
            </a:pPr>
            <a:endParaRPr lang="fr-BE" sz="2000" dirty="0"/>
          </a:p>
        </p:txBody>
      </p:sp>
      <p:pic>
        <p:nvPicPr>
          <p:cNvPr id="8194" name="Picture 2" descr="Résultat de recherche d'images pour &quot;boys or girls&quot;">
            <a:extLst>
              <a:ext uri="{FF2B5EF4-FFF2-40B4-BE49-F238E27FC236}">
                <a16:creationId xmlns:a16="http://schemas.microsoft.com/office/drawing/2014/main" id="{6D05058D-D56B-49F2-A5C1-BCAB1248F7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767277"/>
            <a:ext cx="6250769" cy="516257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E2B910B-4D35-48B5-9CEC-4D050120C419}"/>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5DB50F27-CAF7-4197-9ED7-032D9E070B6F}"/>
              </a:ext>
            </a:extLst>
          </p:cNvPr>
          <p:cNvSpPr>
            <a:spLocks noGrp="1"/>
          </p:cNvSpPr>
          <p:nvPr>
            <p:ph type="ftr" sz="quarter" idx="11"/>
          </p:nvPr>
        </p:nvSpPr>
        <p:spPr>
          <a:xfrm>
            <a:off x="4038600" y="6356350"/>
            <a:ext cx="4114800" cy="365125"/>
          </a:xfrm>
        </p:spPr>
        <p:txBody>
          <a:bodyPr>
            <a:normAutofit/>
          </a:bodyPr>
          <a:lstStyle/>
          <a:p>
            <a:pPr>
              <a:spcAft>
                <a:spcPts val="600"/>
              </a:spcAft>
            </a:pPr>
            <a:r>
              <a:rPr lang="fr-BE"/>
              <a:t>Royal Military Academy</a:t>
            </a:r>
          </a:p>
        </p:txBody>
      </p:sp>
      <p:sp>
        <p:nvSpPr>
          <p:cNvPr id="6" name="Slide Number Placeholder 5">
            <a:extLst>
              <a:ext uri="{FF2B5EF4-FFF2-40B4-BE49-F238E27FC236}">
                <a16:creationId xmlns:a16="http://schemas.microsoft.com/office/drawing/2014/main" id="{B36150D6-9865-489D-80FE-280B77143271}"/>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smtClean="0"/>
              <a:pPr>
                <a:spcAft>
                  <a:spcPts val="600"/>
                </a:spcAft>
              </a:pPr>
              <a:t>54</a:t>
            </a:fld>
            <a:endParaRPr lang="fr-BE"/>
          </a:p>
        </p:txBody>
      </p:sp>
    </p:spTree>
    <p:extLst>
      <p:ext uri="{BB962C8B-B14F-4D97-AF65-F5344CB8AC3E}">
        <p14:creationId xmlns:p14="http://schemas.microsoft.com/office/powerpoint/2010/main" val="1389867740"/>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6A2B42-1705-44D3-959D-8FD7A7231A2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BE" sz="2800"/>
              <a:t>Individual factors</a:t>
            </a:r>
          </a:p>
        </p:txBody>
      </p:sp>
      <p:sp>
        <p:nvSpPr>
          <p:cNvPr id="3" name="Content Placeholder 2">
            <a:extLst>
              <a:ext uri="{FF2B5EF4-FFF2-40B4-BE49-F238E27FC236}">
                <a16:creationId xmlns:a16="http://schemas.microsoft.com/office/drawing/2014/main" id="{45E8C361-5ADF-4B80-BDEC-5DA2B113F06E}"/>
              </a:ext>
            </a:extLst>
          </p:cNvPr>
          <p:cNvSpPr>
            <a:spLocks noGrp="1"/>
          </p:cNvSpPr>
          <p:nvPr>
            <p:ph idx="1"/>
          </p:nvPr>
        </p:nvSpPr>
        <p:spPr>
          <a:xfrm>
            <a:off x="643468" y="2638043"/>
            <a:ext cx="3363974" cy="3415623"/>
          </a:xfrm>
        </p:spPr>
        <p:txBody>
          <a:bodyPr>
            <a:normAutofit/>
          </a:bodyPr>
          <a:lstStyle/>
          <a:p>
            <a:r>
              <a:rPr lang="fr-BE" dirty="0" err="1"/>
              <a:t>Gender</a:t>
            </a:r>
            <a:r>
              <a:rPr lang="fr-BE" dirty="0"/>
              <a:t>?</a:t>
            </a:r>
          </a:p>
          <a:p>
            <a:r>
              <a:rPr lang="en-US" dirty="0"/>
              <a:t>Not an important predictor</a:t>
            </a:r>
          </a:p>
          <a:p>
            <a:r>
              <a:rPr lang="en-US" dirty="0"/>
              <a:t>Men &gt; woman</a:t>
            </a:r>
            <a:endParaRPr lang="fr-BE" dirty="0"/>
          </a:p>
          <a:p>
            <a:pPr marL="0" indent="0">
              <a:buNone/>
            </a:pPr>
            <a:endParaRPr lang="fr-BE" dirty="0"/>
          </a:p>
        </p:txBody>
      </p:sp>
      <p:pic>
        <p:nvPicPr>
          <p:cNvPr id="8194" name="Picture 2" descr="Résultat de recherche d'images pour &quot;boys or girls&quot;">
            <a:extLst>
              <a:ext uri="{FF2B5EF4-FFF2-40B4-BE49-F238E27FC236}">
                <a16:creationId xmlns:a16="http://schemas.microsoft.com/office/drawing/2014/main" id="{6D05058D-D56B-49F2-A5C1-BCAB1248F7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767277"/>
            <a:ext cx="6250769" cy="516257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E2B910B-4D35-48B5-9CEC-4D050120C419}"/>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5DB50F27-CAF7-4197-9ED7-032D9E070B6F}"/>
              </a:ext>
            </a:extLst>
          </p:cNvPr>
          <p:cNvSpPr>
            <a:spLocks noGrp="1"/>
          </p:cNvSpPr>
          <p:nvPr>
            <p:ph type="ftr" sz="quarter" idx="11"/>
          </p:nvPr>
        </p:nvSpPr>
        <p:spPr>
          <a:xfrm>
            <a:off x="4038600" y="6356350"/>
            <a:ext cx="4114800" cy="365125"/>
          </a:xfrm>
        </p:spPr>
        <p:txBody>
          <a:bodyPr>
            <a:normAutofit/>
          </a:bodyPr>
          <a:lstStyle/>
          <a:p>
            <a:pPr>
              <a:spcAft>
                <a:spcPts val="600"/>
              </a:spcAft>
            </a:pPr>
            <a:r>
              <a:rPr lang="fr-BE"/>
              <a:t>Royal Military Academy</a:t>
            </a:r>
          </a:p>
        </p:txBody>
      </p:sp>
      <p:sp>
        <p:nvSpPr>
          <p:cNvPr id="6" name="Slide Number Placeholder 5">
            <a:extLst>
              <a:ext uri="{FF2B5EF4-FFF2-40B4-BE49-F238E27FC236}">
                <a16:creationId xmlns:a16="http://schemas.microsoft.com/office/drawing/2014/main" id="{B36150D6-9865-489D-80FE-280B77143271}"/>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smtClean="0"/>
              <a:pPr>
                <a:spcAft>
                  <a:spcPts val="600"/>
                </a:spcAft>
              </a:pPr>
              <a:t>55</a:t>
            </a:fld>
            <a:endParaRPr lang="fr-BE"/>
          </a:p>
        </p:txBody>
      </p:sp>
    </p:spTree>
    <p:extLst>
      <p:ext uri="{BB962C8B-B14F-4D97-AF65-F5344CB8AC3E}">
        <p14:creationId xmlns:p14="http://schemas.microsoft.com/office/powerpoint/2010/main" val="3536292821"/>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F173C5-14A2-443A-BF42-B3EF2AF29753}"/>
              </a:ext>
            </a:extLst>
          </p:cNvPr>
          <p:cNvSpPr>
            <a:spLocks noGrp="1"/>
          </p:cNvSpPr>
          <p:nvPr>
            <p:ph type="title"/>
          </p:nvPr>
        </p:nvSpPr>
        <p:spPr>
          <a:xfrm>
            <a:off x="863029" y="1012004"/>
            <a:ext cx="3416158" cy="4795408"/>
          </a:xfrm>
        </p:spPr>
        <p:txBody>
          <a:bodyPr>
            <a:normAutofit/>
          </a:bodyPr>
          <a:lstStyle/>
          <a:p>
            <a:r>
              <a:rPr lang="fr-BE">
                <a:solidFill>
                  <a:srgbClr val="FFFFFF"/>
                </a:solidFill>
              </a:rPr>
              <a:t>Individual factors: attitudes towards work</a:t>
            </a:r>
            <a:br>
              <a:rPr lang="en-US">
                <a:solidFill>
                  <a:srgbClr val="FFFFFF"/>
                </a:solidFill>
              </a:rPr>
            </a:br>
            <a:endParaRPr lang="fr-BE">
              <a:solidFill>
                <a:srgbClr val="FFFFFF"/>
              </a:solidFill>
            </a:endParaRPr>
          </a:p>
        </p:txBody>
      </p:sp>
      <p:sp>
        <p:nvSpPr>
          <p:cNvPr id="5" name="Footer Placeholder 4">
            <a:extLst>
              <a:ext uri="{FF2B5EF4-FFF2-40B4-BE49-F238E27FC236}">
                <a16:creationId xmlns:a16="http://schemas.microsoft.com/office/drawing/2014/main" id="{531D3B97-160F-4CE0-94CD-530692B21C3A}"/>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CD58658F-BAA4-4551-B5C9-235A59298055}"/>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57BF1E06-E7B1-40C6-B236-AC75BEA95209}"/>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56</a:t>
            </a:fld>
            <a:endParaRPr lang="fr-BE">
              <a:solidFill>
                <a:prstClr val="black">
                  <a:tint val="75000"/>
                </a:prstClr>
              </a:solidFill>
            </a:endParaRPr>
          </a:p>
        </p:txBody>
      </p:sp>
      <p:graphicFrame>
        <p:nvGraphicFramePr>
          <p:cNvPr id="8" name="Content Placeholder 2">
            <a:extLst>
              <a:ext uri="{FF2B5EF4-FFF2-40B4-BE49-F238E27FC236}">
                <a16:creationId xmlns:a16="http://schemas.microsoft.com/office/drawing/2014/main" id="{9F691165-9516-4BC8-82E6-C4DAAFD4591D}"/>
              </a:ext>
            </a:extLst>
          </p:cNvPr>
          <p:cNvGraphicFramePr>
            <a:graphicFrameLocks noGrp="1"/>
          </p:cNvGraphicFramePr>
          <p:nvPr>
            <p:ph idx="1"/>
            <p:extLst>
              <p:ext uri="{D42A27DB-BD31-4B8C-83A1-F6EECF244321}">
                <p14:modId xmlns:p14="http://schemas.microsoft.com/office/powerpoint/2010/main" val="308180500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076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85F405-CBEA-4D1D-97E7-FDA6F0F97B1D}"/>
              </a:ext>
            </a:extLst>
          </p:cNvPr>
          <p:cNvSpPr>
            <a:spLocks noGrp="1"/>
          </p:cNvSpPr>
          <p:nvPr>
            <p:ph type="title"/>
          </p:nvPr>
        </p:nvSpPr>
        <p:spPr>
          <a:xfrm>
            <a:off x="643468" y="319088"/>
            <a:ext cx="3363974" cy="1607060"/>
          </a:xfrm>
          <a:noFill/>
          <a:ln w="19050">
            <a:solidFill>
              <a:schemeClr val="tx1"/>
            </a:solidFill>
          </a:ln>
        </p:spPr>
        <p:txBody>
          <a:bodyPr wrap="square" anchor="ctr">
            <a:normAutofit/>
          </a:bodyPr>
          <a:lstStyle/>
          <a:p>
            <a:pPr algn="ctr"/>
            <a:r>
              <a:rPr lang="fr-BE" sz="2800" dirty="0"/>
              <a:t>Risk </a:t>
            </a:r>
            <a:r>
              <a:rPr lang="fr-BE" sz="2800" dirty="0" err="1"/>
              <a:t>factors</a:t>
            </a:r>
            <a:endParaRPr lang="fr-BE" sz="2800" dirty="0"/>
          </a:p>
        </p:txBody>
      </p:sp>
      <p:sp>
        <p:nvSpPr>
          <p:cNvPr id="3" name="Content Placeholder 2">
            <a:extLst>
              <a:ext uri="{FF2B5EF4-FFF2-40B4-BE49-F238E27FC236}">
                <a16:creationId xmlns:a16="http://schemas.microsoft.com/office/drawing/2014/main" id="{D4860734-48EA-48E3-8660-7ACCC669A722}"/>
              </a:ext>
            </a:extLst>
          </p:cNvPr>
          <p:cNvSpPr>
            <a:spLocks noGrp="1"/>
          </p:cNvSpPr>
          <p:nvPr>
            <p:ph idx="1"/>
          </p:nvPr>
        </p:nvSpPr>
        <p:spPr>
          <a:xfrm>
            <a:off x="-1693" y="2455480"/>
            <a:ext cx="4654296" cy="4083432"/>
          </a:xfrm>
        </p:spPr>
        <p:txBody>
          <a:bodyPr>
            <a:normAutofit/>
          </a:bodyPr>
          <a:lstStyle/>
          <a:p>
            <a:pPr marL="0" indent="0" algn="ctr">
              <a:buNone/>
            </a:pPr>
            <a:r>
              <a:rPr lang="en-US" sz="3600" dirty="0"/>
              <a:t>According to most research, the </a:t>
            </a:r>
            <a:r>
              <a:rPr lang="en-US" sz="3600" b="1" u="sng" dirty="0"/>
              <a:t>characteristics of the work environment</a:t>
            </a:r>
            <a:r>
              <a:rPr lang="en-US" sz="3600" u="sng" dirty="0"/>
              <a:t> </a:t>
            </a:r>
            <a:r>
              <a:rPr lang="en-US" sz="3600" dirty="0"/>
              <a:t>are more important determinants of burnout than </a:t>
            </a:r>
            <a:r>
              <a:rPr lang="en-US" sz="3600" b="1" u="sng" dirty="0"/>
              <a:t>individual characteristics</a:t>
            </a:r>
            <a:r>
              <a:rPr lang="en-US" sz="3600" dirty="0"/>
              <a:t>.</a:t>
            </a:r>
            <a:endParaRPr lang="fr-BE" sz="3600" dirty="0"/>
          </a:p>
        </p:txBody>
      </p:sp>
      <p:pic>
        <p:nvPicPr>
          <p:cNvPr id="7" name="Picture 6" descr="A picture containing building, photo&#10;&#10;Description automatically generated">
            <a:extLst>
              <a:ext uri="{FF2B5EF4-FFF2-40B4-BE49-F238E27FC236}">
                <a16:creationId xmlns:a16="http://schemas.microsoft.com/office/drawing/2014/main" id="{99B0AD77-EC23-4A90-B167-1F9893E60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806" y="643467"/>
            <a:ext cx="5478682" cy="5410199"/>
          </a:xfrm>
          <a:prstGeom prst="rect">
            <a:avLst/>
          </a:prstGeom>
        </p:spPr>
      </p:pic>
      <p:sp>
        <p:nvSpPr>
          <p:cNvPr id="4" name="Date Placeholder 3">
            <a:extLst>
              <a:ext uri="{FF2B5EF4-FFF2-40B4-BE49-F238E27FC236}">
                <a16:creationId xmlns:a16="http://schemas.microsoft.com/office/drawing/2014/main" id="{8C8C791D-7852-4EEC-9BAB-4A3C52140D77}"/>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30FBB474-85BF-4191-A03A-101FBD7A9F29}"/>
              </a:ext>
            </a:extLst>
          </p:cNvPr>
          <p:cNvSpPr>
            <a:spLocks noGrp="1"/>
          </p:cNvSpPr>
          <p:nvPr>
            <p:ph type="ftr" sz="quarter" idx="11"/>
          </p:nvPr>
        </p:nvSpPr>
        <p:spPr>
          <a:xfrm>
            <a:off x="4038600" y="6356350"/>
            <a:ext cx="4114800" cy="365125"/>
          </a:xfrm>
        </p:spPr>
        <p:txBody>
          <a:bodyPr>
            <a:normAutofit/>
          </a:bodyPr>
          <a:lstStyle/>
          <a:p>
            <a:pPr>
              <a:spcAft>
                <a:spcPts val="600"/>
              </a:spcAft>
            </a:pPr>
            <a:r>
              <a:rPr lang="fr-BE"/>
              <a:t>Royal Military Academy</a:t>
            </a:r>
          </a:p>
        </p:txBody>
      </p:sp>
      <p:sp>
        <p:nvSpPr>
          <p:cNvPr id="6" name="Slide Number Placeholder 5">
            <a:extLst>
              <a:ext uri="{FF2B5EF4-FFF2-40B4-BE49-F238E27FC236}">
                <a16:creationId xmlns:a16="http://schemas.microsoft.com/office/drawing/2014/main" id="{B5870A07-0C92-43E8-84FA-A8A6FF546E43}"/>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smtClean="0"/>
              <a:pPr>
                <a:spcAft>
                  <a:spcPts val="600"/>
                </a:spcAft>
              </a:pPr>
              <a:t>57</a:t>
            </a:fld>
            <a:endParaRPr lang="fr-BE"/>
          </a:p>
        </p:txBody>
      </p:sp>
    </p:spTree>
    <p:extLst>
      <p:ext uri="{BB962C8B-B14F-4D97-AF65-F5344CB8AC3E}">
        <p14:creationId xmlns:p14="http://schemas.microsoft.com/office/powerpoint/2010/main" val="3310687930"/>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106" name="Rectangle 2">
            <a:extLst>
              <a:ext uri="{FF2B5EF4-FFF2-40B4-BE49-F238E27FC236}">
                <a16:creationId xmlns:a16="http://schemas.microsoft.com/office/drawing/2014/main" id="{A559D0FA-BE3C-4D85-9FF6-E06C64F1A4FE}"/>
              </a:ext>
            </a:extLst>
          </p:cNvPr>
          <p:cNvSpPr>
            <a:spLocks noGrp="1" noChangeArrowheads="1"/>
          </p:cNvSpPr>
          <p:nvPr>
            <p:ph type="title"/>
          </p:nvPr>
        </p:nvSpPr>
        <p:spPr>
          <a:xfrm>
            <a:off x="4384039" y="365125"/>
            <a:ext cx="7164493" cy="1325563"/>
          </a:xfrm>
        </p:spPr>
        <p:txBody>
          <a:bodyPr vert="horz" lIns="91440" tIns="45720" rIns="91440" bIns="45720" rtlCol="0" anchor="ctr">
            <a:normAutofit/>
          </a:bodyPr>
          <a:lstStyle/>
          <a:p>
            <a:r>
              <a:rPr lang="en-US" altLang="fr-FR" kern="1200">
                <a:solidFill>
                  <a:schemeClr val="tx1"/>
                </a:solidFill>
                <a:latin typeface="+mj-lt"/>
                <a:ea typeface="+mj-ea"/>
                <a:cs typeface="+mj-cs"/>
              </a:rPr>
              <a:t>6. Risk factors </a:t>
            </a:r>
          </a:p>
        </p:txBody>
      </p:sp>
      <p:sp>
        <p:nvSpPr>
          <p:cNvPr id="38915" name="Rectangle 3">
            <a:extLst>
              <a:ext uri="{FF2B5EF4-FFF2-40B4-BE49-F238E27FC236}">
                <a16:creationId xmlns:a16="http://schemas.microsoft.com/office/drawing/2014/main" id="{F8B96ED6-B13D-465D-9D3F-0A09A3B8A887}"/>
              </a:ext>
            </a:extLst>
          </p:cNvPr>
          <p:cNvSpPr>
            <a:spLocks noGrp="1" noChangeArrowheads="1"/>
          </p:cNvSpPr>
          <p:nvPr>
            <p:ph sz="half" idx="1"/>
          </p:nvPr>
        </p:nvSpPr>
        <p:spPr>
          <a:xfrm>
            <a:off x="3852153" y="1690689"/>
            <a:ext cx="8171234" cy="4486274"/>
          </a:xfrm>
        </p:spPr>
        <p:txBody>
          <a:bodyPr vert="horz" lIns="91440" tIns="45720" rIns="91440" bIns="45720" rtlCol="0">
            <a:normAutofit/>
          </a:bodyPr>
          <a:lstStyle/>
          <a:p>
            <a:pPr marL="0" indent="0">
              <a:spcBef>
                <a:spcPct val="0"/>
              </a:spcBef>
              <a:spcAft>
                <a:spcPts val="600"/>
              </a:spcAft>
              <a:buNone/>
            </a:pPr>
            <a:r>
              <a:rPr lang="en-US" altLang="fr-FR" dirty="0"/>
              <a:t>Classically Burn-Out syndrome would appear particularly in occupations that require:</a:t>
            </a:r>
          </a:p>
          <a:p>
            <a:pPr marL="0" indent="0">
              <a:spcBef>
                <a:spcPct val="0"/>
              </a:spcBef>
              <a:spcAft>
                <a:spcPts val="600"/>
              </a:spcAft>
              <a:buNone/>
            </a:pPr>
            <a:r>
              <a:rPr lang="en-US" altLang="fr-FR" dirty="0"/>
              <a:t> </a:t>
            </a:r>
            <a:r>
              <a:rPr lang="en-US" altLang="fr-FR" b="1" dirty="0"/>
              <a:t>- </a:t>
            </a:r>
            <a:r>
              <a:rPr lang="en-US" altLang="fr-FR" dirty="0"/>
              <a:t>FLAME, </a:t>
            </a:r>
          </a:p>
          <a:p>
            <a:pPr>
              <a:spcBef>
                <a:spcPct val="0"/>
              </a:spcBef>
              <a:spcAft>
                <a:spcPts val="600"/>
              </a:spcAft>
              <a:buFontTx/>
              <a:buChar char="-"/>
            </a:pPr>
            <a:r>
              <a:rPr lang="en-US" altLang="fr-FR" dirty="0"/>
              <a:t>RELATIONAL CAPACITIES,</a:t>
            </a:r>
          </a:p>
          <a:p>
            <a:pPr>
              <a:spcBef>
                <a:spcPct val="0"/>
              </a:spcBef>
              <a:spcAft>
                <a:spcPts val="600"/>
              </a:spcAft>
              <a:buFontTx/>
              <a:buChar char="-"/>
            </a:pPr>
            <a:r>
              <a:rPr lang="en-US" altLang="fr-FR" dirty="0"/>
              <a:t>STRESS exposure</a:t>
            </a:r>
          </a:p>
          <a:p>
            <a:pPr marL="0" indent="0">
              <a:spcBef>
                <a:spcPct val="0"/>
              </a:spcBef>
              <a:spcAft>
                <a:spcPts val="600"/>
              </a:spcAft>
              <a:buNone/>
            </a:pPr>
            <a:endParaRPr lang="en-US" altLang="fr-FR" b="1" dirty="0"/>
          </a:p>
          <a:p>
            <a:pPr marL="0" indent="0">
              <a:spcBef>
                <a:spcPct val="0"/>
              </a:spcBef>
              <a:spcAft>
                <a:spcPts val="600"/>
              </a:spcAft>
              <a:buNone/>
            </a:pPr>
            <a:r>
              <a:rPr lang="en-US" altLang="fr-FR" dirty="0"/>
              <a:t>However, statistically Burn-Out is observed in </a:t>
            </a:r>
            <a:r>
              <a:rPr lang="en-US" altLang="fr-FR" b="1" dirty="0"/>
              <a:t>ALL occupations</a:t>
            </a:r>
          </a:p>
          <a:p>
            <a:pPr marL="0">
              <a:spcBef>
                <a:spcPct val="0"/>
              </a:spcBef>
              <a:spcAft>
                <a:spcPts val="600"/>
              </a:spcAft>
            </a:pPr>
            <a:endParaRPr lang="en-US" altLang="fr-FR" b="1" dirty="0"/>
          </a:p>
          <a:p>
            <a:pPr marL="0">
              <a:spcBef>
                <a:spcPct val="0"/>
              </a:spcBef>
              <a:spcAft>
                <a:spcPts val="600"/>
              </a:spcAft>
            </a:pPr>
            <a:endParaRPr lang="en-US" altLang="fr-FR" b="1" dirty="0"/>
          </a:p>
        </p:txBody>
      </p:sp>
      <p:sp>
        <p:nvSpPr>
          <p:cNvPr id="5" name="Date Placeholder 4">
            <a:extLst>
              <a:ext uri="{FF2B5EF4-FFF2-40B4-BE49-F238E27FC236}">
                <a16:creationId xmlns:a16="http://schemas.microsoft.com/office/drawing/2014/main" id="{5DE381D2-EA7D-4AAE-85F6-434FF07F1B5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bg1">
                    <a:alpha val="80000"/>
                  </a:schemeClr>
                </a:solidFill>
              </a:rPr>
              <a:t>04/10/2019</a:t>
            </a:r>
          </a:p>
        </p:txBody>
      </p:sp>
      <p:sp>
        <p:nvSpPr>
          <p:cNvPr id="3" name="Footer Placeholder 2">
            <a:extLst>
              <a:ext uri="{FF2B5EF4-FFF2-40B4-BE49-F238E27FC236}">
                <a16:creationId xmlns:a16="http://schemas.microsoft.com/office/drawing/2014/main" id="{25A38E81-D642-4F4F-99EC-6CE264A8D64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alpha val="80000"/>
                  </a:schemeClr>
                </a:solidFill>
                <a:latin typeface="+mn-lt"/>
                <a:ea typeface="+mn-ea"/>
                <a:cs typeface="+mn-cs"/>
              </a:rPr>
              <a:t>Royal Military Academy</a:t>
            </a:r>
          </a:p>
        </p:txBody>
      </p:sp>
      <p:sp>
        <p:nvSpPr>
          <p:cNvPr id="4" name="Slide Number Placeholder 3">
            <a:extLst>
              <a:ext uri="{FF2B5EF4-FFF2-40B4-BE49-F238E27FC236}">
                <a16:creationId xmlns:a16="http://schemas.microsoft.com/office/drawing/2014/main" id="{04AF2002-48C2-4219-9FD9-D3F0FC0F540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8D40174-5625-4DBA-A5E0-6FE66882F67C}" type="slidenum">
              <a:rPr lang="en-US">
                <a:solidFill>
                  <a:schemeClr val="tx1">
                    <a:alpha val="80000"/>
                  </a:schemeClr>
                </a:solidFill>
              </a:rPr>
              <a:pPr>
                <a:spcAft>
                  <a:spcPts val="600"/>
                </a:spcAft>
              </a:pPr>
              <a:t>58</a:t>
            </a:fld>
            <a:endParaRPr lang="en-US">
              <a:solidFill>
                <a:schemeClr val="tx1">
                  <a:alpha val="80000"/>
                </a:schemeClr>
              </a:solidFill>
            </a:endParaRPr>
          </a:p>
        </p:txBody>
      </p:sp>
      <p:pic>
        <p:nvPicPr>
          <p:cNvPr id="7" name="Picture 6">
            <a:extLst>
              <a:ext uri="{FF2B5EF4-FFF2-40B4-BE49-F238E27FC236}">
                <a16:creationId xmlns:a16="http://schemas.microsoft.com/office/drawing/2014/main" id="{09ABCA8C-6B75-410E-AA1D-E3BBD7EB490B}"/>
              </a:ext>
            </a:extLst>
          </p:cNvPr>
          <p:cNvPicPr>
            <a:picLocks noChangeAspect="1"/>
          </p:cNvPicPr>
          <p:nvPr/>
        </p:nvPicPr>
        <p:blipFill>
          <a:blip r:embed="rId3"/>
          <a:stretch>
            <a:fillRect/>
          </a:stretch>
        </p:blipFill>
        <p:spPr>
          <a:xfrm>
            <a:off x="390437" y="3579780"/>
            <a:ext cx="2059621" cy="2131708"/>
          </a:xfrm>
          <a:prstGeom prst="rect">
            <a:avLst/>
          </a:prstGeom>
        </p:spPr>
      </p:pic>
    </p:spTree>
    <p:extLst>
      <p:ext uri="{BB962C8B-B14F-4D97-AF65-F5344CB8AC3E}">
        <p14:creationId xmlns:p14="http://schemas.microsoft.com/office/powerpoint/2010/main" val="4028963005"/>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8DC0C2-15A6-4635-8C9B-022DA4011531}"/>
              </a:ext>
            </a:extLst>
          </p:cNvPr>
          <p:cNvSpPr>
            <a:spLocks noGrp="1"/>
          </p:cNvSpPr>
          <p:nvPr>
            <p:ph type="title"/>
          </p:nvPr>
        </p:nvSpPr>
        <p:spPr>
          <a:xfrm>
            <a:off x="863029" y="1012004"/>
            <a:ext cx="3416158" cy="4795408"/>
          </a:xfrm>
        </p:spPr>
        <p:txBody>
          <a:bodyPr>
            <a:normAutofit/>
          </a:bodyPr>
          <a:lstStyle/>
          <a:p>
            <a:r>
              <a:rPr lang="fr-BE">
                <a:solidFill>
                  <a:srgbClr val="FFFFFF"/>
                </a:solidFill>
              </a:rPr>
              <a:t>Societal factors</a:t>
            </a:r>
          </a:p>
        </p:txBody>
      </p:sp>
      <p:sp>
        <p:nvSpPr>
          <p:cNvPr id="5" name="Footer Placeholder 4">
            <a:extLst>
              <a:ext uri="{FF2B5EF4-FFF2-40B4-BE49-F238E27FC236}">
                <a16:creationId xmlns:a16="http://schemas.microsoft.com/office/drawing/2014/main" id="{CE136649-CAB8-49FB-A1DB-4C4EF46EDE87}"/>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140084C2-3446-4B33-BA95-E58CE9AED16B}"/>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200BB5DC-8D8E-4528-8252-CDE285389C0A}"/>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59</a:t>
            </a:fld>
            <a:endParaRPr lang="fr-BE">
              <a:solidFill>
                <a:prstClr val="black">
                  <a:tint val="75000"/>
                </a:prstClr>
              </a:solidFill>
            </a:endParaRPr>
          </a:p>
        </p:txBody>
      </p:sp>
      <p:graphicFrame>
        <p:nvGraphicFramePr>
          <p:cNvPr id="16" name="Content Placeholder 2">
            <a:extLst>
              <a:ext uri="{FF2B5EF4-FFF2-40B4-BE49-F238E27FC236}">
                <a16:creationId xmlns:a16="http://schemas.microsoft.com/office/drawing/2014/main" id="{6712DA32-51DA-45F9-8D90-180F53C3F6BD}"/>
              </a:ext>
            </a:extLst>
          </p:cNvPr>
          <p:cNvGraphicFramePr>
            <a:graphicFrameLocks noGrp="1"/>
          </p:cNvGraphicFramePr>
          <p:nvPr>
            <p:ph idx="1"/>
            <p:extLst>
              <p:ext uri="{D42A27DB-BD31-4B8C-83A1-F6EECF244321}">
                <p14:modId xmlns:p14="http://schemas.microsoft.com/office/powerpoint/2010/main" val="92814108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64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DFE2D-CA74-4A66-ADFB-82C0F6012D0B}"/>
              </a:ext>
            </a:extLst>
          </p:cNvPr>
          <p:cNvSpPr>
            <a:spLocks noGrp="1"/>
          </p:cNvSpPr>
          <p:nvPr>
            <p:ph type="title"/>
          </p:nvPr>
        </p:nvSpPr>
        <p:spPr>
          <a:xfrm>
            <a:off x="838200" y="365125"/>
            <a:ext cx="10515600" cy="1325563"/>
          </a:xfrm>
        </p:spPr>
        <p:txBody>
          <a:bodyPr>
            <a:normAutofit/>
          </a:bodyPr>
          <a:lstStyle/>
          <a:p>
            <a:r>
              <a:rPr lang="fr-BE">
                <a:solidFill>
                  <a:schemeClr val="bg1">
                    <a:lumMod val="95000"/>
                    <a:lumOff val="5000"/>
                  </a:schemeClr>
                </a:solidFill>
              </a:rPr>
              <a:t>Belgian Superior Council of Health’s Burnout definition</a:t>
            </a:r>
          </a:p>
        </p:txBody>
      </p:sp>
      <p:sp>
        <p:nvSpPr>
          <p:cNvPr id="3" name="Content Placeholder 2">
            <a:extLst>
              <a:ext uri="{FF2B5EF4-FFF2-40B4-BE49-F238E27FC236}">
                <a16:creationId xmlns:a16="http://schemas.microsoft.com/office/drawing/2014/main" id="{DD701BAF-ED30-4F9A-9035-B27CE86E7ACF}"/>
              </a:ext>
            </a:extLst>
          </p:cNvPr>
          <p:cNvSpPr>
            <a:spLocks noGrp="1"/>
          </p:cNvSpPr>
          <p:nvPr>
            <p:ph idx="1"/>
          </p:nvPr>
        </p:nvSpPr>
        <p:spPr>
          <a:xfrm>
            <a:off x="1" y="1690689"/>
            <a:ext cx="12044362" cy="4802186"/>
          </a:xfrm>
        </p:spPr>
        <p:txBody>
          <a:bodyPr anchor="ctr">
            <a:normAutofit fontScale="85000" lnSpcReduction="20000"/>
          </a:bodyPr>
          <a:lstStyle/>
          <a:p>
            <a:pPr algn="just"/>
            <a:r>
              <a:rPr lang="fr-BE" sz="3000" dirty="0"/>
              <a:t>Burnout = impact:</a:t>
            </a:r>
          </a:p>
          <a:p>
            <a:pPr lvl="1" algn="just"/>
            <a:r>
              <a:rPr lang="fr-BE" sz="2600" dirty="0"/>
              <a:t>The control of </a:t>
            </a:r>
            <a:r>
              <a:rPr lang="fr-BE" sz="2600" dirty="0" err="1"/>
              <a:t>emotion</a:t>
            </a:r>
            <a:endParaRPr lang="fr-BE" sz="2600" dirty="0"/>
          </a:p>
          <a:p>
            <a:pPr lvl="1" algn="just"/>
            <a:r>
              <a:rPr lang="fr-BE" sz="2600" dirty="0"/>
              <a:t>The control of cognition</a:t>
            </a:r>
          </a:p>
          <a:p>
            <a:pPr lvl="1" algn="just"/>
            <a:r>
              <a:rPr lang="fr-BE" sz="2600" dirty="0" err="1"/>
              <a:t>Behaviors</a:t>
            </a:r>
            <a:r>
              <a:rPr lang="fr-BE" sz="2600" dirty="0"/>
              <a:t> </a:t>
            </a:r>
          </a:p>
          <a:p>
            <a:pPr lvl="1" algn="just"/>
            <a:r>
              <a:rPr lang="fr-BE" sz="2600" dirty="0"/>
              <a:t>Attitude</a:t>
            </a:r>
          </a:p>
          <a:p>
            <a:pPr marL="457200" lvl="1" indent="0" algn="just">
              <a:buNone/>
            </a:pPr>
            <a:endParaRPr lang="fr-BE" sz="2600" dirty="0"/>
          </a:p>
          <a:p>
            <a:pPr algn="just"/>
            <a:r>
              <a:rPr lang="fr-BE" sz="3000" dirty="0"/>
              <a:t>The </a:t>
            </a:r>
            <a:r>
              <a:rPr lang="fr-BE" sz="3000" dirty="0" err="1"/>
              <a:t>individual</a:t>
            </a:r>
            <a:r>
              <a:rPr lang="fr-BE" sz="3000" dirty="0"/>
              <a:t> </a:t>
            </a:r>
            <a:r>
              <a:rPr lang="fr-BE" sz="3000" dirty="0" err="1"/>
              <a:t>will</a:t>
            </a:r>
            <a:endParaRPr lang="fr-BE" sz="3000" dirty="0"/>
          </a:p>
          <a:p>
            <a:pPr lvl="1" algn="just"/>
            <a:r>
              <a:rPr lang="fr-BE" sz="2600" dirty="0"/>
              <a:t>Stand out</a:t>
            </a:r>
          </a:p>
          <a:p>
            <a:pPr lvl="1" algn="just"/>
            <a:r>
              <a:rPr lang="fr-BE" sz="2600" dirty="0" err="1"/>
              <a:t>Become</a:t>
            </a:r>
            <a:r>
              <a:rPr lang="fr-BE" sz="2600" dirty="0"/>
              <a:t> </a:t>
            </a:r>
            <a:r>
              <a:rPr lang="fr-BE" sz="2600" dirty="0" err="1"/>
              <a:t>cynical</a:t>
            </a:r>
            <a:endParaRPr lang="fr-BE" sz="2600" dirty="0"/>
          </a:p>
          <a:p>
            <a:pPr lvl="1" algn="just"/>
            <a:r>
              <a:rPr lang="fr-BE" sz="2600" dirty="0" err="1"/>
              <a:t>Disengage</a:t>
            </a:r>
            <a:r>
              <a:rPr lang="fr-BE" sz="2600" dirty="0"/>
              <a:t> </a:t>
            </a:r>
            <a:r>
              <a:rPr lang="fr-BE" sz="2600" dirty="0" err="1"/>
              <a:t>from</a:t>
            </a:r>
            <a:r>
              <a:rPr lang="fr-BE" sz="2600" dirty="0"/>
              <a:t> </a:t>
            </a:r>
            <a:r>
              <a:rPr lang="fr-BE" sz="2600" dirty="0" err="1"/>
              <a:t>work</a:t>
            </a:r>
            <a:endParaRPr lang="fr-BE" sz="2600" dirty="0"/>
          </a:p>
          <a:p>
            <a:pPr lvl="1" algn="just"/>
            <a:r>
              <a:rPr lang="fr-BE" sz="2600" dirty="0" err="1"/>
              <a:t>Decrease</a:t>
            </a:r>
            <a:r>
              <a:rPr lang="fr-BE" sz="2600" dirty="0"/>
              <a:t> </a:t>
            </a:r>
            <a:r>
              <a:rPr lang="fr-BE" sz="2600" dirty="0" err="1"/>
              <a:t>investment</a:t>
            </a:r>
            <a:endParaRPr lang="fr-BE" sz="2600" dirty="0"/>
          </a:p>
          <a:p>
            <a:pPr lvl="1" algn="just"/>
            <a:r>
              <a:rPr lang="fr-BE" sz="2600" dirty="0"/>
              <a:t>Put entourage at distance</a:t>
            </a:r>
          </a:p>
          <a:p>
            <a:pPr lvl="1" algn="just"/>
            <a:r>
              <a:rPr lang="fr-BE" sz="2600" dirty="0" err="1"/>
              <a:t>Develop</a:t>
            </a:r>
            <a:r>
              <a:rPr lang="fr-BE" sz="2600" dirty="0"/>
              <a:t> a feeling of </a:t>
            </a:r>
            <a:r>
              <a:rPr lang="fr-BE" sz="2600" dirty="0" err="1"/>
              <a:t>professional</a:t>
            </a:r>
            <a:r>
              <a:rPr lang="fr-BE" sz="2600" dirty="0"/>
              <a:t> </a:t>
            </a:r>
            <a:r>
              <a:rPr lang="fr-BE" sz="2600" dirty="0" err="1"/>
              <a:t>inefficiency</a:t>
            </a:r>
            <a:endParaRPr lang="fr-BE" sz="2600" dirty="0"/>
          </a:p>
          <a:p>
            <a:pPr lvl="1" algn="just"/>
            <a:endParaRPr lang="fr-BE" sz="2000" b="1" i="1" dirty="0"/>
          </a:p>
          <a:p>
            <a:pPr marL="0" indent="0" algn="ctr">
              <a:buNone/>
            </a:pPr>
            <a:r>
              <a:rPr lang="en-US" sz="2400" dirty="0"/>
              <a:t> </a:t>
            </a:r>
            <a:r>
              <a:rPr lang="en-US" dirty="0"/>
              <a:t> </a:t>
            </a:r>
            <a:r>
              <a:rPr lang="en-US" b="1" dirty="0"/>
              <a:t>! This state of mind is also often</a:t>
            </a:r>
            <a:r>
              <a:rPr lang="en-US" dirty="0"/>
              <a:t> </a:t>
            </a:r>
            <a:r>
              <a:rPr lang="en-US" b="1" dirty="0"/>
              <a:t>not noticed by the worker for a long time !</a:t>
            </a:r>
            <a:endParaRPr lang="fr-BE" sz="2400" b="1" dirty="0"/>
          </a:p>
        </p:txBody>
      </p:sp>
      <p:sp>
        <p:nvSpPr>
          <p:cNvPr id="4" name="Date Placeholder 3">
            <a:extLst>
              <a:ext uri="{FF2B5EF4-FFF2-40B4-BE49-F238E27FC236}">
                <a16:creationId xmlns:a16="http://schemas.microsoft.com/office/drawing/2014/main" id="{9E1E1A13-9E50-4132-A5C8-8B5711E8DB0F}"/>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chemeClr val="tx1">
                    <a:alpha val="70000"/>
                  </a:schemeClr>
                </a:solidFill>
              </a:rPr>
              <a:t>04/10/2019</a:t>
            </a:r>
            <a:endParaRPr lang="fr-BE">
              <a:solidFill>
                <a:schemeClr val="tx1">
                  <a:alpha val="70000"/>
                </a:schemeClr>
              </a:solidFill>
            </a:endParaRPr>
          </a:p>
        </p:txBody>
      </p:sp>
      <p:sp>
        <p:nvSpPr>
          <p:cNvPr id="5" name="Footer Placeholder 4">
            <a:extLst>
              <a:ext uri="{FF2B5EF4-FFF2-40B4-BE49-F238E27FC236}">
                <a16:creationId xmlns:a16="http://schemas.microsoft.com/office/drawing/2014/main" id="{0A2A4CB3-C5EB-4197-BB5F-5C98A9B605A8}"/>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BE">
                <a:solidFill>
                  <a:schemeClr val="tx1">
                    <a:alpha val="70000"/>
                  </a:schemeClr>
                </a:solidFill>
              </a:rPr>
              <a:t>Royal Military Academy</a:t>
            </a:r>
          </a:p>
        </p:txBody>
      </p:sp>
      <p:sp>
        <p:nvSpPr>
          <p:cNvPr id="6" name="Slide Number Placeholder 5">
            <a:extLst>
              <a:ext uri="{FF2B5EF4-FFF2-40B4-BE49-F238E27FC236}">
                <a16:creationId xmlns:a16="http://schemas.microsoft.com/office/drawing/2014/main" id="{25B9D7AD-05B8-4651-9A0E-FC78E5E7E8A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8D40174-5625-4DBA-A5E0-6FE66882F67C}" type="slidenum">
              <a:rPr lang="fr-BE">
                <a:solidFill>
                  <a:schemeClr val="tx1">
                    <a:alpha val="70000"/>
                  </a:schemeClr>
                </a:solidFill>
              </a:rPr>
              <a:pPr>
                <a:spcAft>
                  <a:spcPts val="600"/>
                </a:spcAft>
              </a:pPr>
              <a:t>6</a:t>
            </a:fld>
            <a:endParaRPr lang="fr-BE">
              <a:solidFill>
                <a:schemeClr val="tx1">
                  <a:alpha val="70000"/>
                </a:schemeClr>
              </a:solidFill>
            </a:endParaRPr>
          </a:p>
        </p:txBody>
      </p:sp>
    </p:spTree>
    <p:extLst>
      <p:ext uri="{BB962C8B-B14F-4D97-AF65-F5344CB8AC3E}">
        <p14:creationId xmlns:p14="http://schemas.microsoft.com/office/powerpoint/2010/main" val="2719594758"/>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C725FB-39DF-4BB5-AD96-0A2F27AE43F6}"/>
              </a:ext>
            </a:extLst>
          </p:cNvPr>
          <p:cNvSpPr>
            <a:spLocks noGrp="1"/>
          </p:cNvSpPr>
          <p:nvPr>
            <p:ph type="title"/>
          </p:nvPr>
        </p:nvSpPr>
        <p:spPr>
          <a:xfrm>
            <a:off x="863029" y="1012004"/>
            <a:ext cx="3416158" cy="4795408"/>
          </a:xfrm>
        </p:spPr>
        <p:txBody>
          <a:bodyPr>
            <a:normAutofit/>
          </a:bodyPr>
          <a:lstStyle/>
          <a:p>
            <a:r>
              <a:rPr lang="fr-BE">
                <a:solidFill>
                  <a:srgbClr val="FFFFFF"/>
                </a:solidFill>
              </a:rPr>
              <a:t>Risk factors : organizational factors </a:t>
            </a:r>
          </a:p>
        </p:txBody>
      </p:sp>
      <p:sp>
        <p:nvSpPr>
          <p:cNvPr id="5" name="Footer Placeholder 4">
            <a:extLst>
              <a:ext uri="{FF2B5EF4-FFF2-40B4-BE49-F238E27FC236}">
                <a16:creationId xmlns:a16="http://schemas.microsoft.com/office/drawing/2014/main" id="{61DD1E9B-32EC-45A9-B88C-0026585594E1}"/>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D1996C04-B342-4135-96C5-90807212C9A3}"/>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03CD962C-11F2-473A-99B8-81A3438D81FD}"/>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60</a:t>
            </a:fld>
            <a:endParaRPr lang="fr-BE">
              <a:solidFill>
                <a:prstClr val="black">
                  <a:tint val="75000"/>
                </a:prstClr>
              </a:solidFill>
            </a:endParaRPr>
          </a:p>
        </p:txBody>
      </p:sp>
      <p:graphicFrame>
        <p:nvGraphicFramePr>
          <p:cNvPr id="8" name="Content Placeholder 2">
            <a:extLst>
              <a:ext uri="{FF2B5EF4-FFF2-40B4-BE49-F238E27FC236}">
                <a16:creationId xmlns:a16="http://schemas.microsoft.com/office/drawing/2014/main" id="{B4E336DD-3D05-44D3-A0D0-989FB7549295}"/>
              </a:ext>
            </a:extLst>
          </p:cNvPr>
          <p:cNvGraphicFramePr>
            <a:graphicFrameLocks noGrp="1"/>
          </p:cNvGraphicFramePr>
          <p:nvPr>
            <p:ph idx="1"/>
            <p:extLst>
              <p:ext uri="{D42A27DB-BD31-4B8C-83A1-F6EECF244321}">
                <p14:modId xmlns:p14="http://schemas.microsoft.com/office/powerpoint/2010/main" val="183251301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69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CB66F7-DC03-47CA-8CB9-FA50799ABA01}"/>
              </a:ext>
            </a:extLst>
          </p:cNvPr>
          <p:cNvSpPr>
            <a:spLocks noGrp="1"/>
          </p:cNvSpPr>
          <p:nvPr>
            <p:ph type="title"/>
          </p:nvPr>
        </p:nvSpPr>
        <p:spPr>
          <a:xfrm>
            <a:off x="863029" y="1012004"/>
            <a:ext cx="3416158" cy="4795408"/>
          </a:xfrm>
        </p:spPr>
        <p:txBody>
          <a:bodyPr>
            <a:normAutofit/>
          </a:bodyPr>
          <a:lstStyle/>
          <a:p>
            <a:r>
              <a:rPr lang="fr-BE" dirty="0" err="1">
                <a:solidFill>
                  <a:srgbClr val="FFFFFF"/>
                </a:solidFill>
              </a:rPr>
              <a:t>Organizational</a:t>
            </a:r>
            <a:r>
              <a:rPr lang="fr-BE" dirty="0">
                <a:solidFill>
                  <a:srgbClr val="FFFFFF"/>
                </a:solidFill>
              </a:rPr>
              <a:t> </a:t>
            </a:r>
            <a:r>
              <a:rPr lang="fr-BE" dirty="0" err="1">
                <a:solidFill>
                  <a:srgbClr val="FFFFFF"/>
                </a:solidFill>
              </a:rPr>
              <a:t>factors</a:t>
            </a:r>
            <a:r>
              <a:rPr lang="fr-BE" dirty="0">
                <a:solidFill>
                  <a:srgbClr val="FFFFFF"/>
                </a:solidFill>
              </a:rPr>
              <a:t> : </a:t>
            </a:r>
            <a:r>
              <a:rPr lang="en-US" dirty="0">
                <a:solidFill>
                  <a:schemeClr val="bg1"/>
                </a:solidFill>
              </a:rPr>
              <a:t>Areas likely to generate psychosocial risks</a:t>
            </a:r>
            <a:br>
              <a:rPr lang="en-US" dirty="0"/>
            </a:br>
            <a:endParaRPr lang="fr-BE" dirty="0">
              <a:solidFill>
                <a:srgbClr val="FFFFFF"/>
              </a:solidFill>
            </a:endParaRPr>
          </a:p>
        </p:txBody>
      </p:sp>
      <p:sp>
        <p:nvSpPr>
          <p:cNvPr id="5" name="Footer Placeholder 4">
            <a:extLst>
              <a:ext uri="{FF2B5EF4-FFF2-40B4-BE49-F238E27FC236}">
                <a16:creationId xmlns:a16="http://schemas.microsoft.com/office/drawing/2014/main" id="{8CCA2A66-3486-4CF4-85D7-E60F53901D67}"/>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B627C07F-53F8-4125-9694-AD2D7235E9B3}"/>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6BBA8D58-362B-4693-B8EF-548ECE1341B1}"/>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61</a:t>
            </a:fld>
            <a:endParaRPr lang="fr-BE">
              <a:solidFill>
                <a:prstClr val="black">
                  <a:tint val="75000"/>
                </a:prstClr>
              </a:solidFill>
            </a:endParaRPr>
          </a:p>
        </p:txBody>
      </p:sp>
      <p:graphicFrame>
        <p:nvGraphicFramePr>
          <p:cNvPr id="8" name="Content Placeholder 2">
            <a:extLst>
              <a:ext uri="{FF2B5EF4-FFF2-40B4-BE49-F238E27FC236}">
                <a16:creationId xmlns:a16="http://schemas.microsoft.com/office/drawing/2014/main" id="{4E214614-2704-4C74-BE90-2869CA571E7C}"/>
              </a:ext>
            </a:extLst>
          </p:cNvPr>
          <p:cNvGraphicFramePr>
            <a:graphicFrameLocks noGrp="1"/>
          </p:cNvGraphicFramePr>
          <p:nvPr>
            <p:ph idx="1"/>
            <p:extLst>
              <p:ext uri="{D42A27DB-BD31-4B8C-83A1-F6EECF244321}">
                <p14:modId xmlns:p14="http://schemas.microsoft.com/office/powerpoint/2010/main" val="252708453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8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7419568-51AD-49C6-923C-3153378C3F12}"/>
              </a:ext>
            </a:extLst>
          </p:cNvPr>
          <p:cNvSpPr>
            <a:spLocks noGrp="1"/>
          </p:cNvSpPr>
          <p:nvPr>
            <p:ph type="title"/>
          </p:nvPr>
        </p:nvSpPr>
        <p:spPr>
          <a:xfrm>
            <a:off x="863029" y="1012004"/>
            <a:ext cx="3416158" cy="4795408"/>
          </a:xfrm>
        </p:spPr>
        <p:txBody>
          <a:bodyPr>
            <a:normAutofit/>
          </a:bodyPr>
          <a:lstStyle/>
          <a:p>
            <a:r>
              <a:rPr lang="fr-BE" dirty="0" err="1">
                <a:solidFill>
                  <a:srgbClr val="FFFFFF"/>
                </a:solidFill>
              </a:rPr>
              <a:t>Organizational</a:t>
            </a:r>
            <a:r>
              <a:rPr lang="fr-BE" dirty="0">
                <a:solidFill>
                  <a:srgbClr val="FFFFFF"/>
                </a:solidFill>
              </a:rPr>
              <a:t> </a:t>
            </a:r>
            <a:r>
              <a:rPr lang="fr-BE" dirty="0" err="1">
                <a:solidFill>
                  <a:srgbClr val="FFFFFF"/>
                </a:solidFill>
              </a:rPr>
              <a:t>factors</a:t>
            </a:r>
            <a:r>
              <a:rPr lang="fr-BE" dirty="0">
                <a:solidFill>
                  <a:srgbClr val="FFFFFF"/>
                </a:solidFill>
              </a:rPr>
              <a:t> : </a:t>
            </a:r>
            <a:r>
              <a:rPr lang="en-US" dirty="0">
                <a:solidFill>
                  <a:schemeClr val="bg1"/>
                </a:solidFill>
              </a:rPr>
              <a:t>Areas likely to generate psychosocial risks</a:t>
            </a:r>
            <a:endParaRPr lang="fr-BE" dirty="0">
              <a:solidFill>
                <a:srgbClr val="FFFFFF"/>
              </a:solidFill>
            </a:endParaRPr>
          </a:p>
        </p:txBody>
      </p:sp>
      <p:sp>
        <p:nvSpPr>
          <p:cNvPr id="5" name="Footer Placeholder 4">
            <a:extLst>
              <a:ext uri="{FF2B5EF4-FFF2-40B4-BE49-F238E27FC236}">
                <a16:creationId xmlns:a16="http://schemas.microsoft.com/office/drawing/2014/main" id="{830B6C44-3EA1-4E30-9BFD-CBF6486C7ACC}"/>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A4AF9988-D2DD-45DA-BA78-EC7F50B1FCD4}"/>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213627E2-67AB-4C1D-ADBF-B50EF1696B04}"/>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62</a:t>
            </a:fld>
            <a:endParaRPr lang="fr-BE">
              <a:solidFill>
                <a:prstClr val="black">
                  <a:tint val="75000"/>
                </a:prstClr>
              </a:solidFill>
            </a:endParaRPr>
          </a:p>
        </p:txBody>
      </p:sp>
      <p:graphicFrame>
        <p:nvGraphicFramePr>
          <p:cNvPr id="9" name="Content Placeholder 2">
            <a:extLst>
              <a:ext uri="{FF2B5EF4-FFF2-40B4-BE49-F238E27FC236}">
                <a16:creationId xmlns:a16="http://schemas.microsoft.com/office/drawing/2014/main" id="{702E6CFD-1054-48E9-9859-CCE7596A2C49}"/>
              </a:ext>
            </a:extLst>
          </p:cNvPr>
          <p:cNvGraphicFramePr>
            <a:graphicFrameLocks noGrp="1"/>
          </p:cNvGraphicFramePr>
          <p:nvPr>
            <p:ph idx="1"/>
            <p:extLst>
              <p:ext uri="{D42A27DB-BD31-4B8C-83A1-F6EECF244321}">
                <p14:modId xmlns:p14="http://schemas.microsoft.com/office/powerpoint/2010/main" val="32106143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168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E01CB3-A7B0-45E2-97D5-C64E63AAA4C9}"/>
              </a:ext>
            </a:extLst>
          </p:cNvPr>
          <p:cNvSpPr>
            <a:spLocks noGrp="1"/>
          </p:cNvSpPr>
          <p:nvPr>
            <p:ph type="title"/>
          </p:nvPr>
        </p:nvSpPr>
        <p:spPr>
          <a:xfrm>
            <a:off x="838200" y="811161"/>
            <a:ext cx="3335594" cy="5403370"/>
          </a:xfrm>
        </p:spPr>
        <p:txBody>
          <a:bodyPr>
            <a:normAutofit/>
          </a:bodyPr>
          <a:lstStyle/>
          <a:p>
            <a:r>
              <a:rPr lang="fr-BE">
                <a:solidFill>
                  <a:srgbClr val="FFFFFF"/>
                </a:solidFill>
              </a:rPr>
              <a:t>Risk factors: interpersonal factors</a:t>
            </a:r>
          </a:p>
        </p:txBody>
      </p:sp>
      <p:sp>
        <p:nvSpPr>
          <p:cNvPr id="4" name="Date Placeholder 3">
            <a:extLst>
              <a:ext uri="{FF2B5EF4-FFF2-40B4-BE49-F238E27FC236}">
                <a16:creationId xmlns:a16="http://schemas.microsoft.com/office/drawing/2014/main" id="{9C45FC67-B59D-467D-9D84-4B28EA080D60}"/>
              </a:ext>
            </a:extLst>
          </p:cNvPr>
          <p:cNvSpPr>
            <a:spLocks noGrp="1"/>
          </p:cNvSpPr>
          <p:nvPr>
            <p:ph type="dt" sz="half" idx="10"/>
          </p:nvPr>
        </p:nvSpPr>
        <p:spPr>
          <a:xfrm>
            <a:off x="838200" y="6356350"/>
            <a:ext cx="2743200" cy="365125"/>
          </a:xfrm>
        </p:spPr>
        <p:txBody>
          <a:bodyPr>
            <a:normAutofit/>
          </a:bodyPr>
          <a:lstStyle/>
          <a:p>
            <a:pPr>
              <a:spcAft>
                <a:spcPts val="600"/>
              </a:spcAft>
            </a:pPr>
            <a:r>
              <a:rPr lang="fr-FR" sz="1100">
                <a:solidFill>
                  <a:prstClr val="white">
                    <a:alpha val="80000"/>
                  </a:prstClr>
                </a:solidFill>
              </a:rPr>
              <a:t>04/10/2019</a:t>
            </a:r>
            <a:endParaRPr lang="fr-BE" sz="1100">
              <a:solidFill>
                <a:prstClr val="white">
                  <a:alpha val="80000"/>
                </a:prstClr>
              </a:solidFill>
            </a:endParaRPr>
          </a:p>
        </p:txBody>
      </p:sp>
      <p:sp>
        <p:nvSpPr>
          <p:cNvPr id="15" name="Rectangle 14">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39394D-BC6D-420A-A370-73868930799B}"/>
              </a:ext>
            </a:extLst>
          </p:cNvPr>
          <p:cNvSpPr>
            <a:spLocks noGrp="1"/>
          </p:cNvSpPr>
          <p:nvPr>
            <p:ph type="ftr" sz="quarter" idx="11"/>
          </p:nvPr>
        </p:nvSpPr>
        <p:spPr>
          <a:xfrm>
            <a:off x="5459413" y="6199632"/>
            <a:ext cx="5365665" cy="365125"/>
          </a:xfrm>
        </p:spPr>
        <p:txBody>
          <a:bodyPr>
            <a:normAutofit/>
          </a:bodyPr>
          <a:lstStyle/>
          <a:p>
            <a:pPr algn="r">
              <a:spcAft>
                <a:spcPts val="600"/>
              </a:spcAft>
            </a:pPr>
            <a:r>
              <a:rPr lang="fr-BE" sz="1100">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1B44BBEA-5607-4290-811E-4AFB6D42F2E4}"/>
              </a:ext>
            </a:extLst>
          </p:cNvPr>
          <p:cNvSpPr>
            <a:spLocks noGrp="1"/>
          </p:cNvSpPr>
          <p:nvPr>
            <p:ph type="sldNum" sz="quarter" idx="12"/>
          </p:nvPr>
        </p:nvSpPr>
        <p:spPr>
          <a:xfrm>
            <a:off x="11000232" y="6108192"/>
            <a:ext cx="548640" cy="548640"/>
          </a:xfrm>
          <a:prstGeom prst="ellipse">
            <a:avLst/>
          </a:prstGeom>
          <a:solidFill>
            <a:srgbClr val="898989"/>
          </a:solidFill>
        </p:spPr>
        <p:txBody>
          <a:bodyPr>
            <a:normAutofit/>
          </a:bodyPr>
          <a:lstStyle/>
          <a:p>
            <a:pPr algn="ctr">
              <a:spcAft>
                <a:spcPts val="600"/>
              </a:spcAft>
            </a:pPr>
            <a:fld id="{98D40174-5625-4DBA-A5E0-6FE66882F67C}" type="slidenum">
              <a:rPr lang="fr-BE" sz="1500">
                <a:solidFill>
                  <a:srgbClr val="FFFFFF">
                    <a:alpha val="80000"/>
                  </a:srgbClr>
                </a:solidFill>
              </a:rPr>
              <a:pPr algn="ctr">
                <a:spcAft>
                  <a:spcPts val="600"/>
                </a:spcAft>
              </a:pPr>
              <a:t>63</a:t>
            </a:fld>
            <a:endParaRPr lang="fr-BE" sz="1500">
              <a:solidFill>
                <a:srgbClr val="FFFFFF">
                  <a:alpha val="80000"/>
                </a:srgbClr>
              </a:solidFill>
            </a:endParaRPr>
          </a:p>
        </p:txBody>
      </p:sp>
      <p:graphicFrame>
        <p:nvGraphicFramePr>
          <p:cNvPr id="8" name="Content Placeholder 2">
            <a:extLst>
              <a:ext uri="{FF2B5EF4-FFF2-40B4-BE49-F238E27FC236}">
                <a16:creationId xmlns:a16="http://schemas.microsoft.com/office/drawing/2014/main" id="{79F7C05D-2CC6-404C-82EC-BA9B37193823}"/>
              </a:ext>
            </a:extLst>
          </p:cNvPr>
          <p:cNvGraphicFramePr>
            <a:graphicFrameLocks noGrp="1"/>
          </p:cNvGraphicFramePr>
          <p:nvPr>
            <p:ph idx="1"/>
            <p:extLst>
              <p:ext uri="{D42A27DB-BD31-4B8C-83A1-F6EECF244321}">
                <p14:modId xmlns:p14="http://schemas.microsoft.com/office/powerpoint/2010/main" val="418184880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73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6508-5103-4E3B-9C63-0BDF0CAD0FE0}"/>
              </a:ext>
            </a:extLst>
          </p:cNvPr>
          <p:cNvSpPr>
            <a:spLocks noGrp="1"/>
          </p:cNvSpPr>
          <p:nvPr>
            <p:ph type="title"/>
          </p:nvPr>
        </p:nvSpPr>
        <p:spPr>
          <a:xfrm>
            <a:off x="175098" y="111407"/>
            <a:ext cx="5314536" cy="1325563"/>
          </a:xfrm>
        </p:spPr>
        <p:txBody>
          <a:bodyPr>
            <a:normAutofit/>
          </a:bodyPr>
          <a:lstStyle/>
          <a:p>
            <a:r>
              <a:rPr lang="fr-BE" dirty="0"/>
              <a:t>Risk </a:t>
            </a:r>
            <a:r>
              <a:rPr lang="fr-BE" dirty="0" err="1"/>
              <a:t>factors</a:t>
            </a:r>
            <a:r>
              <a:rPr lang="fr-BE" dirty="0"/>
              <a:t> </a:t>
            </a:r>
          </a:p>
        </p:txBody>
      </p:sp>
      <p:sp>
        <p:nvSpPr>
          <p:cNvPr id="16" name="Content Placeholder 2">
            <a:extLst>
              <a:ext uri="{FF2B5EF4-FFF2-40B4-BE49-F238E27FC236}">
                <a16:creationId xmlns:a16="http://schemas.microsoft.com/office/drawing/2014/main" id="{4ACD59DE-FD43-40FD-8D82-A4AC020BFA60}"/>
              </a:ext>
            </a:extLst>
          </p:cNvPr>
          <p:cNvSpPr>
            <a:spLocks noGrp="1"/>
          </p:cNvSpPr>
          <p:nvPr>
            <p:ph idx="1"/>
          </p:nvPr>
        </p:nvSpPr>
        <p:spPr>
          <a:xfrm>
            <a:off x="175098" y="1203062"/>
            <a:ext cx="6887183" cy="5453770"/>
          </a:xfrm>
        </p:spPr>
        <p:txBody>
          <a:bodyPr anchor="t">
            <a:noAutofit/>
          </a:bodyPr>
          <a:lstStyle/>
          <a:p>
            <a:pPr marL="0" indent="0">
              <a:buNone/>
            </a:pPr>
            <a:r>
              <a:rPr lang="en-US" sz="2000" dirty="0"/>
              <a:t>The organizational factors of risk (constraints) and protection (resources) would be mainly of four types:</a:t>
            </a:r>
          </a:p>
          <a:p>
            <a:pPr marL="0" indent="0">
              <a:buNone/>
            </a:pPr>
            <a:endParaRPr lang="en-US" sz="2000" dirty="0"/>
          </a:p>
          <a:p>
            <a:r>
              <a:rPr lang="en-US" sz="2000" dirty="0"/>
              <a:t>Interpersonal</a:t>
            </a:r>
          </a:p>
          <a:p>
            <a:pPr lvl="1"/>
            <a:r>
              <a:rPr lang="en-US" sz="2000" dirty="0"/>
              <a:t>Social support </a:t>
            </a:r>
          </a:p>
          <a:p>
            <a:pPr marL="457200" lvl="1" indent="0">
              <a:buNone/>
            </a:pPr>
            <a:endParaRPr lang="en-US" sz="2000" dirty="0"/>
          </a:p>
          <a:p>
            <a:r>
              <a:rPr lang="en-US" sz="2000" dirty="0"/>
              <a:t>Related to tasks </a:t>
            </a:r>
          </a:p>
          <a:p>
            <a:pPr lvl="1"/>
            <a:r>
              <a:rPr lang="en-US" sz="2000" dirty="0"/>
              <a:t>Perceived workload</a:t>
            </a:r>
          </a:p>
          <a:p>
            <a:pPr lvl="1"/>
            <a:r>
              <a:rPr lang="en-US" sz="2000" dirty="0"/>
              <a:t>Feedback</a:t>
            </a:r>
          </a:p>
          <a:p>
            <a:pPr lvl="1"/>
            <a:r>
              <a:rPr lang="en-US" sz="2000" dirty="0"/>
              <a:t>Skills</a:t>
            </a:r>
          </a:p>
          <a:p>
            <a:pPr lvl="1"/>
            <a:r>
              <a:rPr lang="en-US" sz="2000" dirty="0"/>
              <a:t>Resources</a:t>
            </a:r>
          </a:p>
          <a:p>
            <a:pPr marL="457200" lvl="1" indent="0">
              <a:buNone/>
            </a:pPr>
            <a:endParaRPr lang="en-US" sz="2000" dirty="0"/>
          </a:p>
          <a:p>
            <a:r>
              <a:rPr lang="en-US" sz="2000" dirty="0"/>
              <a:t>Related to growth </a:t>
            </a:r>
          </a:p>
          <a:p>
            <a:pPr lvl="1"/>
            <a:r>
              <a:rPr lang="en-US" sz="2000" dirty="0"/>
              <a:t>Career opportunities </a:t>
            </a:r>
          </a:p>
          <a:p>
            <a:pPr lvl="1"/>
            <a:r>
              <a:rPr lang="en-US" sz="2000" dirty="0"/>
              <a:t>Fair recognition of the work</a:t>
            </a:r>
          </a:p>
          <a:p>
            <a:pPr marL="457200" lvl="1" indent="0">
              <a:buNone/>
            </a:pPr>
            <a:endParaRPr lang="en-US" sz="2000" dirty="0"/>
          </a:p>
          <a:p>
            <a:r>
              <a:rPr lang="en-US" sz="2000" dirty="0"/>
              <a:t>Related to the organization </a:t>
            </a:r>
            <a:endParaRPr lang="fr-BE" sz="2000" dirty="0"/>
          </a:p>
        </p:txBody>
      </p:sp>
      <p:sp>
        <p:nvSpPr>
          <p:cNvPr id="17"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User Network">
            <a:extLst>
              <a:ext uri="{FF2B5EF4-FFF2-40B4-BE49-F238E27FC236}">
                <a16:creationId xmlns:a16="http://schemas.microsoft.com/office/drawing/2014/main" id="{84873E0A-71E8-4B0B-A7E9-1A1310A420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
        <p:nvSpPr>
          <p:cNvPr id="4" name="Date Placeholder 3">
            <a:extLst>
              <a:ext uri="{FF2B5EF4-FFF2-40B4-BE49-F238E27FC236}">
                <a16:creationId xmlns:a16="http://schemas.microsoft.com/office/drawing/2014/main" id="{AE0593E1-95A4-4DF5-9CFA-C84702683C56}"/>
              </a:ext>
            </a:extLst>
          </p:cNvPr>
          <p:cNvSpPr>
            <a:spLocks noGrp="1"/>
          </p:cNvSpPr>
          <p:nvPr>
            <p:ph type="dt" sz="half" idx="10"/>
          </p:nvPr>
        </p:nvSpPr>
        <p:spPr>
          <a:xfrm>
            <a:off x="95858" y="6501189"/>
            <a:ext cx="3867496" cy="310896"/>
          </a:xfrm>
        </p:spPr>
        <p:txBody>
          <a:bodyPr anchor="ctr">
            <a:normAutofit/>
          </a:bodyPr>
          <a:lstStyle/>
          <a:p>
            <a:pPr>
              <a:spcAft>
                <a:spcPts val="600"/>
              </a:spcAft>
            </a:pPr>
            <a:r>
              <a:rPr lang="fr-FR" sz="1100" dirty="0">
                <a:solidFill>
                  <a:schemeClr val="tx1">
                    <a:alpha val="80000"/>
                  </a:schemeClr>
                </a:solidFill>
              </a:rPr>
              <a:t>04/10/2019</a:t>
            </a:r>
            <a:endParaRPr lang="fr-BE" sz="1100" dirty="0">
              <a:solidFill>
                <a:schemeClr val="tx1">
                  <a:alpha val="80000"/>
                </a:schemeClr>
              </a:solidFill>
            </a:endParaRPr>
          </a:p>
        </p:txBody>
      </p:sp>
      <p:sp>
        <p:nvSpPr>
          <p:cNvPr id="5" name="Footer Placeholder 4">
            <a:extLst>
              <a:ext uri="{FF2B5EF4-FFF2-40B4-BE49-F238E27FC236}">
                <a16:creationId xmlns:a16="http://schemas.microsoft.com/office/drawing/2014/main" id="{CBD9C840-2193-4931-BD5F-D58FC80F0DFB}"/>
              </a:ext>
            </a:extLst>
          </p:cNvPr>
          <p:cNvSpPr>
            <a:spLocks noGrp="1"/>
          </p:cNvSpPr>
          <p:nvPr>
            <p:ph type="ftr" sz="quarter" idx="11"/>
          </p:nvPr>
        </p:nvSpPr>
        <p:spPr>
          <a:xfrm>
            <a:off x="6053666" y="6199632"/>
            <a:ext cx="4802755" cy="310896"/>
          </a:xfrm>
        </p:spPr>
        <p:txBody>
          <a:bodyPr>
            <a:normAutofit/>
          </a:bodyPr>
          <a:lstStyle/>
          <a:p>
            <a:pPr algn="r">
              <a:spcAft>
                <a:spcPts val="600"/>
              </a:spcAft>
            </a:pPr>
            <a:r>
              <a:rPr lang="fr-BE" sz="1100">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06CB9581-ECB7-486A-8079-227F1C73A285}"/>
              </a:ext>
            </a:extLst>
          </p:cNvPr>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lgn="ctr">
              <a:spcAft>
                <a:spcPts val="600"/>
              </a:spcAft>
            </a:pPr>
            <a:fld id="{98D40174-5625-4DBA-A5E0-6FE66882F67C}" type="slidenum">
              <a:rPr lang="fr-BE" sz="1500">
                <a:solidFill>
                  <a:srgbClr val="FFFFFF"/>
                </a:solidFill>
              </a:rPr>
              <a:pPr algn="ctr">
                <a:spcAft>
                  <a:spcPts val="600"/>
                </a:spcAft>
              </a:pPr>
              <a:t>64</a:t>
            </a:fld>
            <a:endParaRPr lang="fr-BE" sz="1500">
              <a:solidFill>
                <a:srgbClr val="FFFFFF"/>
              </a:solidFill>
            </a:endParaRPr>
          </a:p>
        </p:txBody>
      </p:sp>
    </p:spTree>
    <p:extLst>
      <p:ext uri="{BB962C8B-B14F-4D97-AF65-F5344CB8AC3E}">
        <p14:creationId xmlns:p14="http://schemas.microsoft.com/office/powerpoint/2010/main" val="3113913786"/>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C2933D-1B21-47AF-95DA-D9C17584BEA8}"/>
              </a:ext>
            </a:extLst>
          </p:cNvPr>
          <p:cNvSpPr>
            <a:spLocks noGrp="1"/>
          </p:cNvSpPr>
          <p:nvPr>
            <p:ph type="title"/>
          </p:nvPr>
        </p:nvSpPr>
        <p:spPr>
          <a:xfrm>
            <a:off x="863029" y="1012004"/>
            <a:ext cx="3416158" cy="4795408"/>
          </a:xfrm>
        </p:spPr>
        <p:txBody>
          <a:bodyPr>
            <a:normAutofit/>
          </a:bodyPr>
          <a:lstStyle/>
          <a:p>
            <a:r>
              <a:rPr lang="fr-BE">
                <a:solidFill>
                  <a:srgbClr val="FFFFFF"/>
                </a:solidFill>
              </a:rPr>
              <a:t>7. Interventions</a:t>
            </a:r>
          </a:p>
        </p:txBody>
      </p:sp>
      <p:sp>
        <p:nvSpPr>
          <p:cNvPr id="5" name="Footer Placeholder 4">
            <a:extLst>
              <a:ext uri="{FF2B5EF4-FFF2-40B4-BE49-F238E27FC236}">
                <a16:creationId xmlns:a16="http://schemas.microsoft.com/office/drawing/2014/main" id="{8AEEFDA4-6F70-4663-ABEF-BD2C12E749B8}"/>
              </a:ext>
            </a:extLst>
          </p:cNvPr>
          <p:cNvSpPr>
            <a:spLocks noGrp="1"/>
          </p:cNvSpPr>
          <p:nvPr>
            <p:ph type="ftr" sz="quarter" idx="11"/>
          </p:nvPr>
        </p:nvSpPr>
        <p:spPr>
          <a:xfrm>
            <a:off x="750305"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Royal Military Academy</a:t>
            </a:r>
          </a:p>
        </p:txBody>
      </p:sp>
      <p:sp>
        <p:nvSpPr>
          <p:cNvPr id="4" name="Date Placeholder 3">
            <a:extLst>
              <a:ext uri="{FF2B5EF4-FFF2-40B4-BE49-F238E27FC236}">
                <a16:creationId xmlns:a16="http://schemas.microsoft.com/office/drawing/2014/main" id="{78455F86-E02E-41A5-84EE-83979A330194}"/>
              </a:ext>
            </a:extLst>
          </p:cNvPr>
          <p:cNvSpPr>
            <a:spLocks noGrp="1"/>
          </p:cNvSpPr>
          <p:nvPr>
            <p:ph type="dt" sz="half" idx="10"/>
          </p:nvPr>
        </p:nvSpPr>
        <p:spPr>
          <a:xfrm>
            <a:off x="776229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04/10/2019</a:t>
            </a:r>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BA33E6C-33BF-4C1F-B461-4E2E132BF164}"/>
              </a:ext>
            </a:extLst>
          </p:cNvPr>
          <p:cNvSpPr>
            <a:spLocks noGrp="1"/>
          </p:cNvSpPr>
          <p:nvPr>
            <p:ph type="sldNum" sz="quarter" idx="12"/>
          </p:nvPr>
        </p:nvSpPr>
        <p:spPr>
          <a:xfrm>
            <a:off x="10726220" y="6356350"/>
            <a:ext cx="62758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8D40174-5625-4DBA-A5E0-6FE66882F67C}" type="slidenum">
              <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65</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031AFE50-367D-4DB1-A55E-A10E20DAF8D6}"/>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4128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25BFF4-DA04-4C93-86AE-2F2DFBBCBF96}"/>
              </a:ext>
            </a:extLst>
          </p:cNvPr>
          <p:cNvSpPr>
            <a:spLocks noGrp="1"/>
          </p:cNvSpPr>
          <p:nvPr>
            <p:ph type="title"/>
          </p:nvPr>
        </p:nvSpPr>
        <p:spPr>
          <a:xfrm>
            <a:off x="863029" y="1012004"/>
            <a:ext cx="3416158" cy="4795408"/>
          </a:xfrm>
        </p:spPr>
        <p:txBody>
          <a:bodyPr>
            <a:normAutofit/>
          </a:bodyPr>
          <a:lstStyle/>
          <a:p>
            <a:r>
              <a:rPr lang="fr-BE">
                <a:solidFill>
                  <a:srgbClr val="FFFFFF"/>
                </a:solidFill>
              </a:rPr>
              <a:t>Primary and secondary interventions</a:t>
            </a:r>
          </a:p>
        </p:txBody>
      </p:sp>
      <p:sp>
        <p:nvSpPr>
          <p:cNvPr id="5" name="Footer Placeholder 4">
            <a:extLst>
              <a:ext uri="{FF2B5EF4-FFF2-40B4-BE49-F238E27FC236}">
                <a16:creationId xmlns:a16="http://schemas.microsoft.com/office/drawing/2014/main" id="{F5E3FA5E-0814-4D89-B1A2-6D00A53E1B0C}"/>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fr-BE">
                <a:solidFill>
                  <a:prstClr val="black">
                    <a:tint val="75000"/>
                  </a:prstClr>
                </a:solidFill>
              </a:rPr>
              <a:t>Royal Military Academy</a:t>
            </a:r>
          </a:p>
        </p:txBody>
      </p:sp>
      <p:sp>
        <p:nvSpPr>
          <p:cNvPr id="4" name="Date Placeholder 3">
            <a:extLst>
              <a:ext uri="{FF2B5EF4-FFF2-40B4-BE49-F238E27FC236}">
                <a16:creationId xmlns:a16="http://schemas.microsoft.com/office/drawing/2014/main" id="{445C5A69-DB19-4C33-B4EA-A99A474CE3DE}"/>
              </a:ext>
            </a:extLst>
          </p:cNvPr>
          <p:cNvSpPr>
            <a:spLocks noGrp="1"/>
          </p:cNvSpPr>
          <p:nvPr>
            <p:ph type="dt" sz="half" idx="10"/>
          </p:nvPr>
        </p:nvSpPr>
        <p:spPr>
          <a:xfrm>
            <a:off x="7762293" y="6356350"/>
            <a:ext cx="2743200" cy="365125"/>
          </a:xfrm>
        </p:spPr>
        <p:txBody>
          <a:bodyPr>
            <a:normAutofit/>
          </a:bodyPr>
          <a:lstStyle/>
          <a:p>
            <a:pPr algn="r">
              <a:spcAft>
                <a:spcPts val="600"/>
              </a:spcAft>
            </a:pPr>
            <a:r>
              <a:rPr lang="fr-FR">
                <a:solidFill>
                  <a:prstClr val="black">
                    <a:tint val="75000"/>
                  </a:prstClr>
                </a:solidFill>
              </a:rPr>
              <a:t>04/10/2019</a:t>
            </a:r>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B1394A9B-9E20-4F4A-BDBD-60ECB04E85EA}"/>
              </a:ext>
            </a:extLst>
          </p:cNvPr>
          <p:cNvSpPr>
            <a:spLocks noGrp="1"/>
          </p:cNvSpPr>
          <p:nvPr>
            <p:ph type="sldNum" sz="quarter" idx="12"/>
          </p:nvPr>
        </p:nvSpPr>
        <p:spPr>
          <a:xfrm>
            <a:off x="10726220" y="6356350"/>
            <a:ext cx="627580" cy="365125"/>
          </a:xfrm>
        </p:spPr>
        <p:txBody>
          <a:bodyPr>
            <a:normAutofit/>
          </a:bodyPr>
          <a:lstStyle/>
          <a:p>
            <a:pPr>
              <a:spcAft>
                <a:spcPts val="600"/>
              </a:spcAft>
            </a:pPr>
            <a:fld id="{98D40174-5625-4DBA-A5E0-6FE66882F67C}" type="slidenum">
              <a:rPr lang="fr-BE">
                <a:solidFill>
                  <a:prstClr val="black">
                    <a:tint val="75000"/>
                  </a:prstClr>
                </a:solidFill>
              </a:rPr>
              <a:pPr>
                <a:spcAft>
                  <a:spcPts val="600"/>
                </a:spcAft>
              </a:pPr>
              <a:t>66</a:t>
            </a:fld>
            <a:endParaRPr lang="fr-BE">
              <a:solidFill>
                <a:prstClr val="black">
                  <a:tint val="75000"/>
                </a:prstClr>
              </a:solidFill>
            </a:endParaRPr>
          </a:p>
        </p:txBody>
      </p:sp>
      <p:graphicFrame>
        <p:nvGraphicFramePr>
          <p:cNvPr id="16" name="Content Placeholder 2">
            <a:extLst>
              <a:ext uri="{FF2B5EF4-FFF2-40B4-BE49-F238E27FC236}">
                <a16:creationId xmlns:a16="http://schemas.microsoft.com/office/drawing/2014/main" id="{637230A1-1076-42BC-BDC2-D79FF510C133}"/>
              </a:ext>
            </a:extLst>
          </p:cNvPr>
          <p:cNvGraphicFramePr>
            <a:graphicFrameLocks noGrp="1"/>
          </p:cNvGraphicFramePr>
          <p:nvPr>
            <p:ph idx="1"/>
            <p:extLst>
              <p:ext uri="{D42A27DB-BD31-4B8C-83A1-F6EECF244321}">
                <p14:modId xmlns:p14="http://schemas.microsoft.com/office/powerpoint/2010/main" val="274258584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965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701"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C553CFD-3C60-4B6D-9A60-F5A9E37C8C8D}" type="slidenum">
              <a:rPr lang="en-US" altLang="en-US" sz="1400"/>
              <a:pPr eaLnBrk="1" hangingPunct="1">
                <a:spcBef>
                  <a:spcPct val="0"/>
                </a:spcBef>
                <a:buFontTx/>
                <a:buNone/>
              </a:pPr>
              <a:t>67</a:t>
            </a:fld>
            <a:endParaRPr lang="en-US" altLang="en-US" sz="1400"/>
          </a:p>
        </p:txBody>
      </p:sp>
      <p:sp>
        <p:nvSpPr>
          <p:cNvPr id="7" name="TextBox 6"/>
          <p:cNvSpPr txBox="1"/>
          <p:nvPr/>
        </p:nvSpPr>
        <p:spPr>
          <a:xfrm>
            <a:off x="2720741" y="5955659"/>
            <a:ext cx="7128792" cy="307777"/>
          </a:xfrm>
          <a:prstGeom prst="rect">
            <a:avLst/>
          </a:prstGeom>
          <a:noFill/>
        </p:spPr>
        <p:txBody>
          <a:bodyPr wrap="square" rtlCol="0">
            <a:spAutoFit/>
          </a:bodyPr>
          <a:lstStyle/>
          <a:p>
            <a:r>
              <a:rPr lang="en-US" sz="1400" b="1" u="sng" dirty="0">
                <a:solidFill>
                  <a:schemeClr val="bg1"/>
                </a:solidFill>
              </a:rPr>
              <a:t>SOURCE:</a:t>
            </a:r>
            <a:r>
              <a:rPr lang="en-US" sz="1400" b="1" dirty="0">
                <a:solidFill>
                  <a:schemeClr val="bg1"/>
                </a:solidFill>
              </a:rPr>
              <a:t> “Pilot well-being &amp; mental illness” by </a:t>
            </a:r>
            <a:r>
              <a:rPr lang="en-US" sz="1400" b="1" dirty="0" err="1">
                <a:solidFill>
                  <a:schemeClr val="bg1"/>
                </a:solidFill>
              </a:rPr>
              <a:t>Abdur</a:t>
            </a:r>
            <a:r>
              <a:rPr lang="en-US" sz="1400" b="1" dirty="0">
                <a:solidFill>
                  <a:schemeClr val="bg1"/>
                </a:solidFill>
              </a:rPr>
              <a:t> Syed &amp; Ricardo Sousa</a:t>
            </a:r>
          </a:p>
        </p:txBody>
      </p:sp>
      <p:sp>
        <p:nvSpPr>
          <p:cNvPr id="8" name="TextBox 7"/>
          <p:cNvSpPr txBox="1"/>
          <p:nvPr/>
        </p:nvSpPr>
        <p:spPr>
          <a:xfrm>
            <a:off x="2783632" y="1844825"/>
            <a:ext cx="6480720" cy="3508653"/>
          </a:xfrm>
          <a:prstGeom prst="rect">
            <a:avLst/>
          </a:prstGeom>
          <a:solidFill>
            <a:schemeClr val="bg2">
              <a:lumMod val="25000"/>
            </a:schemeClr>
          </a:solidFill>
          <a:ln w="66675">
            <a:solidFill>
              <a:schemeClr val="accent2">
                <a:lumMod val="75000"/>
              </a:schemeClr>
            </a:solidFill>
          </a:ln>
        </p:spPr>
        <p:txBody>
          <a:bodyPr wrap="square" rtlCol="0">
            <a:spAutoFit/>
          </a:bodyPr>
          <a:lstStyle/>
          <a:p>
            <a:pPr algn="ctr">
              <a:spcBef>
                <a:spcPts val="600"/>
              </a:spcBef>
              <a:spcAft>
                <a:spcPts val="600"/>
              </a:spcAft>
            </a:pPr>
            <a:r>
              <a:rPr lang="en-US" b="1" u="sng" dirty="0">
                <a:solidFill>
                  <a:schemeClr val="bg1"/>
                </a:solidFill>
              </a:rPr>
              <a:t>WHAT WE NEED TO LEARN</a:t>
            </a:r>
          </a:p>
          <a:p>
            <a:pPr marL="285750" indent="-285750">
              <a:spcBef>
                <a:spcPts val="600"/>
              </a:spcBef>
              <a:spcAft>
                <a:spcPts val="600"/>
              </a:spcAft>
              <a:buFontTx/>
              <a:buChar char="-"/>
            </a:pPr>
            <a:r>
              <a:rPr lang="en-US" dirty="0">
                <a:solidFill>
                  <a:schemeClr val="bg1"/>
                </a:solidFill>
              </a:rPr>
              <a:t>Mental illness is like any other sickness !</a:t>
            </a:r>
          </a:p>
          <a:p>
            <a:pPr marL="285750" indent="-285750">
              <a:spcBef>
                <a:spcPts val="600"/>
              </a:spcBef>
              <a:spcAft>
                <a:spcPts val="600"/>
              </a:spcAft>
              <a:buFontTx/>
              <a:buChar char="-"/>
            </a:pPr>
            <a:r>
              <a:rPr lang="en-US" dirty="0">
                <a:solidFill>
                  <a:schemeClr val="bg1"/>
                </a:solidFill>
              </a:rPr>
              <a:t>Mental illness can strike anyone.</a:t>
            </a:r>
          </a:p>
          <a:p>
            <a:pPr marL="285750" indent="-285750">
              <a:spcBef>
                <a:spcPts val="600"/>
              </a:spcBef>
              <a:spcAft>
                <a:spcPts val="600"/>
              </a:spcAft>
              <a:buFontTx/>
              <a:buChar char="-"/>
            </a:pPr>
            <a:r>
              <a:rPr lang="en-US" dirty="0">
                <a:solidFill>
                  <a:schemeClr val="bg1"/>
                </a:solidFill>
              </a:rPr>
              <a:t>Mental illness can be cured.</a:t>
            </a:r>
          </a:p>
          <a:p>
            <a:pPr marL="285750" indent="-285750">
              <a:spcBef>
                <a:spcPts val="600"/>
              </a:spcBef>
              <a:spcAft>
                <a:spcPts val="600"/>
              </a:spcAft>
              <a:buFontTx/>
              <a:buChar char="-"/>
            </a:pPr>
            <a:r>
              <a:rPr lang="en-US" dirty="0">
                <a:solidFill>
                  <a:schemeClr val="bg1"/>
                </a:solidFill>
              </a:rPr>
              <a:t>Mental illness is not contagious, you can not catch it by being kind</a:t>
            </a:r>
          </a:p>
          <a:p>
            <a:pPr marL="285750" indent="-285750">
              <a:spcBef>
                <a:spcPts val="600"/>
              </a:spcBef>
              <a:spcAft>
                <a:spcPts val="600"/>
              </a:spcAft>
              <a:buFontTx/>
              <a:buChar char="-"/>
            </a:pPr>
            <a:r>
              <a:rPr lang="en-US" dirty="0">
                <a:solidFill>
                  <a:schemeClr val="bg1"/>
                </a:solidFill>
              </a:rPr>
              <a:t>Getting help when sick with mental illness is important for recovery and a must for people working in aviation .</a:t>
            </a:r>
          </a:p>
          <a:p>
            <a:pPr marL="285750" indent="-285750">
              <a:spcBef>
                <a:spcPts val="600"/>
              </a:spcBef>
              <a:spcAft>
                <a:spcPts val="600"/>
              </a:spcAft>
              <a:buFontTx/>
              <a:buChar char="-"/>
            </a:pPr>
            <a:r>
              <a:rPr lang="en-US" dirty="0">
                <a:solidFill>
                  <a:schemeClr val="bg1"/>
                </a:solidFill>
              </a:rPr>
              <a:t>Warning signs should be reported.</a:t>
            </a:r>
          </a:p>
        </p:txBody>
      </p:sp>
      <p:sp>
        <p:nvSpPr>
          <p:cNvPr id="6" name="TextBox 5"/>
          <p:cNvSpPr txBox="1"/>
          <p:nvPr/>
        </p:nvSpPr>
        <p:spPr>
          <a:xfrm>
            <a:off x="1847528" y="2852937"/>
            <a:ext cx="8640960" cy="1200329"/>
          </a:xfrm>
          <a:prstGeom prst="rect">
            <a:avLst/>
          </a:prstGeom>
          <a:solidFill>
            <a:srgbClr val="FF0000"/>
          </a:solidFill>
          <a:ln w="44450">
            <a:solidFill>
              <a:srgbClr val="FF0000"/>
            </a:solidFill>
          </a:ln>
        </p:spPr>
        <p:txBody>
          <a:bodyPr wrap="square" rtlCol="0">
            <a:spAutoFit/>
          </a:bodyPr>
          <a:lstStyle/>
          <a:p>
            <a:pPr algn="ctr"/>
            <a:r>
              <a:rPr lang="en-US" sz="2400" b="1" dirty="0"/>
              <a:t>REPORTING WARNING SIGNS</a:t>
            </a:r>
          </a:p>
          <a:p>
            <a:pPr algn="ctr"/>
            <a:r>
              <a:rPr lang="en-US" sz="2400" b="1" dirty="0"/>
              <a:t> IS A </a:t>
            </a:r>
          </a:p>
          <a:p>
            <a:pPr algn="ctr"/>
            <a:r>
              <a:rPr lang="en-US" sz="2400" b="1" dirty="0"/>
              <a:t>SOCIAL &amp; PROFESSIONAL DUTY</a:t>
            </a:r>
          </a:p>
        </p:txBody>
      </p:sp>
    </p:spTree>
    <p:extLst>
      <p:ext uri="{BB962C8B-B14F-4D97-AF65-F5344CB8AC3E}">
        <p14:creationId xmlns:p14="http://schemas.microsoft.com/office/powerpoint/2010/main" val="7935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DFD1-6F3D-4EEC-9539-789EBEB9F029}"/>
              </a:ext>
            </a:extLst>
          </p:cNvPr>
          <p:cNvSpPr>
            <a:spLocks noGrp="1"/>
          </p:cNvSpPr>
          <p:nvPr>
            <p:ph type="title"/>
          </p:nvPr>
        </p:nvSpPr>
        <p:spPr>
          <a:xfrm>
            <a:off x="294685" y="119412"/>
            <a:ext cx="5314536" cy="1325563"/>
          </a:xfrm>
        </p:spPr>
        <p:txBody>
          <a:bodyPr>
            <a:normAutofit/>
          </a:bodyPr>
          <a:lstStyle/>
          <a:p>
            <a:r>
              <a:rPr lang="fr-FR" altLang="fr-FR" dirty="0" err="1"/>
              <a:t>Tertiary</a:t>
            </a:r>
            <a:r>
              <a:rPr lang="fr-FR" altLang="fr-FR" dirty="0"/>
              <a:t> interventions</a:t>
            </a:r>
            <a:endParaRPr lang="fr-BE" dirty="0"/>
          </a:p>
        </p:txBody>
      </p:sp>
      <p:sp>
        <p:nvSpPr>
          <p:cNvPr id="3" name="Content Placeholder 2">
            <a:extLst>
              <a:ext uri="{FF2B5EF4-FFF2-40B4-BE49-F238E27FC236}">
                <a16:creationId xmlns:a16="http://schemas.microsoft.com/office/drawing/2014/main" id="{5240A843-8171-436B-A31A-6D6AF02EFE7E}"/>
              </a:ext>
            </a:extLst>
          </p:cNvPr>
          <p:cNvSpPr>
            <a:spLocks noGrp="1"/>
          </p:cNvSpPr>
          <p:nvPr>
            <p:ph idx="1"/>
          </p:nvPr>
        </p:nvSpPr>
        <p:spPr>
          <a:xfrm>
            <a:off x="65830" y="1923909"/>
            <a:ext cx="6692629" cy="3796789"/>
          </a:xfrm>
        </p:spPr>
        <p:txBody>
          <a:bodyPr anchor="t">
            <a:normAutofit/>
          </a:bodyPr>
          <a:lstStyle/>
          <a:p>
            <a:r>
              <a:rPr lang="fr-BE" dirty="0"/>
              <a:t>Burnout = </a:t>
            </a:r>
            <a:r>
              <a:rPr lang="fr-BE" dirty="0" err="1"/>
              <a:t>alarm</a:t>
            </a:r>
            <a:r>
              <a:rPr lang="fr-BE" dirty="0"/>
              <a:t> </a:t>
            </a:r>
            <a:r>
              <a:rPr lang="fr-BE" dirty="0">
                <a:sym typeface="Wingdings" panose="05000000000000000000" pitchFamily="2" charset="2"/>
              </a:rPr>
              <a:t> changes are </a:t>
            </a:r>
            <a:r>
              <a:rPr lang="fr-BE" dirty="0" err="1">
                <a:sym typeface="Wingdings" panose="05000000000000000000" pitchFamily="2" charset="2"/>
              </a:rPr>
              <a:t>required</a:t>
            </a:r>
            <a:r>
              <a:rPr lang="fr-BE" dirty="0">
                <a:sym typeface="Wingdings" panose="05000000000000000000" pitchFamily="2" charset="2"/>
              </a:rPr>
              <a:t>!</a:t>
            </a:r>
            <a:endParaRPr lang="en-US" dirty="0"/>
          </a:p>
          <a:p>
            <a:r>
              <a:rPr lang="en-US" dirty="0"/>
              <a:t>To shelter:</a:t>
            </a:r>
          </a:p>
          <a:p>
            <a:pPr lvl="1"/>
            <a:r>
              <a:rPr lang="en-US" sz="2800" dirty="0"/>
              <a:t>generally prolonged incapacity for work (on average 4 months)</a:t>
            </a:r>
          </a:p>
          <a:p>
            <a:r>
              <a:rPr lang="en-US" dirty="0"/>
              <a:t>There are no drugs against Burn-Out</a:t>
            </a:r>
          </a:p>
          <a:p>
            <a:r>
              <a:rPr lang="en-US" dirty="0"/>
              <a:t>The only treatments are:</a:t>
            </a:r>
          </a:p>
          <a:p>
            <a:pPr lvl="1"/>
            <a:r>
              <a:rPr lang="en-US" sz="2800" dirty="0"/>
              <a:t>Psychotherapy</a:t>
            </a:r>
          </a:p>
          <a:p>
            <a:pPr lvl="1"/>
            <a:r>
              <a:rPr lang="en-US" sz="2800" dirty="0"/>
              <a:t>Lifestyle change</a:t>
            </a:r>
          </a:p>
          <a:p>
            <a:pPr marL="0" indent="0">
              <a:buNone/>
            </a:pPr>
            <a:endParaRPr lang="fr-BE" dirty="0"/>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Ambulance">
            <a:extLst>
              <a:ext uri="{FF2B5EF4-FFF2-40B4-BE49-F238E27FC236}">
                <a16:creationId xmlns:a16="http://schemas.microsoft.com/office/drawing/2014/main" id="{115CAFC5-88C7-4AF9-8D8F-26AB6BD68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
        <p:nvSpPr>
          <p:cNvPr id="4" name="Date Placeholder 3">
            <a:extLst>
              <a:ext uri="{FF2B5EF4-FFF2-40B4-BE49-F238E27FC236}">
                <a16:creationId xmlns:a16="http://schemas.microsoft.com/office/drawing/2014/main" id="{0871DBE0-EAEB-4D00-BACB-33D7FB0EFC67}"/>
              </a:ext>
            </a:extLst>
          </p:cNvPr>
          <p:cNvSpPr>
            <a:spLocks noGrp="1"/>
          </p:cNvSpPr>
          <p:nvPr>
            <p:ph type="dt" sz="half" idx="10"/>
          </p:nvPr>
        </p:nvSpPr>
        <p:spPr>
          <a:xfrm>
            <a:off x="762001" y="6199632"/>
            <a:ext cx="3867496" cy="310896"/>
          </a:xfrm>
        </p:spPr>
        <p:txBody>
          <a:bodyPr anchor="ctr">
            <a:normAutofit/>
          </a:bodyPr>
          <a:lstStyle/>
          <a:p>
            <a:pPr>
              <a:spcAft>
                <a:spcPts val="600"/>
              </a:spcAft>
            </a:pPr>
            <a:r>
              <a:rPr lang="fr-FR" sz="1100">
                <a:solidFill>
                  <a:schemeClr val="tx1">
                    <a:alpha val="80000"/>
                  </a:schemeClr>
                </a:solidFill>
              </a:rPr>
              <a:t>04/10/2019</a:t>
            </a:r>
            <a:endParaRPr lang="fr-BE" sz="1100">
              <a:solidFill>
                <a:schemeClr val="tx1">
                  <a:alpha val="80000"/>
                </a:schemeClr>
              </a:solidFill>
            </a:endParaRPr>
          </a:p>
        </p:txBody>
      </p:sp>
      <p:sp>
        <p:nvSpPr>
          <p:cNvPr id="5" name="Footer Placeholder 4">
            <a:extLst>
              <a:ext uri="{FF2B5EF4-FFF2-40B4-BE49-F238E27FC236}">
                <a16:creationId xmlns:a16="http://schemas.microsoft.com/office/drawing/2014/main" id="{94798C1D-B350-49B6-A86D-14F010E40B05}"/>
              </a:ext>
            </a:extLst>
          </p:cNvPr>
          <p:cNvSpPr>
            <a:spLocks noGrp="1"/>
          </p:cNvSpPr>
          <p:nvPr>
            <p:ph type="ftr" sz="quarter" idx="11"/>
          </p:nvPr>
        </p:nvSpPr>
        <p:spPr>
          <a:xfrm>
            <a:off x="6053666" y="6199632"/>
            <a:ext cx="4802755" cy="310896"/>
          </a:xfrm>
        </p:spPr>
        <p:txBody>
          <a:bodyPr>
            <a:normAutofit/>
          </a:bodyPr>
          <a:lstStyle/>
          <a:p>
            <a:pPr algn="r">
              <a:spcAft>
                <a:spcPts val="600"/>
              </a:spcAft>
            </a:pPr>
            <a:r>
              <a:rPr lang="fr-BE" sz="1100">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9CE2016D-1459-44A0-B76B-57729E4B02FC}"/>
              </a:ext>
            </a:extLst>
          </p:cNvPr>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lgn="ctr">
              <a:spcAft>
                <a:spcPts val="600"/>
              </a:spcAft>
            </a:pPr>
            <a:fld id="{98D40174-5625-4DBA-A5E0-6FE66882F67C}" type="slidenum">
              <a:rPr lang="fr-BE" sz="1500">
                <a:solidFill>
                  <a:srgbClr val="FFFFFF"/>
                </a:solidFill>
              </a:rPr>
              <a:pPr algn="ctr">
                <a:spcAft>
                  <a:spcPts val="600"/>
                </a:spcAft>
              </a:pPr>
              <a:t>68</a:t>
            </a:fld>
            <a:endParaRPr lang="fr-BE" sz="1500">
              <a:solidFill>
                <a:srgbClr val="FFFFFF"/>
              </a:solidFill>
            </a:endParaRPr>
          </a:p>
        </p:txBody>
      </p:sp>
    </p:spTree>
    <p:extLst>
      <p:ext uri="{BB962C8B-B14F-4D97-AF65-F5344CB8AC3E}">
        <p14:creationId xmlns:p14="http://schemas.microsoft.com/office/powerpoint/2010/main" val="2509865082"/>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503D-1DF3-4D0D-8E39-3FFC334014E3}"/>
              </a:ext>
            </a:extLst>
          </p:cNvPr>
          <p:cNvSpPr>
            <a:spLocks noGrp="1"/>
          </p:cNvSpPr>
          <p:nvPr>
            <p:ph type="title"/>
          </p:nvPr>
        </p:nvSpPr>
        <p:spPr>
          <a:xfrm>
            <a:off x="127456" y="162287"/>
            <a:ext cx="6789906" cy="1325563"/>
          </a:xfrm>
        </p:spPr>
        <p:txBody>
          <a:bodyPr>
            <a:noAutofit/>
          </a:bodyPr>
          <a:lstStyle/>
          <a:p>
            <a:r>
              <a:rPr lang="fr-BE" sz="2800" b="1" dirty="0" err="1"/>
              <a:t>Psychotherapy</a:t>
            </a:r>
            <a:r>
              <a:rPr lang="fr-BE" sz="2800" b="1" dirty="0"/>
              <a:t> </a:t>
            </a:r>
            <a:r>
              <a:rPr lang="fr-BE" sz="2800" b="1" dirty="0" err="1"/>
              <a:t>provided</a:t>
            </a:r>
            <a:r>
              <a:rPr lang="fr-BE" sz="2800" b="1" dirty="0"/>
              <a:t> </a:t>
            </a:r>
            <a:r>
              <a:rPr lang="en-US" sz="2800" b="1" dirty="0"/>
              <a:t>by a trained </a:t>
            </a:r>
            <a:r>
              <a:rPr lang="en-US" sz="2800" b="1" dirty="0" err="1"/>
              <a:t>heatlth</a:t>
            </a:r>
            <a:r>
              <a:rPr lang="en-US" sz="2800" b="1" dirty="0"/>
              <a:t> professional independent of the employer!</a:t>
            </a:r>
            <a:br>
              <a:rPr lang="en-US" sz="2800" b="1" dirty="0"/>
            </a:br>
            <a:endParaRPr lang="fr-BE" sz="2800" b="1" dirty="0"/>
          </a:p>
        </p:txBody>
      </p:sp>
      <p:sp>
        <p:nvSpPr>
          <p:cNvPr id="3" name="Content Placeholder 2">
            <a:extLst>
              <a:ext uri="{FF2B5EF4-FFF2-40B4-BE49-F238E27FC236}">
                <a16:creationId xmlns:a16="http://schemas.microsoft.com/office/drawing/2014/main" id="{9A2F4826-8289-4593-B200-0238E622A8CC}"/>
              </a:ext>
            </a:extLst>
          </p:cNvPr>
          <p:cNvSpPr>
            <a:spLocks noGrp="1"/>
          </p:cNvSpPr>
          <p:nvPr>
            <p:ph idx="1"/>
          </p:nvPr>
        </p:nvSpPr>
        <p:spPr>
          <a:xfrm>
            <a:off x="127317" y="1284222"/>
            <a:ext cx="6622824" cy="4915409"/>
          </a:xfrm>
        </p:spPr>
        <p:txBody>
          <a:bodyPr anchor="t">
            <a:noAutofit/>
          </a:bodyPr>
          <a:lstStyle/>
          <a:p>
            <a:pPr marL="514350" indent="-514350">
              <a:buAutoNum type="arabicParenR"/>
            </a:pPr>
            <a:r>
              <a:rPr lang="fr-BE" sz="1800" b="1" dirty="0"/>
              <a:t>Crisis phase </a:t>
            </a:r>
            <a:r>
              <a:rPr lang="fr-BE" sz="1800" dirty="0"/>
              <a:t>(min. 3 </a:t>
            </a:r>
            <a:r>
              <a:rPr lang="fr-BE" sz="1800" dirty="0" err="1"/>
              <a:t>weeks</a:t>
            </a:r>
            <a:r>
              <a:rPr lang="fr-BE" sz="1800" dirty="0"/>
              <a:t>)</a:t>
            </a:r>
          </a:p>
          <a:p>
            <a:pPr lvl="1"/>
            <a:r>
              <a:rPr lang="fr-BE" sz="1800" dirty="0" err="1"/>
              <a:t>Understanding</a:t>
            </a:r>
            <a:r>
              <a:rPr lang="fr-BE" sz="1800" dirty="0"/>
              <a:t> and </a:t>
            </a:r>
            <a:r>
              <a:rPr lang="fr-BE" sz="1800" dirty="0" err="1"/>
              <a:t>accepting</a:t>
            </a:r>
            <a:r>
              <a:rPr lang="fr-BE" sz="1800" dirty="0"/>
              <a:t> the conditions</a:t>
            </a:r>
          </a:p>
          <a:p>
            <a:pPr marL="457200" lvl="1" indent="0">
              <a:buNone/>
            </a:pPr>
            <a:endParaRPr lang="fr-BE" sz="1800" dirty="0"/>
          </a:p>
          <a:p>
            <a:pPr marL="514350" indent="-514350">
              <a:buAutoNum type="arabicParenR"/>
            </a:pPr>
            <a:r>
              <a:rPr lang="fr-BE" sz="1800" b="1" dirty="0" err="1"/>
              <a:t>Working</a:t>
            </a:r>
            <a:r>
              <a:rPr lang="fr-BE" sz="1800" b="1" dirty="0"/>
              <a:t> on the </a:t>
            </a:r>
            <a:r>
              <a:rPr lang="fr-BE" sz="1800" b="1" dirty="0" err="1"/>
              <a:t>problems</a:t>
            </a:r>
            <a:r>
              <a:rPr lang="fr-BE" sz="1800" b="1" dirty="0"/>
              <a:t> and </a:t>
            </a:r>
            <a:r>
              <a:rPr lang="fr-BE" sz="1800" b="1" dirty="0" err="1"/>
              <a:t>finding</a:t>
            </a:r>
            <a:r>
              <a:rPr lang="fr-BE" sz="1800" b="1" dirty="0"/>
              <a:t> solutions </a:t>
            </a:r>
            <a:r>
              <a:rPr lang="fr-BE" sz="1800" dirty="0"/>
              <a:t>(min 3 </a:t>
            </a:r>
            <a:r>
              <a:rPr lang="fr-BE" sz="1800" dirty="0" err="1"/>
              <a:t>weeks</a:t>
            </a:r>
            <a:r>
              <a:rPr lang="fr-BE" sz="1800" dirty="0"/>
              <a:t>)</a:t>
            </a:r>
          </a:p>
          <a:p>
            <a:pPr lvl="1"/>
            <a:r>
              <a:rPr lang="en-US" sz="1800" dirty="0"/>
              <a:t>match the person's resources with the demands of the job</a:t>
            </a:r>
          </a:p>
          <a:p>
            <a:pPr lvl="1"/>
            <a:r>
              <a:rPr lang="en-US" sz="1800" dirty="0"/>
              <a:t>identify the strengths, resources and weaknesses of the profession</a:t>
            </a:r>
          </a:p>
          <a:p>
            <a:pPr marL="457200" lvl="1" indent="0">
              <a:buNone/>
            </a:pPr>
            <a:endParaRPr lang="en-US" sz="1800" dirty="0"/>
          </a:p>
          <a:p>
            <a:pPr marL="514350" indent="-514350">
              <a:buAutoNum type="arabicParenR"/>
            </a:pPr>
            <a:r>
              <a:rPr lang="en-US" sz="1800" b="1" dirty="0"/>
              <a:t>Application of the solutions </a:t>
            </a:r>
            <a:r>
              <a:rPr lang="en-US" sz="1800" dirty="0"/>
              <a:t>(on average, 3 to 6 weeks). </a:t>
            </a:r>
          </a:p>
          <a:p>
            <a:pPr lvl="1"/>
            <a:r>
              <a:rPr lang="en-US" sz="1800" dirty="0"/>
              <a:t>apply the solutions found in his daily situation (work, private, social) to better meet his needs. </a:t>
            </a:r>
          </a:p>
          <a:p>
            <a:pPr lvl="1"/>
            <a:r>
              <a:rPr lang="en-US" sz="1800" dirty="0"/>
              <a:t>help the worker to find a way to respond to the conditions responsible for burnout. </a:t>
            </a:r>
          </a:p>
          <a:p>
            <a:pPr lvl="1"/>
            <a:r>
              <a:rPr lang="en-US" sz="1800" dirty="0"/>
              <a:t>Balance must be found between time spent at work versus home time.</a:t>
            </a:r>
            <a:endParaRPr lang="fr-BE" sz="1800" dirty="0"/>
          </a:p>
          <a:p>
            <a:pPr marL="457200" lvl="1" indent="0">
              <a:buNone/>
            </a:pPr>
            <a:endParaRPr lang="en-US" sz="1800" dirty="0"/>
          </a:p>
          <a:p>
            <a:pPr marL="457200" lvl="1" indent="0">
              <a:buNone/>
            </a:pPr>
            <a:endParaRPr lang="fr-BE" sz="1800" dirty="0"/>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Target Audience">
            <a:extLst>
              <a:ext uri="{FF2B5EF4-FFF2-40B4-BE49-F238E27FC236}">
                <a16:creationId xmlns:a16="http://schemas.microsoft.com/office/drawing/2014/main" id="{69724FB7-5AB0-482C-B90E-C3A2626E8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
        <p:nvSpPr>
          <p:cNvPr id="4" name="Date Placeholder 3">
            <a:extLst>
              <a:ext uri="{FF2B5EF4-FFF2-40B4-BE49-F238E27FC236}">
                <a16:creationId xmlns:a16="http://schemas.microsoft.com/office/drawing/2014/main" id="{0236DC0F-B0FD-426B-B4F7-BA2C40BBB59B}"/>
              </a:ext>
            </a:extLst>
          </p:cNvPr>
          <p:cNvSpPr>
            <a:spLocks noGrp="1"/>
          </p:cNvSpPr>
          <p:nvPr>
            <p:ph type="dt" sz="half" idx="10"/>
          </p:nvPr>
        </p:nvSpPr>
        <p:spPr>
          <a:xfrm>
            <a:off x="61125" y="6510528"/>
            <a:ext cx="3867496" cy="310896"/>
          </a:xfrm>
        </p:spPr>
        <p:txBody>
          <a:bodyPr anchor="ctr">
            <a:normAutofit/>
          </a:bodyPr>
          <a:lstStyle/>
          <a:p>
            <a:pPr>
              <a:spcAft>
                <a:spcPts val="600"/>
              </a:spcAft>
            </a:pPr>
            <a:r>
              <a:rPr lang="fr-FR" sz="1100">
                <a:solidFill>
                  <a:schemeClr val="tx1">
                    <a:alpha val="80000"/>
                  </a:schemeClr>
                </a:solidFill>
              </a:rPr>
              <a:t>04/10/2019</a:t>
            </a:r>
            <a:endParaRPr lang="fr-BE" sz="1100">
              <a:solidFill>
                <a:schemeClr val="tx1">
                  <a:alpha val="80000"/>
                </a:schemeClr>
              </a:solidFill>
            </a:endParaRPr>
          </a:p>
        </p:txBody>
      </p:sp>
      <p:sp>
        <p:nvSpPr>
          <p:cNvPr id="5" name="Footer Placeholder 4">
            <a:extLst>
              <a:ext uri="{FF2B5EF4-FFF2-40B4-BE49-F238E27FC236}">
                <a16:creationId xmlns:a16="http://schemas.microsoft.com/office/drawing/2014/main" id="{72D6B2A6-7ED2-4CA5-9FB0-A2F6A6E4DB63}"/>
              </a:ext>
            </a:extLst>
          </p:cNvPr>
          <p:cNvSpPr>
            <a:spLocks noGrp="1"/>
          </p:cNvSpPr>
          <p:nvPr>
            <p:ph type="ftr" sz="quarter" idx="11"/>
          </p:nvPr>
        </p:nvSpPr>
        <p:spPr>
          <a:xfrm>
            <a:off x="6053666" y="6199632"/>
            <a:ext cx="4802755" cy="310896"/>
          </a:xfrm>
        </p:spPr>
        <p:txBody>
          <a:bodyPr>
            <a:normAutofit/>
          </a:bodyPr>
          <a:lstStyle/>
          <a:p>
            <a:pPr algn="r">
              <a:spcAft>
                <a:spcPts val="600"/>
              </a:spcAft>
            </a:pPr>
            <a:r>
              <a:rPr lang="fr-BE" sz="1100">
                <a:solidFill>
                  <a:schemeClr val="tx1">
                    <a:alpha val="80000"/>
                  </a:schemeClr>
                </a:solidFill>
              </a:rPr>
              <a:t>Royal Military Academy</a:t>
            </a:r>
          </a:p>
        </p:txBody>
      </p:sp>
      <p:sp>
        <p:nvSpPr>
          <p:cNvPr id="6" name="Slide Number Placeholder 5">
            <a:extLst>
              <a:ext uri="{FF2B5EF4-FFF2-40B4-BE49-F238E27FC236}">
                <a16:creationId xmlns:a16="http://schemas.microsoft.com/office/drawing/2014/main" id="{16E5F1B7-49EC-4667-9B4A-C8F4F993F3A4}"/>
              </a:ext>
            </a:extLst>
          </p:cNvPr>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lgn="ctr">
              <a:spcAft>
                <a:spcPts val="600"/>
              </a:spcAft>
            </a:pPr>
            <a:fld id="{98D40174-5625-4DBA-A5E0-6FE66882F67C}" type="slidenum">
              <a:rPr lang="fr-BE" sz="1500">
                <a:solidFill>
                  <a:srgbClr val="FFFFFF"/>
                </a:solidFill>
              </a:rPr>
              <a:pPr algn="ctr">
                <a:spcAft>
                  <a:spcPts val="600"/>
                </a:spcAft>
              </a:pPr>
              <a:t>69</a:t>
            </a:fld>
            <a:endParaRPr lang="fr-BE" sz="1500">
              <a:solidFill>
                <a:srgbClr val="FFFFFF"/>
              </a:solidFill>
            </a:endParaRPr>
          </a:p>
        </p:txBody>
      </p:sp>
    </p:spTree>
    <p:extLst>
      <p:ext uri="{BB962C8B-B14F-4D97-AF65-F5344CB8AC3E}">
        <p14:creationId xmlns:p14="http://schemas.microsoft.com/office/powerpoint/2010/main" val="6859058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2">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7EA21E-8F3C-4EFA-B392-1748A686CE34}"/>
              </a:ext>
            </a:extLst>
          </p:cNvPr>
          <p:cNvSpPr>
            <a:spLocks noGrp="1"/>
          </p:cNvSpPr>
          <p:nvPr>
            <p:ph type="title"/>
          </p:nvPr>
        </p:nvSpPr>
        <p:spPr>
          <a:xfrm>
            <a:off x="838200" y="365125"/>
            <a:ext cx="10515600" cy="1325563"/>
          </a:xfrm>
        </p:spPr>
        <p:txBody>
          <a:bodyPr>
            <a:normAutofit/>
          </a:bodyPr>
          <a:lstStyle/>
          <a:p>
            <a:r>
              <a:rPr lang="fr-BE">
                <a:solidFill>
                  <a:schemeClr val="bg1">
                    <a:lumMod val="95000"/>
                    <a:lumOff val="5000"/>
                  </a:schemeClr>
                </a:solidFill>
              </a:rPr>
              <a:t>4 Stages that lead to burnout</a:t>
            </a:r>
          </a:p>
        </p:txBody>
      </p:sp>
      <p:sp>
        <p:nvSpPr>
          <p:cNvPr id="16" name="Content Placeholder 2">
            <a:extLst>
              <a:ext uri="{FF2B5EF4-FFF2-40B4-BE49-F238E27FC236}">
                <a16:creationId xmlns:a16="http://schemas.microsoft.com/office/drawing/2014/main" id="{1D56B99C-0BA5-4AC5-BA5B-68A1A6BD20AC}"/>
              </a:ext>
            </a:extLst>
          </p:cNvPr>
          <p:cNvSpPr>
            <a:spLocks noGrp="1"/>
          </p:cNvSpPr>
          <p:nvPr>
            <p:ph idx="1"/>
          </p:nvPr>
        </p:nvSpPr>
        <p:spPr>
          <a:xfrm>
            <a:off x="185738" y="1857375"/>
            <a:ext cx="11168062" cy="4224017"/>
          </a:xfrm>
        </p:spPr>
        <p:txBody>
          <a:bodyPr anchor="ctr">
            <a:normAutofit/>
          </a:bodyPr>
          <a:lstStyle/>
          <a:p>
            <a:pPr marL="0" indent="0">
              <a:buNone/>
            </a:pPr>
            <a:endParaRPr lang="en-US" dirty="0"/>
          </a:p>
          <a:p>
            <a:pPr marL="514350" indent="-514350">
              <a:buFont typeface="+mj-lt"/>
              <a:buAutoNum type="arabicParenR"/>
            </a:pPr>
            <a:r>
              <a:rPr lang="en-US" b="1" dirty="0"/>
              <a:t>Idealistic enthusiasm for work</a:t>
            </a:r>
          </a:p>
          <a:p>
            <a:pPr marL="514350" indent="-514350">
              <a:buFont typeface="+mj-lt"/>
              <a:buAutoNum type="arabicParenR"/>
            </a:pPr>
            <a:r>
              <a:rPr lang="en-US" b="1" dirty="0"/>
              <a:t>Crack in the ideal</a:t>
            </a:r>
          </a:p>
          <a:p>
            <a:pPr lvl="1"/>
            <a:r>
              <a:rPr lang="en-US" sz="2800" dirty="0"/>
              <a:t>Contradictions </a:t>
            </a:r>
            <a:r>
              <a:rPr lang="en-US" sz="2800" dirty="0">
                <a:sym typeface="Wingdings" panose="05000000000000000000" pitchFamily="2" charset="2"/>
              </a:rPr>
              <a:t> doubt about idealization  distress  can lead to </a:t>
            </a:r>
            <a:r>
              <a:rPr lang="en-US" sz="2800">
                <a:sym typeface="Wingdings" panose="05000000000000000000" pitchFamily="2" charset="2"/>
              </a:rPr>
              <a:t>an </a:t>
            </a:r>
            <a:r>
              <a:rPr lang="en-US" sz="2800"/>
              <a:t>an excessive </a:t>
            </a:r>
            <a:r>
              <a:rPr lang="en-US" sz="2800" dirty="0"/>
              <a:t>work rate</a:t>
            </a:r>
          </a:p>
          <a:p>
            <a:pPr marL="514350" indent="-514350">
              <a:buFont typeface="+mj-lt"/>
              <a:buAutoNum type="arabicParenR"/>
            </a:pPr>
            <a:r>
              <a:rPr lang="en-US" b="1" dirty="0"/>
              <a:t>Protective withdrawal</a:t>
            </a:r>
            <a:endParaRPr lang="en-US" dirty="0"/>
          </a:p>
          <a:p>
            <a:pPr lvl="1"/>
            <a:r>
              <a:rPr lang="en-US" sz="2800" dirty="0"/>
              <a:t>Need to protect himself </a:t>
            </a:r>
            <a:r>
              <a:rPr lang="en-US" sz="2800" dirty="0">
                <a:sym typeface="Wingdings" panose="05000000000000000000" pitchFamily="2" charset="2"/>
              </a:rPr>
              <a:t> cynic, emotional withdrawal, automation,…</a:t>
            </a:r>
          </a:p>
          <a:p>
            <a:pPr marL="514350" indent="-514350">
              <a:buFont typeface="+mj-lt"/>
              <a:buAutoNum type="arabicParenR"/>
            </a:pPr>
            <a:r>
              <a:rPr lang="en-US" b="1" dirty="0"/>
              <a:t>Burnout</a:t>
            </a:r>
            <a:endParaRPr lang="fr-BE" b="1" dirty="0"/>
          </a:p>
        </p:txBody>
      </p:sp>
      <p:sp>
        <p:nvSpPr>
          <p:cNvPr id="4" name="Date Placeholder 3">
            <a:extLst>
              <a:ext uri="{FF2B5EF4-FFF2-40B4-BE49-F238E27FC236}">
                <a16:creationId xmlns:a16="http://schemas.microsoft.com/office/drawing/2014/main" id="{AE11CC7B-E740-48DB-8200-AC6FA5CAAD92}"/>
              </a:ext>
            </a:extLst>
          </p:cNvPr>
          <p:cNvSpPr>
            <a:spLocks noGrp="1"/>
          </p:cNvSpPr>
          <p:nvPr>
            <p:ph type="dt" sz="half" idx="10"/>
          </p:nvPr>
        </p:nvSpPr>
        <p:spPr>
          <a:xfrm>
            <a:off x="838200" y="6356350"/>
            <a:ext cx="2743200" cy="365125"/>
          </a:xfrm>
        </p:spPr>
        <p:txBody>
          <a:bodyPr>
            <a:normAutofit/>
          </a:bodyPr>
          <a:lstStyle/>
          <a:p>
            <a:pPr>
              <a:spcAft>
                <a:spcPts val="600"/>
              </a:spcAft>
            </a:pPr>
            <a:r>
              <a:rPr lang="fr-FR">
                <a:solidFill>
                  <a:schemeClr val="tx1">
                    <a:alpha val="70000"/>
                  </a:schemeClr>
                </a:solidFill>
              </a:rPr>
              <a:t>04/10/2019</a:t>
            </a:r>
            <a:endParaRPr lang="fr-BE">
              <a:solidFill>
                <a:schemeClr val="tx1">
                  <a:alpha val="70000"/>
                </a:schemeClr>
              </a:solidFill>
            </a:endParaRPr>
          </a:p>
        </p:txBody>
      </p:sp>
      <p:sp>
        <p:nvSpPr>
          <p:cNvPr id="5" name="Footer Placeholder 4">
            <a:extLst>
              <a:ext uri="{FF2B5EF4-FFF2-40B4-BE49-F238E27FC236}">
                <a16:creationId xmlns:a16="http://schemas.microsoft.com/office/drawing/2014/main" id="{330EF8FB-1F88-4140-BD9F-C1A77B851D08}"/>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BE">
                <a:solidFill>
                  <a:schemeClr val="tx1">
                    <a:alpha val="70000"/>
                  </a:schemeClr>
                </a:solidFill>
              </a:rPr>
              <a:t>Royal Military Academy</a:t>
            </a:r>
          </a:p>
        </p:txBody>
      </p:sp>
      <p:sp>
        <p:nvSpPr>
          <p:cNvPr id="6" name="Slide Number Placeholder 5">
            <a:extLst>
              <a:ext uri="{FF2B5EF4-FFF2-40B4-BE49-F238E27FC236}">
                <a16:creationId xmlns:a16="http://schemas.microsoft.com/office/drawing/2014/main" id="{46342EBB-A93D-400F-AC00-CFC61517949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8D40174-5625-4DBA-A5E0-6FE66882F67C}" type="slidenum">
              <a:rPr lang="fr-BE">
                <a:solidFill>
                  <a:schemeClr val="tx1">
                    <a:alpha val="70000"/>
                  </a:schemeClr>
                </a:solidFill>
              </a:rPr>
              <a:pPr>
                <a:spcAft>
                  <a:spcPts val="600"/>
                </a:spcAft>
              </a:pPr>
              <a:t>7</a:t>
            </a:fld>
            <a:endParaRPr lang="fr-BE">
              <a:solidFill>
                <a:schemeClr val="tx1">
                  <a:alpha val="70000"/>
                </a:schemeClr>
              </a:solidFill>
            </a:endParaRPr>
          </a:p>
        </p:txBody>
      </p:sp>
    </p:spTree>
    <p:extLst>
      <p:ext uri="{BB962C8B-B14F-4D97-AF65-F5344CB8AC3E}">
        <p14:creationId xmlns:p14="http://schemas.microsoft.com/office/powerpoint/2010/main" val="4086435411"/>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D73A-BC3F-4A81-A686-468AFAF90213}"/>
              </a:ext>
            </a:extLst>
          </p:cNvPr>
          <p:cNvSpPr>
            <a:spLocks noGrp="1"/>
          </p:cNvSpPr>
          <p:nvPr>
            <p:ph type="title"/>
          </p:nvPr>
        </p:nvSpPr>
        <p:spPr/>
        <p:txBody>
          <a:bodyPr/>
          <a:lstStyle/>
          <a:p>
            <a:r>
              <a:rPr lang="fr-BE" dirty="0"/>
              <a:t>BACK to </a:t>
            </a:r>
            <a:r>
              <a:rPr lang="fr-BE" dirty="0" err="1"/>
              <a:t>work</a:t>
            </a:r>
            <a:r>
              <a:rPr lang="fr-BE" dirty="0"/>
              <a:t>?</a:t>
            </a:r>
          </a:p>
        </p:txBody>
      </p:sp>
      <p:sp>
        <p:nvSpPr>
          <p:cNvPr id="3" name="Content Placeholder 2">
            <a:extLst>
              <a:ext uri="{FF2B5EF4-FFF2-40B4-BE49-F238E27FC236}">
                <a16:creationId xmlns:a16="http://schemas.microsoft.com/office/drawing/2014/main" id="{FEC2B245-DE16-4D32-BB5D-DC82B1F0FFCE}"/>
              </a:ext>
            </a:extLst>
          </p:cNvPr>
          <p:cNvSpPr>
            <a:spLocks noGrp="1"/>
          </p:cNvSpPr>
          <p:nvPr>
            <p:ph idx="1"/>
          </p:nvPr>
        </p:nvSpPr>
        <p:spPr/>
        <p:txBody>
          <a:bodyPr/>
          <a:lstStyle/>
          <a:p>
            <a:r>
              <a:rPr lang="en-US" dirty="0"/>
              <a:t>Prepared with the individual</a:t>
            </a:r>
          </a:p>
          <a:p>
            <a:r>
              <a:rPr lang="en-US" dirty="0"/>
              <a:t>Close collaboration between health </a:t>
            </a:r>
            <a:r>
              <a:rPr lang="en-US" dirty="0" err="1"/>
              <a:t>profesionals</a:t>
            </a:r>
            <a:r>
              <a:rPr lang="en-US" dirty="0"/>
              <a:t>, the individuals and the professional environment</a:t>
            </a:r>
          </a:p>
          <a:p>
            <a:r>
              <a:rPr lang="en-US" dirty="0"/>
              <a:t>Reintegrate the worker!</a:t>
            </a:r>
          </a:p>
          <a:p>
            <a:r>
              <a:rPr lang="en-US" dirty="0"/>
              <a:t>Not recommended to change work too quickly </a:t>
            </a:r>
          </a:p>
          <a:p>
            <a:pPr lvl="1"/>
            <a:r>
              <a:rPr lang="en-US" dirty="0"/>
              <a:t>Feeling of failure!</a:t>
            </a:r>
          </a:p>
          <a:p>
            <a:r>
              <a:rPr lang="en-US" dirty="0"/>
              <a:t>Often, after treatment, professional reorientation or mutation. They are grilled with their former colleagues (they manipulated them, showed indifference, =&gt; rejection)</a:t>
            </a:r>
            <a:endParaRPr lang="fr-BE" dirty="0"/>
          </a:p>
          <a:p>
            <a:endParaRPr lang="fr-BE" dirty="0"/>
          </a:p>
        </p:txBody>
      </p:sp>
      <p:sp>
        <p:nvSpPr>
          <p:cNvPr id="4" name="Date Placeholder 3">
            <a:extLst>
              <a:ext uri="{FF2B5EF4-FFF2-40B4-BE49-F238E27FC236}">
                <a16:creationId xmlns:a16="http://schemas.microsoft.com/office/drawing/2014/main" id="{722994B8-4965-4737-A749-73B3611CEBD1}"/>
              </a:ext>
            </a:extLst>
          </p:cNvPr>
          <p:cNvSpPr>
            <a:spLocks noGrp="1"/>
          </p:cNvSpPr>
          <p:nvPr>
            <p:ph type="dt" sz="half" idx="10"/>
          </p:nvPr>
        </p:nvSpPr>
        <p:spPr/>
        <p:txBody>
          <a:bodyPr/>
          <a:lstStyle/>
          <a:p>
            <a:r>
              <a:rPr lang="fr-FR"/>
              <a:t>04/10/2019</a:t>
            </a:r>
            <a:endParaRPr lang="fr-BE" dirty="0"/>
          </a:p>
        </p:txBody>
      </p:sp>
      <p:sp>
        <p:nvSpPr>
          <p:cNvPr id="5" name="Footer Placeholder 4">
            <a:extLst>
              <a:ext uri="{FF2B5EF4-FFF2-40B4-BE49-F238E27FC236}">
                <a16:creationId xmlns:a16="http://schemas.microsoft.com/office/drawing/2014/main" id="{26AE6275-84AB-4CD7-89A7-81D7AE91260F}"/>
              </a:ext>
            </a:extLst>
          </p:cNvPr>
          <p:cNvSpPr>
            <a:spLocks noGrp="1"/>
          </p:cNvSpPr>
          <p:nvPr>
            <p:ph type="ftr" sz="quarter" idx="11"/>
          </p:nvPr>
        </p:nvSpPr>
        <p:spPr/>
        <p:txBody>
          <a:bodyPr/>
          <a:lstStyle/>
          <a:p>
            <a:r>
              <a:rPr lang="fr-BE"/>
              <a:t>Royal Military Academy</a:t>
            </a:r>
            <a:endParaRPr lang="fr-BE" dirty="0"/>
          </a:p>
        </p:txBody>
      </p:sp>
      <p:sp>
        <p:nvSpPr>
          <p:cNvPr id="6" name="Slide Number Placeholder 5">
            <a:extLst>
              <a:ext uri="{FF2B5EF4-FFF2-40B4-BE49-F238E27FC236}">
                <a16:creationId xmlns:a16="http://schemas.microsoft.com/office/drawing/2014/main" id="{68A72262-EDE0-4EA6-82DC-8C832C91A976}"/>
              </a:ext>
            </a:extLst>
          </p:cNvPr>
          <p:cNvSpPr>
            <a:spLocks noGrp="1"/>
          </p:cNvSpPr>
          <p:nvPr>
            <p:ph type="sldNum" sz="quarter" idx="12"/>
          </p:nvPr>
        </p:nvSpPr>
        <p:spPr/>
        <p:txBody>
          <a:bodyPr/>
          <a:lstStyle/>
          <a:p>
            <a:fld id="{98D40174-5625-4DBA-A5E0-6FE66882F67C}" type="slidenum">
              <a:rPr lang="fr-BE" smtClean="0"/>
              <a:t>70</a:t>
            </a:fld>
            <a:endParaRPr lang="fr-BE"/>
          </a:p>
        </p:txBody>
      </p:sp>
    </p:spTree>
    <p:extLst>
      <p:ext uri="{BB962C8B-B14F-4D97-AF65-F5344CB8AC3E}">
        <p14:creationId xmlns:p14="http://schemas.microsoft.com/office/powerpoint/2010/main" val="1510843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701"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C553CFD-3C60-4B6D-9A60-F5A9E37C8C8D}" type="slidenum">
              <a:rPr lang="en-US" altLang="en-US" sz="1400"/>
              <a:pPr eaLnBrk="1" hangingPunct="1">
                <a:spcBef>
                  <a:spcPct val="0"/>
                </a:spcBef>
                <a:buFontTx/>
                <a:buNone/>
              </a:pPr>
              <a:t>71</a:t>
            </a:fld>
            <a:endParaRPr lang="en-US" altLang="en-US" sz="1400"/>
          </a:p>
        </p:txBody>
      </p:sp>
      <p:sp>
        <p:nvSpPr>
          <p:cNvPr id="6" name="TextBox 5"/>
          <p:cNvSpPr txBox="1"/>
          <p:nvPr/>
        </p:nvSpPr>
        <p:spPr>
          <a:xfrm>
            <a:off x="2135560" y="6276808"/>
            <a:ext cx="7128792" cy="307777"/>
          </a:xfrm>
          <a:prstGeom prst="rect">
            <a:avLst/>
          </a:prstGeom>
          <a:noFill/>
        </p:spPr>
        <p:txBody>
          <a:bodyPr wrap="square" rtlCol="0">
            <a:spAutoFit/>
          </a:bodyPr>
          <a:lstStyle/>
          <a:p>
            <a:r>
              <a:rPr lang="en-US" sz="1400" b="1" u="sng" dirty="0">
                <a:solidFill>
                  <a:schemeClr val="bg1"/>
                </a:solidFill>
              </a:rPr>
              <a:t>SOURCE:</a:t>
            </a:r>
            <a:r>
              <a:rPr lang="en-US" sz="1400" b="1" dirty="0">
                <a:solidFill>
                  <a:schemeClr val="bg1"/>
                </a:solidFill>
              </a:rPr>
              <a:t> “Pilot well-being &amp; mental illness” by </a:t>
            </a:r>
            <a:r>
              <a:rPr lang="en-US" sz="1400" b="1" dirty="0" err="1">
                <a:solidFill>
                  <a:schemeClr val="bg1"/>
                </a:solidFill>
              </a:rPr>
              <a:t>Abdur</a:t>
            </a:r>
            <a:r>
              <a:rPr lang="en-US" sz="1400" b="1" dirty="0">
                <a:solidFill>
                  <a:schemeClr val="bg1"/>
                </a:solidFill>
              </a:rPr>
              <a:t> Syed &amp; Ricardo Sousa</a:t>
            </a:r>
          </a:p>
        </p:txBody>
      </p:sp>
      <p:sp>
        <p:nvSpPr>
          <p:cNvPr id="3" name="TextBox 2"/>
          <p:cNvSpPr txBox="1"/>
          <p:nvPr/>
        </p:nvSpPr>
        <p:spPr>
          <a:xfrm>
            <a:off x="2135561" y="303321"/>
            <a:ext cx="8110165" cy="4278094"/>
          </a:xfrm>
          <a:prstGeom prst="rect">
            <a:avLst/>
          </a:prstGeom>
          <a:noFill/>
          <a:ln w="73025">
            <a:solidFill>
              <a:schemeClr val="accent2">
                <a:lumMod val="75000"/>
              </a:schemeClr>
            </a:solidFill>
          </a:ln>
        </p:spPr>
        <p:txBody>
          <a:bodyPr wrap="square" rtlCol="0">
            <a:spAutoFit/>
          </a:bodyPr>
          <a:lstStyle/>
          <a:p>
            <a:pPr algn="ctr"/>
            <a:r>
              <a:rPr lang="en-US" sz="2400" b="1" u="sng" dirty="0">
                <a:solidFill>
                  <a:schemeClr val="bg1"/>
                </a:solidFill>
              </a:rPr>
              <a:t>THE STIGMA OF MENTAL HEALTH IN AVIATION</a:t>
            </a:r>
          </a:p>
          <a:p>
            <a:pPr algn="ctr"/>
            <a:endParaRPr lang="en-US" sz="2400" b="1" u="sng" dirty="0">
              <a:solidFill>
                <a:schemeClr val="bg1"/>
              </a:solidFill>
            </a:endParaRPr>
          </a:p>
          <a:p>
            <a:r>
              <a:rPr lang="en-US" sz="2400" dirty="0">
                <a:solidFill>
                  <a:schemeClr val="bg1"/>
                </a:solidFill>
              </a:rPr>
              <a:t>-   Aircrew fear suspension of flying duties, license,…,financial impact.</a:t>
            </a:r>
          </a:p>
          <a:p>
            <a:endParaRPr lang="en-US" sz="2400" dirty="0">
              <a:solidFill>
                <a:schemeClr val="bg1"/>
              </a:solidFill>
            </a:endParaRPr>
          </a:p>
          <a:p>
            <a:r>
              <a:rPr lang="en-US" sz="2400" dirty="0">
                <a:solidFill>
                  <a:schemeClr val="bg1"/>
                </a:solidFill>
              </a:rPr>
              <a:t>-  ”Suck it up and do the job” culture.</a:t>
            </a:r>
          </a:p>
          <a:p>
            <a:endParaRPr lang="en-US" sz="2400" dirty="0">
              <a:solidFill>
                <a:schemeClr val="bg1"/>
              </a:solidFill>
            </a:endParaRPr>
          </a:p>
          <a:p>
            <a:pPr marL="285750" indent="-285750">
              <a:buFontTx/>
              <a:buChar char="-"/>
            </a:pPr>
            <a:r>
              <a:rPr lang="en-US" sz="2400" dirty="0">
                <a:solidFill>
                  <a:schemeClr val="bg1"/>
                </a:solidFill>
              </a:rPr>
              <a:t>Aircrew reported rates of mental problems is lower than the general public</a:t>
            </a:r>
          </a:p>
          <a:p>
            <a:endParaRPr lang="en-US" sz="2400" dirty="0">
              <a:solidFill>
                <a:schemeClr val="bg1"/>
              </a:solidFill>
            </a:endParaRPr>
          </a:p>
          <a:p>
            <a:pPr algn="ctr"/>
            <a:r>
              <a:rPr lang="en-US" sz="2400" dirty="0">
                <a:solidFill>
                  <a:schemeClr val="bg1"/>
                </a:solidFill>
              </a:rPr>
              <a:t> </a:t>
            </a:r>
            <a:r>
              <a:rPr lang="en-US" sz="3200" b="1" i="1" dirty="0">
                <a:solidFill>
                  <a:schemeClr val="bg1"/>
                </a:solidFill>
              </a:rPr>
              <a:t>“Suffer in silence situation”</a:t>
            </a:r>
          </a:p>
        </p:txBody>
      </p:sp>
      <p:sp>
        <p:nvSpPr>
          <p:cNvPr id="5" name="TextBox 4"/>
          <p:cNvSpPr txBox="1"/>
          <p:nvPr/>
        </p:nvSpPr>
        <p:spPr>
          <a:xfrm>
            <a:off x="2135561" y="5013176"/>
            <a:ext cx="8110165" cy="400110"/>
          </a:xfrm>
          <a:prstGeom prst="rect">
            <a:avLst/>
          </a:prstGeom>
          <a:solidFill>
            <a:srgbClr val="FF0000"/>
          </a:solidFill>
          <a:ln w="41275">
            <a:solidFill>
              <a:srgbClr val="FF0000"/>
            </a:solidFill>
          </a:ln>
        </p:spPr>
        <p:txBody>
          <a:bodyPr wrap="square" rtlCol="0">
            <a:spAutoFit/>
          </a:bodyPr>
          <a:lstStyle/>
          <a:p>
            <a:pPr algn="ctr"/>
            <a:r>
              <a:rPr lang="en-US" sz="2000" b="1" dirty="0">
                <a:solidFill>
                  <a:schemeClr val="bg1"/>
                </a:solidFill>
              </a:rPr>
              <a:t>HAZARD REMAINS (HIDDEN) UNTIL BREAKDOWN / MISHAP </a:t>
            </a:r>
          </a:p>
        </p:txBody>
      </p:sp>
    </p:spTree>
    <p:extLst>
      <p:ext uri="{BB962C8B-B14F-4D97-AF65-F5344CB8AC3E}">
        <p14:creationId xmlns:p14="http://schemas.microsoft.com/office/powerpoint/2010/main" val="16432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BF9CEA-5EAA-49B4-9916-F0033DE8AEBB}"/>
              </a:ext>
            </a:extLst>
          </p:cNvPr>
          <p:cNvSpPr>
            <a:spLocks noGrp="1"/>
          </p:cNvSpPr>
          <p:nvPr>
            <p:ph idx="1"/>
          </p:nvPr>
        </p:nvSpPr>
        <p:spPr>
          <a:xfrm>
            <a:off x="674626" y="2034928"/>
            <a:ext cx="3363974" cy="3415623"/>
          </a:xfrm>
        </p:spPr>
        <p:txBody>
          <a:bodyPr>
            <a:normAutofit/>
          </a:bodyPr>
          <a:lstStyle/>
          <a:p>
            <a:r>
              <a:rPr lang="fr-BE" b="1" dirty="0" err="1"/>
              <a:t>Thank</a:t>
            </a:r>
            <a:r>
              <a:rPr lang="fr-BE" b="1" dirty="0"/>
              <a:t> </a:t>
            </a:r>
            <a:r>
              <a:rPr lang="fr-BE" b="1" dirty="0" err="1"/>
              <a:t>you</a:t>
            </a:r>
            <a:r>
              <a:rPr lang="fr-BE" b="1" dirty="0"/>
              <a:t> for </a:t>
            </a:r>
            <a:r>
              <a:rPr lang="fr-BE" b="1" dirty="0" err="1"/>
              <a:t>your</a:t>
            </a:r>
            <a:r>
              <a:rPr lang="fr-BE" b="1" dirty="0"/>
              <a:t> attention</a:t>
            </a:r>
          </a:p>
          <a:p>
            <a:endParaRPr lang="fr-BE" b="1" dirty="0"/>
          </a:p>
          <a:p>
            <a:r>
              <a:rPr lang="fr-BE" b="1" dirty="0"/>
              <a:t>Questions?</a:t>
            </a:r>
          </a:p>
          <a:p>
            <a:pPr lvl="1"/>
            <a:r>
              <a:rPr lang="fr-BE" sz="2000" dirty="0">
                <a:hlinkClick r:id="rId2"/>
              </a:rPr>
              <a:t>Emilie.dessy@mil.be</a:t>
            </a:r>
            <a:endParaRPr lang="fr-BE" sz="2000" dirty="0"/>
          </a:p>
          <a:p>
            <a:pPr marL="457200" lvl="1" indent="0">
              <a:buNone/>
            </a:pPr>
            <a:endParaRPr lang="fr-BE" sz="2000" dirty="0"/>
          </a:p>
        </p:txBody>
      </p:sp>
      <p:pic>
        <p:nvPicPr>
          <p:cNvPr id="1026" name="Picture 2" descr="Résultat de recherche d'images pour &quot;questions?&quot;">
            <a:extLst>
              <a:ext uri="{FF2B5EF4-FFF2-40B4-BE49-F238E27FC236}">
                <a16:creationId xmlns:a16="http://schemas.microsoft.com/office/drawing/2014/main" id="{A9A18F43-0576-448A-A185-F243CABE77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8921" y="404430"/>
            <a:ext cx="6250769" cy="468204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098305D0-3D2E-46BD-8109-77C5DA4D197A}"/>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5" name="Footer Placeholder 4">
            <a:extLst>
              <a:ext uri="{FF2B5EF4-FFF2-40B4-BE49-F238E27FC236}">
                <a16:creationId xmlns:a16="http://schemas.microsoft.com/office/drawing/2014/main" id="{1EAFD1EA-AB5F-479E-B692-A8A860F097A3}"/>
              </a:ext>
            </a:extLst>
          </p:cNvPr>
          <p:cNvSpPr>
            <a:spLocks noGrp="1"/>
          </p:cNvSpPr>
          <p:nvPr>
            <p:ph type="ftr" sz="quarter" idx="11"/>
          </p:nvPr>
        </p:nvSpPr>
        <p:spPr>
          <a:xfrm>
            <a:off x="4038600" y="6356350"/>
            <a:ext cx="4114800" cy="365125"/>
          </a:xfrm>
        </p:spPr>
        <p:txBody>
          <a:bodyPr>
            <a:normAutofit/>
          </a:bodyPr>
          <a:lstStyle/>
          <a:p>
            <a:pPr>
              <a:spcAft>
                <a:spcPts val="600"/>
              </a:spcAft>
            </a:pPr>
            <a:r>
              <a:rPr lang="fr-BE"/>
              <a:t>Royal Military Academy</a:t>
            </a:r>
          </a:p>
        </p:txBody>
      </p:sp>
      <p:sp>
        <p:nvSpPr>
          <p:cNvPr id="6" name="Slide Number Placeholder 5">
            <a:extLst>
              <a:ext uri="{FF2B5EF4-FFF2-40B4-BE49-F238E27FC236}">
                <a16:creationId xmlns:a16="http://schemas.microsoft.com/office/drawing/2014/main" id="{B47E16FC-7FD9-4F04-BD5F-E6055D63B30E}"/>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smtClean="0"/>
              <a:pPr>
                <a:spcAft>
                  <a:spcPts val="600"/>
                </a:spcAft>
              </a:pPr>
              <a:t>72</a:t>
            </a:fld>
            <a:endParaRPr lang="fr-BE"/>
          </a:p>
        </p:txBody>
      </p:sp>
    </p:spTree>
    <p:extLst>
      <p:ext uri="{BB962C8B-B14F-4D97-AF65-F5344CB8AC3E}">
        <p14:creationId xmlns:p14="http://schemas.microsoft.com/office/powerpoint/2010/main" val="36567262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F41CDDB-F84B-477D-8E79-434D2F378271}"/>
              </a:ext>
            </a:extLst>
          </p:cNvPr>
          <p:cNvSpPr>
            <a:spLocks noGrp="1" noChangeArrowheads="1"/>
          </p:cNvSpPr>
          <p:nvPr>
            <p:ph type="title"/>
          </p:nvPr>
        </p:nvSpPr>
        <p:spPr>
          <a:xfrm>
            <a:off x="1524000" y="4642583"/>
            <a:ext cx="9144000" cy="1099845"/>
          </a:xfrm>
        </p:spPr>
        <p:txBody>
          <a:bodyPr vert="horz" lIns="91440" tIns="45720" rIns="91440" bIns="45720" rtlCol="0" anchor="b">
            <a:normAutofit/>
          </a:bodyPr>
          <a:lstStyle/>
          <a:p>
            <a:pPr algn="ctr"/>
            <a:r>
              <a:rPr lang="en-US" altLang="fr-FR" sz="6000"/>
              <a:t>Burn-out process</a:t>
            </a:r>
          </a:p>
        </p:txBody>
      </p:sp>
      <p:sp>
        <p:nvSpPr>
          <p:cNvPr id="71" name="Rectangle 70">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6FE266A-B4EF-475E-9633-74AFBD972C4F}"/>
              </a:ext>
            </a:extLst>
          </p:cNvPr>
          <p:cNvPicPr>
            <a:picLocks noChangeAspect="1"/>
          </p:cNvPicPr>
          <p:nvPr/>
        </p:nvPicPr>
        <p:blipFill>
          <a:blip r:embed="rId2"/>
          <a:stretch>
            <a:fillRect/>
          </a:stretch>
        </p:blipFill>
        <p:spPr>
          <a:xfrm>
            <a:off x="1946476" y="640080"/>
            <a:ext cx="2363744" cy="3291840"/>
          </a:xfrm>
          <a:prstGeom prst="rect">
            <a:avLst/>
          </a:prstGeom>
        </p:spPr>
      </p:pic>
      <p:sp>
        <p:nvSpPr>
          <p:cNvPr id="75"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6BEB95D-DAE2-4D8D-A130-E1D7DDEFFA3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684754" y="640080"/>
            <a:ext cx="4753557" cy="3291840"/>
          </a:xfrm>
          <a:prstGeom prst="rect">
            <a:avLst/>
          </a:prstGeom>
        </p:spPr>
      </p:pic>
      <p:sp>
        <p:nvSpPr>
          <p:cNvPr id="5" name="Date Placeholder 4">
            <a:extLst>
              <a:ext uri="{FF2B5EF4-FFF2-40B4-BE49-F238E27FC236}">
                <a16:creationId xmlns:a16="http://schemas.microsoft.com/office/drawing/2014/main" id="{2A3E0637-0CCE-4C9E-8B12-0DB57BE8BBE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04/10/2019</a:t>
            </a:r>
          </a:p>
        </p:txBody>
      </p:sp>
      <p:sp>
        <p:nvSpPr>
          <p:cNvPr id="3" name="Footer Placeholder 2">
            <a:extLst>
              <a:ext uri="{FF2B5EF4-FFF2-40B4-BE49-F238E27FC236}">
                <a16:creationId xmlns:a16="http://schemas.microsoft.com/office/drawing/2014/main" id="{53BFAD82-9A89-4D84-A413-1767FF55DDB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Royal Military Academy</a:t>
            </a:r>
          </a:p>
        </p:txBody>
      </p:sp>
      <p:sp>
        <p:nvSpPr>
          <p:cNvPr id="4" name="Slide Number Placeholder 3">
            <a:extLst>
              <a:ext uri="{FF2B5EF4-FFF2-40B4-BE49-F238E27FC236}">
                <a16:creationId xmlns:a16="http://schemas.microsoft.com/office/drawing/2014/main" id="{1C3436B9-C2A7-4370-9C00-22EBE6B9793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8D40174-5625-4DBA-A5E0-6FE66882F67C}" type="slidenum">
              <a:rPr lang="en-US" smtClean="0"/>
              <a:pPr>
                <a:spcAft>
                  <a:spcPts val="600"/>
                </a:spcAft>
              </a:pPr>
              <a:t>8</a:t>
            </a:fld>
            <a:endParaRPr lang="en-US"/>
          </a:p>
        </p:txBody>
      </p:sp>
    </p:spTree>
    <p:extLst>
      <p:ext uri="{BB962C8B-B14F-4D97-AF65-F5344CB8AC3E}">
        <p14:creationId xmlns:p14="http://schemas.microsoft.com/office/powerpoint/2010/main" val="44680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9154" name="Rectangle 2">
            <a:extLst>
              <a:ext uri="{FF2B5EF4-FFF2-40B4-BE49-F238E27FC236}">
                <a16:creationId xmlns:a16="http://schemas.microsoft.com/office/drawing/2014/main" id="{BAC624A4-93EB-4568-A077-DE47C08C3D28}"/>
              </a:ext>
            </a:extLst>
          </p:cNvPr>
          <p:cNvSpPr>
            <a:spLocks noGrp="1" noChangeArrowheads="1"/>
          </p:cNvSpPr>
          <p:nvPr>
            <p:ph type="title"/>
          </p:nvPr>
        </p:nvSpPr>
        <p:spPr>
          <a:xfrm>
            <a:off x="643468" y="623392"/>
            <a:ext cx="3363974" cy="1607060"/>
          </a:xfrm>
          <a:noFill/>
          <a:ln w="19050">
            <a:solidFill>
              <a:schemeClr val="tx1"/>
            </a:solidFill>
          </a:ln>
        </p:spPr>
        <p:txBody>
          <a:bodyPr wrap="square" anchor="ctr">
            <a:normAutofit/>
          </a:bodyPr>
          <a:lstStyle/>
          <a:p>
            <a:pPr algn="ctr" eaLnBrk="1" hangingPunct="1"/>
            <a:r>
              <a:rPr lang="fr-FR" altLang="fr-FR" sz="2800">
                <a:ea typeface="ＭＳ Ｐゴシック" panose="020B0600070205080204" pitchFamily="34" charset="-128"/>
              </a:rPr>
              <a:t>A situation</a:t>
            </a:r>
          </a:p>
        </p:txBody>
      </p:sp>
      <p:sp>
        <p:nvSpPr>
          <p:cNvPr id="49155" name="Rectangle 3">
            <a:extLst>
              <a:ext uri="{FF2B5EF4-FFF2-40B4-BE49-F238E27FC236}">
                <a16:creationId xmlns:a16="http://schemas.microsoft.com/office/drawing/2014/main" id="{05149BD9-C988-4315-B933-E44995C4002A}"/>
              </a:ext>
            </a:extLst>
          </p:cNvPr>
          <p:cNvSpPr>
            <a:spLocks noGrp="1" noChangeArrowheads="1"/>
          </p:cNvSpPr>
          <p:nvPr>
            <p:ph idx="1"/>
          </p:nvPr>
        </p:nvSpPr>
        <p:spPr>
          <a:xfrm>
            <a:off x="643468" y="2638043"/>
            <a:ext cx="3363974" cy="3415623"/>
          </a:xfrm>
        </p:spPr>
        <p:txBody>
          <a:bodyPr>
            <a:normAutofit/>
          </a:bodyPr>
          <a:lstStyle/>
          <a:p>
            <a:pPr marL="0" indent="0" eaLnBrk="1" hangingPunct="1">
              <a:buNone/>
            </a:pPr>
            <a:r>
              <a:rPr lang="fr-FR" altLang="fr-FR" sz="2000">
                <a:ea typeface="ＭＳ Ｐゴシック" panose="020B0600070205080204" pitchFamily="34" charset="-128"/>
              </a:rPr>
              <a:t>Reality shock</a:t>
            </a:r>
          </a:p>
          <a:p>
            <a:pPr lvl="1" eaLnBrk="1" hangingPunct="1"/>
            <a:r>
              <a:rPr lang="fr-FR" altLang="fr-FR" sz="2000">
                <a:ea typeface="ＭＳ Ｐゴシック" panose="020B0600070205080204" pitchFamily="34" charset="-128"/>
              </a:rPr>
              <a:t>Despite the motivation</a:t>
            </a:r>
          </a:p>
          <a:p>
            <a:pPr lvl="1" eaLnBrk="1" hangingPunct="1"/>
            <a:r>
              <a:rPr lang="fr-FR" altLang="fr-FR" sz="2000">
                <a:ea typeface="ＭＳ Ｐゴシック" panose="020B0600070205080204" pitchFamily="34" charset="-128"/>
              </a:rPr>
              <a:t>Despite the Investment/ sacrifices</a:t>
            </a:r>
          </a:p>
          <a:p>
            <a:pPr lvl="2"/>
            <a:r>
              <a:rPr lang="en-US" altLang="fr-FR">
                <a:ea typeface="ＭＳ Ｐゴシック" panose="020B0600070205080204" pitchFamily="34" charset="-128"/>
              </a:rPr>
              <a:t>Some grumble all the time and are never happy</a:t>
            </a:r>
          </a:p>
          <a:p>
            <a:pPr lvl="2"/>
            <a:r>
              <a:rPr lang="en-US" altLang="fr-FR">
                <a:ea typeface="ＭＳ Ｐゴシック" panose="020B0600070205080204" pitchFamily="34" charset="-128"/>
              </a:rPr>
              <a:t>Lack of recognition</a:t>
            </a:r>
          </a:p>
          <a:p>
            <a:pPr lvl="2"/>
            <a:r>
              <a:rPr lang="en-US" altLang="fr-FR">
                <a:ea typeface="ＭＳ Ｐゴシック" panose="020B0600070205080204" pitchFamily="34" charset="-128"/>
              </a:rPr>
              <a:t>Etc.</a:t>
            </a:r>
            <a:endParaRPr lang="fr-FR" altLang="fr-FR">
              <a:ea typeface="ＭＳ Ｐゴシック" panose="020B0600070205080204" pitchFamily="34" charset="-128"/>
            </a:endParaRPr>
          </a:p>
        </p:txBody>
      </p:sp>
      <p:pic>
        <p:nvPicPr>
          <p:cNvPr id="7" name="Picture 6">
            <a:extLst>
              <a:ext uri="{FF2B5EF4-FFF2-40B4-BE49-F238E27FC236}">
                <a16:creationId xmlns:a16="http://schemas.microsoft.com/office/drawing/2014/main" id="{3C08451D-B11F-47F4-95F3-FCBCE79798A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97763" y="1184237"/>
            <a:ext cx="6250769" cy="4328659"/>
          </a:xfrm>
          <a:prstGeom prst="rect">
            <a:avLst/>
          </a:prstGeom>
        </p:spPr>
      </p:pic>
      <p:sp>
        <p:nvSpPr>
          <p:cNvPr id="5" name="Date Placeholder 4">
            <a:extLst>
              <a:ext uri="{FF2B5EF4-FFF2-40B4-BE49-F238E27FC236}">
                <a16:creationId xmlns:a16="http://schemas.microsoft.com/office/drawing/2014/main" id="{9AFCE0EE-8D05-4E1C-979E-322F2E6962CF}"/>
              </a:ext>
            </a:extLst>
          </p:cNvPr>
          <p:cNvSpPr>
            <a:spLocks noGrp="1"/>
          </p:cNvSpPr>
          <p:nvPr>
            <p:ph type="dt" sz="half" idx="10"/>
          </p:nvPr>
        </p:nvSpPr>
        <p:spPr>
          <a:xfrm>
            <a:off x="643468" y="6356350"/>
            <a:ext cx="1686264" cy="365125"/>
          </a:xfrm>
        </p:spPr>
        <p:txBody>
          <a:bodyPr>
            <a:normAutofit/>
          </a:bodyPr>
          <a:lstStyle/>
          <a:p>
            <a:pPr>
              <a:spcAft>
                <a:spcPts val="600"/>
              </a:spcAft>
            </a:pPr>
            <a:r>
              <a:rPr lang="fr-FR"/>
              <a:t>04/10/2019</a:t>
            </a:r>
            <a:endParaRPr lang="fr-BE"/>
          </a:p>
        </p:txBody>
      </p:sp>
      <p:sp>
        <p:nvSpPr>
          <p:cNvPr id="3" name="Footer Placeholder 2">
            <a:extLst>
              <a:ext uri="{FF2B5EF4-FFF2-40B4-BE49-F238E27FC236}">
                <a16:creationId xmlns:a16="http://schemas.microsoft.com/office/drawing/2014/main" id="{4A62937F-5784-44EE-B131-28D5B04A2304}"/>
              </a:ext>
            </a:extLst>
          </p:cNvPr>
          <p:cNvSpPr>
            <a:spLocks noGrp="1"/>
          </p:cNvSpPr>
          <p:nvPr>
            <p:ph type="ftr" sz="quarter" idx="11"/>
          </p:nvPr>
        </p:nvSpPr>
        <p:spPr>
          <a:xfrm>
            <a:off x="4038600" y="6356350"/>
            <a:ext cx="4114800" cy="365125"/>
          </a:xfrm>
        </p:spPr>
        <p:txBody>
          <a:bodyPr>
            <a:normAutofit/>
          </a:bodyPr>
          <a:lstStyle/>
          <a:p>
            <a:pPr>
              <a:spcAft>
                <a:spcPts val="600"/>
              </a:spcAft>
            </a:pPr>
            <a:r>
              <a:rPr lang="fr-BE"/>
              <a:t>Royal Military Academy</a:t>
            </a:r>
          </a:p>
        </p:txBody>
      </p:sp>
      <p:sp>
        <p:nvSpPr>
          <p:cNvPr id="4" name="Slide Number Placeholder 3">
            <a:extLst>
              <a:ext uri="{FF2B5EF4-FFF2-40B4-BE49-F238E27FC236}">
                <a16:creationId xmlns:a16="http://schemas.microsoft.com/office/drawing/2014/main" id="{85B04DB8-91EC-45BB-9370-C355B419BF47}"/>
              </a:ext>
            </a:extLst>
          </p:cNvPr>
          <p:cNvSpPr>
            <a:spLocks noGrp="1"/>
          </p:cNvSpPr>
          <p:nvPr>
            <p:ph type="sldNum" sz="quarter" idx="12"/>
          </p:nvPr>
        </p:nvSpPr>
        <p:spPr>
          <a:xfrm>
            <a:off x="8610600" y="6356350"/>
            <a:ext cx="2743200" cy="365125"/>
          </a:xfrm>
        </p:spPr>
        <p:txBody>
          <a:bodyPr>
            <a:normAutofit/>
          </a:bodyPr>
          <a:lstStyle/>
          <a:p>
            <a:pPr>
              <a:spcAft>
                <a:spcPts val="600"/>
              </a:spcAft>
            </a:pPr>
            <a:fld id="{98D40174-5625-4DBA-A5E0-6FE66882F67C}" type="slidenum">
              <a:rPr lang="fr-BE"/>
              <a:pPr>
                <a:spcAft>
                  <a:spcPts val="600"/>
                </a:spcAft>
              </a:pPr>
              <a:t>9</a:t>
            </a:fld>
            <a:endParaRPr lang="fr-BE"/>
          </a:p>
        </p:txBody>
      </p:sp>
    </p:spTree>
    <p:extLst>
      <p:ext uri="{BB962C8B-B14F-4D97-AF65-F5344CB8AC3E}">
        <p14:creationId xmlns:p14="http://schemas.microsoft.com/office/powerpoint/2010/main" val="64148007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ED6C3F9ADFAC44BD19A69EF1D825F0" ma:contentTypeVersion="5" ma:contentTypeDescription="Een nieuw document maken." ma:contentTypeScope="" ma:versionID="f3ac4f3d018a3d936574975008da3d2b">
  <xsd:schema xmlns:xsd="http://www.w3.org/2001/XMLSchema" xmlns:xs="http://www.w3.org/2001/XMLSchema" xmlns:p="http://schemas.microsoft.com/office/2006/metadata/properties" xmlns:ns3="5830eb44-63b7-42cd-9aa1-ce811071e896" xmlns:ns4="f5f8fd19-ee54-4306-96fe-402144bcf233" targetNamespace="http://schemas.microsoft.com/office/2006/metadata/properties" ma:root="true" ma:fieldsID="380c3011177e20cf090ea614b70ab5d5" ns3:_="" ns4:_="">
    <xsd:import namespace="5830eb44-63b7-42cd-9aa1-ce811071e896"/>
    <xsd:import namespace="f5f8fd19-ee54-4306-96fe-402144bcf23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0eb44-63b7-42cd-9aa1-ce811071e8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f8fd19-ee54-4306-96fe-402144bcf23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4308EC-F6E3-4224-B8B5-A6B5079051C2}">
  <ds:schemaRefs>
    <ds:schemaRef ds:uri="http://schemas.microsoft.com/sharepoint/v3/contenttype/forms"/>
  </ds:schemaRefs>
</ds:datastoreItem>
</file>

<file path=customXml/itemProps2.xml><?xml version="1.0" encoding="utf-8"?>
<ds:datastoreItem xmlns:ds="http://schemas.openxmlformats.org/officeDocument/2006/customXml" ds:itemID="{95C712FE-A4D3-4B96-A7CF-823646F2088C}">
  <ds:schemaRefs>
    <ds:schemaRef ds:uri="5830eb44-63b7-42cd-9aa1-ce811071e896"/>
    <ds:schemaRef ds:uri="http://purl.org/dc/elements/1.1/"/>
    <ds:schemaRef ds:uri="http://schemas.microsoft.com/office/2006/documentManagement/types"/>
    <ds:schemaRef ds:uri="f5f8fd19-ee54-4306-96fe-402144bcf233"/>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21B79F2-59DF-4514-AB44-6EE4D27AD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30eb44-63b7-42cd-9aa1-ce811071e896"/>
    <ds:schemaRef ds:uri="f5f8fd19-ee54-4306-96fe-402144bcf2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8623</Words>
  <Application>Microsoft Office PowerPoint</Application>
  <PresentationFormat>Widescreen</PresentationFormat>
  <Paragraphs>917</Paragraphs>
  <Slides>72</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Wingdings</vt:lpstr>
      <vt:lpstr>Office Theme</vt:lpstr>
      <vt:lpstr>Le surmenage professionnel  chez le personnel navigant</vt:lpstr>
      <vt:lpstr>Contents</vt:lpstr>
      <vt:lpstr>1. definition</vt:lpstr>
      <vt:lpstr>Definition</vt:lpstr>
      <vt:lpstr>Belgian Superior Council of Health’s Burnout definition</vt:lpstr>
      <vt:lpstr>Belgian Superior Council of Health’s Burnout definition</vt:lpstr>
      <vt:lpstr>4 Stages that lead to burnout</vt:lpstr>
      <vt:lpstr>Burn-out process</vt:lpstr>
      <vt:lpstr>A situation</vt:lpstr>
      <vt:lpstr>Response (s)</vt:lpstr>
      <vt:lpstr>Response (s) vs Process(es)</vt:lpstr>
      <vt:lpstr>Process</vt:lpstr>
      <vt:lpstr>ATTENTION</vt:lpstr>
      <vt:lpstr>2. Symptoms</vt:lpstr>
      <vt:lpstr>Physical symptoms</vt:lpstr>
      <vt:lpstr>Emotional symptoms</vt:lpstr>
      <vt:lpstr>Cognitive symptoms</vt:lpstr>
      <vt:lpstr>Behavioural symptoms</vt:lpstr>
      <vt:lpstr>Clinical model</vt:lpstr>
      <vt:lpstr>3. Differential diagnoses</vt:lpstr>
      <vt:lpstr>Burnout  vs  Stress</vt:lpstr>
      <vt:lpstr>Burnout  vs Depression</vt:lpstr>
      <vt:lpstr>4. Diagnostic procedure</vt:lpstr>
      <vt:lpstr>Diagnostic procedure</vt:lpstr>
      <vt:lpstr>Maslach Burnout Inventory (MBI, Maslach &amp; Jackson, 1981)</vt:lpstr>
      <vt:lpstr>The Oldenburg Burnout Inventory</vt:lpstr>
      <vt:lpstr>The Utrechtse Burnout Schaal (UBOS)</vt:lpstr>
      <vt:lpstr>Burnout Assessment Tool (BAT)</vt:lpstr>
      <vt:lpstr>Other available tests</vt:lpstr>
      <vt:lpstr>Scales for differential diagnosis </vt:lpstr>
      <vt:lpstr>5. Prevalence</vt:lpstr>
      <vt:lpstr>5. Prevalence</vt:lpstr>
      <vt:lpstr>5. Epidemiology</vt:lpstr>
      <vt:lpstr>5. prevalence</vt:lpstr>
      <vt:lpstr>What about Belgian Defense?</vt:lpstr>
      <vt:lpstr>10 most stressful jobs of 2015 </vt:lpstr>
      <vt:lpstr>PowerPoint Presentation</vt:lpstr>
      <vt:lpstr>What about the flight crew and ATC within the Belgian Defense?</vt:lpstr>
      <vt:lpstr>5. Prevalence</vt:lpstr>
      <vt:lpstr>6. Risk factors</vt:lpstr>
      <vt:lpstr>Individual Factors</vt:lpstr>
      <vt:lpstr>Individual factors: personality</vt:lpstr>
      <vt:lpstr>Question 1</vt:lpstr>
      <vt:lpstr>Question 2</vt:lpstr>
      <vt:lpstr>Question 3</vt:lpstr>
      <vt:lpstr>Question 4</vt:lpstr>
      <vt:lpstr>Question 5</vt:lpstr>
      <vt:lpstr>Individual factors: personality</vt:lpstr>
      <vt:lpstr>Individual factors: demographic characteristics</vt:lpstr>
      <vt:lpstr>Individual factors</vt:lpstr>
      <vt:lpstr>Individual factors</vt:lpstr>
      <vt:lpstr>Individual Factors</vt:lpstr>
      <vt:lpstr>Individual Factors</vt:lpstr>
      <vt:lpstr>Individual factors</vt:lpstr>
      <vt:lpstr>Individual factors</vt:lpstr>
      <vt:lpstr>Individual factors: attitudes towards work </vt:lpstr>
      <vt:lpstr>Risk factors</vt:lpstr>
      <vt:lpstr>6. Risk factors </vt:lpstr>
      <vt:lpstr>Societal factors</vt:lpstr>
      <vt:lpstr>Risk factors : organizational factors </vt:lpstr>
      <vt:lpstr>Organizational factors : Areas likely to generate psychosocial risks </vt:lpstr>
      <vt:lpstr>Organizational factors : Areas likely to generate psychosocial risks</vt:lpstr>
      <vt:lpstr>Risk factors: interpersonal factors</vt:lpstr>
      <vt:lpstr>Risk factors </vt:lpstr>
      <vt:lpstr>7. Interventions</vt:lpstr>
      <vt:lpstr>Primary and secondary interventions</vt:lpstr>
      <vt:lpstr>PowerPoint Presentation</vt:lpstr>
      <vt:lpstr>Tertiary interventions</vt:lpstr>
      <vt:lpstr>Psychotherapy provided by a trained heatlth professional independent of the employer! </vt:lpstr>
      <vt:lpstr>BACK to 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surmenage professionnel  chez le personnel navigant</dc:title>
  <dc:creator>Emilie Dessy</dc:creator>
  <cp:lastModifiedBy>Emilie Dessy</cp:lastModifiedBy>
  <cp:revision>1</cp:revision>
  <dcterms:created xsi:type="dcterms:W3CDTF">2019-10-04T09:46:49Z</dcterms:created>
  <dcterms:modified xsi:type="dcterms:W3CDTF">2019-10-04T09:47:30Z</dcterms:modified>
</cp:coreProperties>
</file>